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9" r:id="rId3"/>
    <p:sldId id="282" r:id="rId4"/>
    <p:sldId id="283" r:id="rId5"/>
    <p:sldId id="335" r:id="rId6"/>
    <p:sldId id="334" r:id="rId7"/>
    <p:sldId id="330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1" autoAdjust="0"/>
    <p:restoredTop sz="92705" autoAdjust="0"/>
  </p:normalViewPr>
  <p:slideViewPr>
    <p:cSldViewPr snapToGrid="0" showGuides="1">
      <p:cViewPr varScale="1">
        <p:scale>
          <a:sx n="80" d="100"/>
          <a:sy n="80" d="100"/>
        </p:scale>
        <p:origin x="74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3127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952E70-9E54-4284-AC04-736B5FDD42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7130C3-4D53-4564-8127-E1A2C75959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D0310-682B-483F-86CF-C968E2C728F4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C993C-FD31-4294-ACDC-A0420764B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FAAC03-95F1-478F-BA3A-4CB7618D55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29804-9CD3-4F40-BE55-BEB368A8BC0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0586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EB81-AA60-4045-898F-DE7B1BE39CB4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BE7B-5630-4EF2-9443-7E2BC673FE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BE7B-5630-4EF2-9443-7E2BC673FEA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69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0"/>
          <a:stretch/>
        </p:blipFill>
        <p:spPr>
          <a:xfrm>
            <a:off x="4619920" y="13"/>
            <a:ext cx="7572080" cy="6857989"/>
          </a:xfrm>
          <a:prstGeom prst="rect">
            <a:avLst/>
          </a:prstGeom>
        </p:spPr>
      </p:pic>
      <p:sp>
        <p:nvSpPr>
          <p:cNvPr id="8" name="Diagrama de flujo: entrada manual 7">
            <a:extLst>
              <a:ext uri="{FF2B5EF4-FFF2-40B4-BE49-F238E27FC236}">
                <a16:creationId xmlns:a16="http://schemas.microsoft.com/office/drawing/2014/main" id="{CBBDD4D2-796A-491F-B58E-8FAE6A2FFFD7}"/>
              </a:ext>
            </a:extLst>
          </p:cNvPr>
          <p:cNvSpPr/>
          <p:nvPr userDrawn="1"/>
        </p:nvSpPr>
        <p:spPr>
          <a:xfrm rot="5400000">
            <a:off x="-49790" y="49800"/>
            <a:ext cx="6857990" cy="6758411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50800" dist="9525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26708-4E08-4E4B-817D-06E11C68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7632-059D-4930-B9D5-ADD75BCC74C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334A5-0293-4A72-935F-4BC76F1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D542A-438D-4A4E-AC26-479C0EDD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A819443-F23E-4355-A36C-5903D318E1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093" y="1251452"/>
            <a:ext cx="5326063" cy="753812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</a:t>
            </a:r>
            <a:endParaRPr lang="es-PE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1EE6A8F-6E23-4684-B43B-49A89CD2F9BD}"/>
              </a:ext>
            </a:extLst>
          </p:cNvPr>
          <p:cNvCxnSpPr>
            <a:cxnSpLocks/>
          </p:cNvCxnSpPr>
          <p:nvPr userDrawn="1"/>
        </p:nvCxnSpPr>
        <p:spPr>
          <a:xfrm>
            <a:off x="0" y="3048000"/>
            <a:ext cx="6096000" cy="0"/>
          </a:xfrm>
          <a:prstGeom prst="line">
            <a:avLst/>
          </a:prstGeom>
          <a:ln w="123825" cmpd="thinThick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494ED8-4993-45BE-8584-65314B70B260}"/>
              </a:ext>
            </a:extLst>
          </p:cNvPr>
          <p:cNvCxnSpPr>
            <a:cxnSpLocks/>
          </p:cNvCxnSpPr>
          <p:nvPr userDrawn="1"/>
        </p:nvCxnSpPr>
        <p:spPr>
          <a:xfrm>
            <a:off x="5919538" y="3048000"/>
            <a:ext cx="1010652" cy="0"/>
          </a:xfrm>
          <a:prstGeom prst="line">
            <a:avLst/>
          </a:prstGeom>
          <a:ln w="123825" cmpd="thinThick">
            <a:solidFill>
              <a:srgbClr val="FF0000">
                <a:alpha val="44000"/>
              </a:srgb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37E3C092-96C7-4D6E-A7A7-A93EC02163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366" y="3364416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</a:t>
            </a:r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74744EF6-BA83-4BDD-B978-BD206DE19D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149" y="3948983"/>
            <a:ext cx="4989513" cy="545849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</a:t>
            </a:r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sesión 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0529DDF0-61F8-4DFB-9D07-6211E58D1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2278" y="4531637"/>
            <a:ext cx="4989513" cy="1257710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s-P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3849178-D71E-402E-9B98-F4DFB944E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67" y="-141048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B4DD-CBFA-4BE9-A722-C10503222EBC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" y="38549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90"/>
            <a:ext cx="5037139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9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9"/>
            <a:ext cx="10207347" cy="1646937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6690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E5C9-7F70-41C3-BA78-4265DEF6EBE0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1B11DB5-06D7-44EB-A8B3-D149E9A360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4" y="3260"/>
            <a:ext cx="1938340" cy="1938340"/>
          </a:xfrm>
          <a:prstGeom prst="rect">
            <a:avLst/>
          </a:prstGeom>
        </p:spPr>
      </p:pic>
      <p:pic>
        <p:nvPicPr>
          <p:cNvPr id="9" name="Imagen 8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336806FE-2CD7-447B-950F-E7A66653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4" y="3640577"/>
            <a:ext cx="1938340" cy="193834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6AFE1B-6423-4560-B275-4BD09570AB3C}"/>
              </a:ext>
            </a:extLst>
          </p:cNvPr>
          <p:cNvSpPr txBox="1"/>
          <p:nvPr userDrawn="1"/>
        </p:nvSpPr>
        <p:spPr>
          <a:xfrm>
            <a:off x="2016919" y="326101"/>
            <a:ext cx="8158163" cy="646331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Preguntas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5DAE65-EBCA-4E37-80F0-F43BA60715A0}"/>
              </a:ext>
            </a:extLst>
          </p:cNvPr>
          <p:cNvSpPr txBox="1"/>
          <p:nvPr userDrawn="1"/>
        </p:nvSpPr>
        <p:spPr>
          <a:xfrm>
            <a:off x="2016919" y="3758580"/>
            <a:ext cx="8158163" cy="1200329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6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Continúa con las actividades semanales      propuestas en el aula virtual: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086F7C4-D6C9-4B9F-8D1B-65AA1F43CF8F}"/>
              </a:ext>
            </a:extLst>
          </p:cNvPr>
          <p:cNvSpPr/>
          <p:nvPr userDrawn="1"/>
        </p:nvSpPr>
        <p:spPr>
          <a:xfrm>
            <a:off x="10401301" y="326100"/>
            <a:ext cx="1790700" cy="64633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FB32498-5429-41C7-87C5-F47307FDF6CE}"/>
              </a:ext>
            </a:extLst>
          </p:cNvPr>
          <p:cNvSpPr/>
          <p:nvPr userDrawn="1"/>
        </p:nvSpPr>
        <p:spPr>
          <a:xfrm>
            <a:off x="10401301" y="3756726"/>
            <a:ext cx="1790700" cy="1202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8FBE0918-CD3F-47C7-ADBF-E962A50354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914" y="1116013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3" name="Marcador de contenido 13">
            <a:extLst>
              <a:ext uri="{FF2B5EF4-FFF2-40B4-BE49-F238E27FC236}">
                <a16:creationId xmlns:a16="http://schemas.microsoft.com/office/drawing/2014/main" id="{068C45A2-69FE-4330-9B69-6112AC7F60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757490" y="5057339"/>
            <a:ext cx="7445375" cy="1852612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42B1527-7C7C-4D26-BEC2-D7AF6C699D0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64" y="5538776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1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CDAA-44C7-4772-AC35-7BBF0924157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n 12" descr="Imagen que contiene edificio, cielo, exterior&#10;&#10;Descripción generada con confianza muy alta">
            <a:extLst>
              <a:ext uri="{FF2B5EF4-FFF2-40B4-BE49-F238E27FC236}">
                <a16:creationId xmlns:a16="http://schemas.microsoft.com/office/drawing/2014/main" id="{C8C63F48-1292-4A19-83CF-8C01D8B98C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8" r="7415" b="1"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6B1B7E7-3E1C-4633-8441-DD8E6B88636E}"/>
              </a:ext>
            </a:extLst>
          </p:cNvPr>
          <p:cNvSpPr/>
          <p:nvPr userDrawn="1"/>
        </p:nvSpPr>
        <p:spPr>
          <a:xfrm>
            <a:off x="0" y="663575"/>
            <a:ext cx="10077451" cy="914400"/>
          </a:xfrm>
          <a:prstGeom prst="rect">
            <a:avLst/>
          </a:prstGeom>
          <a:solidFill>
            <a:schemeClr val="tx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  <a:r>
              <a:rPr lang="es-P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B4CCC64-53CD-4CCD-BC91-EE89E81E8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5882" y="2084387"/>
            <a:ext cx="6929439" cy="4637088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0143A77-290C-46DE-A160-C09E179C10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83" y="360031"/>
            <a:ext cx="1364336" cy="13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6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333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8161-865D-436C-9FB0-B4278806F131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F868-829A-47FF-936E-A8001BDCA1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858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8161-865D-436C-9FB0-B4278806F131}" type="datetimeFigureOut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8F868-829A-47FF-936E-A8001BDCA1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822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árbol, exterior, edificio, hierba&#10;&#10;Descripción generada con confianza muy alta">
            <a:extLst>
              <a:ext uri="{FF2B5EF4-FFF2-40B4-BE49-F238E27FC236}">
                <a16:creationId xmlns:a16="http://schemas.microsoft.com/office/drawing/2014/main" id="{0CFEFEBF-5C26-4F13-85D9-90A2BCDD1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r="8228" b="1"/>
          <a:stretch/>
        </p:blipFill>
        <p:spPr>
          <a:xfrm>
            <a:off x="21" y="-38090"/>
            <a:ext cx="12191980" cy="685799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D3C54A92-FDA2-481A-8666-11CEB0E3EA89}"/>
              </a:ext>
            </a:extLst>
          </p:cNvPr>
          <p:cNvSpPr/>
          <p:nvPr userDrawn="1"/>
        </p:nvSpPr>
        <p:spPr>
          <a:xfrm>
            <a:off x="723803" y="162091"/>
            <a:ext cx="10250527" cy="625642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PE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 de la sesión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92B5-1435-4630-82D1-BBABC8BB886B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señal&#10;&#10;Descripción generada con confianza alta">
            <a:extLst>
              <a:ext uri="{FF2B5EF4-FFF2-40B4-BE49-F238E27FC236}">
                <a16:creationId xmlns:a16="http://schemas.microsoft.com/office/drawing/2014/main" id="{C3286C75-C41B-44FD-AC71-656AF2D94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79491" cy="97949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10" name="Rectángulo: esquinas diagonales cortadas 9">
            <a:extLst>
              <a:ext uri="{FF2B5EF4-FFF2-40B4-BE49-F238E27FC236}">
                <a16:creationId xmlns:a16="http://schemas.microsoft.com/office/drawing/2014/main" id="{F61EC53E-6ACC-4740-A157-D3C4C3520923}"/>
              </a:ext>
            </a:extLst>
          </p:cNvPr>
          <p:cNvSpPr/>
          <p:nvPr userDrawn="1"/>
        </p:nvSpPr>
        <p:spPr>
          <a:xfrm>
            <a:off x="2839265" y="1903998"/>
            <a:ext cx="9417095" cy="3181349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5969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164B29C-E960-4107-AF5E-4C2EC23991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0505" y="2119228"/>
            <a:ext cx="8678779" cy="2613194"/>
          </a:xfrm>
        </p:spPr>
        <p:txBody>
          <a:bodyPr>
            <a:normAutofit/>
          </a:bodyPr>
          <a:lstStyle>
            <a:lvl1pPr marL="0" indent="0" algn="just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Escribir el logro </a:t>
            </a:r>
          </a:p>
        </p:txBody>
      </p:sp>
    </p:spTree>
    <p:extLst>
      <p:ext uri="{BB962C8B-B14F-4D97-AF65-F5344CB8AC3E}">
        <p14:creationId xmlns:p14="http://schemas.microsoft.com/office/powerpoint/2010/main" val="279902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40712"/>
            <a:ext cx="10515600" cy="515597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C28A-EE6A-43BB-8A22-D020A657AF94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" y="20335"/>
            <a:ext cx="914615" cy="91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52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DD1A-43C2-4EC9-B1C3-875F9A784DAE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" y="20335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9" cy="523716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9" cy="5199064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5780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5E6E-1F7A-49D0-B1DB-BDCB103AB5C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Tema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8" name="Imagen 7" descr="Imagen que contiene señal&#10;&#10;Descripción generada con confianza muy alta">
            <a:extLst>
              <a:ext uri="{FF2B5EF4-FFF2-40B4-BE49-F238E27FC236}">
                <a16:creationId xmlns:a16="http://schemas.microsoft.com/office/drawing/2014/main" id="{1874B253-661C-4349-9C14-ED1E734B85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7" y="20335"/>
            <a:ext cx="914615" cy="91461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90"/>
            <a:ext cx="5037139" cy="332202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9" cy="3295618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C78A05D3-8C30-43D7-AB4D-D6DA837D35C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1821" y="4610988"/>
            <a:ext cx="10207347" cy="1707264"/>
          </a:xfrm>
        </p:spPr>
        <p:txBody>
          <a:bodyPr>
            <a:no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4276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157683"/>
            <a:ext cx="10515600" cy="5198669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EBB9-4112-4004-9490-4E6100E59D66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7" name="Imagen 6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6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4FE4-DCCE-4407-A7A3-7778CC858A16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Ejemplo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8"/>
            <a:ext cx="5037139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9" cy="5150312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6" name="Imagen 15" descr="Imagen que contiene señal, exterior&#10;&#10;Descripción generada con confianza muy alta">
            <a:extLst>
              <a:ext uri="{FF2B5EF4-FFF2-40B4-BE49-F238E27FC236}">
                <a16:creationId xmlns:a16="http://schemas.microsoft.com/office/drawing/2014/main" id="{75033C6B-BC17-4513-8309-E566B24E1B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" y="30456"/>
            <a:ext cx="918581" cy="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B8BC0-577B-4129-9DD3-DD2CEFB9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1204518"/>
            <a:ext cx="10515600" cy="505340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046C-4157-41F3-BB25-8E80F9E06250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5502" y="198273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" y="143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4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Imagen que contiene pared, interior&#10;&#10;Descripción generada con confianza alta">
            <a:extLst>
              <a:ext uri="{FF2B5EF4-FFF2-40B4-BE49-F238E27FC236}">
                <a16:creationId xmlns:a16="http://schemas.microsoft.com/office/drawing/2014/main" id="{0C96F3F6-3A20-40C5-A034-AA23783CD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989"/>
            <a:ext cx="12192000" cy="6760464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44C-3594-46D9-8DC2-9DA3EB50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B190-A37E-44CC-AE6B-134413D2BF0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6A357-1F49-46F8-A198-6E25EF1E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55669-AC99-4D98-A739-49956915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E24F-81D7-48D4-9070-0083FEC411DD}" type="slidenum">
              <a:rPr lang="es-PE" smtClean="0"/>
              <a:t>‹Nº›</a:t>
            </a:fld>
            <a:endParaRPr lang="es-PE"/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718CDD7E-A9D7-452D-95C0-95699B4D769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1" y="214315"/>
            <a:ext cx="10246895" cy="550860"/>
          </a:xfrm>
          <a:solidFill>
            <a:srgbClr val="FF0000">
              <a:alpha val="16000"/>
            </a:srgbClr>
          </a:solidFill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PE" dirty="0"/>
              <a:t>  Reflexión 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A260FB3-B6B7-46E4-BD9E-74199728FFA4}"/>
              </a:ext>
            </a:extLst>
          </p:cNvPr>
          <p:cNvCxnSpPr/>
          <p:nvPr userDrawn="1"/>
        </p:nvCxnSpPr>
        <p:spPr>
          <a:xfrm>
            <a:off x="0" y="6819900"/>
            <a:ext cx="121920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C1370AA9-D092-4236-96D7-8A5B2D2CC5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79" y="-244752"/>
            <a:ext cx="1364336" cy="136433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EE9B701-39B7-4025-A2CA-8B250708F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2025" y="1119189"/>
            <a:ext cx="5037139" cy="5138737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5" name="Marcador de contenido 6">
            <a:extLst>
              <a:ext uri="{FF2B5EF4-FFF2-40B4-BE49-F238E27FC236}">
                <a16:creationId xmlns:a16="http://schemas.microsoft.com/office/drawing/2014/main" id="{BA3E02E1-F65E-4529-B9F7-57265B0A0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2031" y="1119188"/>
            <a:ext cx="5037139" cy="5138736"/>
          </a:xfrm>
        </p:spPr>
        <p:txBody>
          <a:bodyPr>
            <a:normAutofit/>
          </a:bodyPr>
          <a:lstStyle>
            <a:lvl1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E5C576-BEAE-4662-A4F2-4B9BCF7C70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" y="16185"/>
            <a:ext cx="947123" cy="9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EB1D79-A6B5-440C-9E92-52628C60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8A4F4-FAAF-4731-89F4-FE6E7907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4A779-5532-4D30-9A81-15DA80A57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109-BF1C-4900-BB68-3430614582FF}" type="datetime1">
              <a:rPr lang="es-PE" smtClean="0"/>
              <a:t>9/02/2021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36749C-7A41-42B8-9EC4-7FA16037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9AD1D-1900-4DDE-93FC-906BCA02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7AA4-3114-43D9-B794-51F42A4434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34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9" r:id="rId8"/>
    <p:sldLayoutId id="2147483670" r:id="rId9"/>
    <p:sldLayoutId id="2147483671" r:id="rId10"/>
    <p:sldLayoutId id="2147483667" r:id="rId11"/>
    <p:sldLayoutId id="2147483668" r:id="rId12"/>
    <p:sldLayoutId id="2147483672" r:id="rId13"/>
    <p:sldLayoutId id="2147483683" r:id="rId14"/>
    <p:sldLayoutId id="2147483684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B1C4956-4026-48F0-A628-CD960AD60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090" y="1068780"/>
            <a:ext cx="6579471" cy="1809962"/>
          </a:xfrm>
        </p:spPr>
        <p:txBody>
          <a:bodyPr>
            <a:normAutofit/>
          </a:bodyPr>
          <a:lstStyle/>
          <a:p>
            <a:r>
              <a:rPr lang="es-PE" dirty="0"/>
              <a:t>SEMINARIO DE MATEMÁTICA 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C40C22-7A50-4223-BAC1-A017A6B1D1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249" y="3364414"/>
            <a:ext cx="6272695" cy="547760"/>
          </a:xfrm>
        </p:spPr>
        <p:txBody>
          <a:bodyPr>
            <a:normAutofit fontScale="70000" lnSpcReduction="20000"/>
          </a:bodyPr>
          <a:lstStyle/>
          <a:p>
            <a:r>
              <a:rPr lang="es-PE" sz="5800" dirty="0"/>
              <a:t>Introducción</a:t>
            </a:r>
          </a:p>
          <a:p>
            <a:endParaRPr lang="es-PE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3C4CB66-70F9-4408-B561-421FC56F1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149" y="4160749"/>
            <a:ext cx="4989513" cy="545849"/>
          </a:xfrm>
        </p:spPr>
        <p:txBody>
          <a:bodyPr>
            <a:normAutofit/>
          </a:bodyPr>
          <a:lstStyle/>
          <a:p>
            <a:r>
              <a:rPr lang="es-PE" dirty="0"/>
              <a:t>Sesión Virtual 1.1 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E6C21B16-E131-44C2-AFB8-F75396615E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482" y="5157868"/>
            <a:ext cx="5216903" cy="722795"/>
          </a:xfrm>
        </p:spPr>
        <p:txBody>
          <a:bodyPr>
            <a:normAutofit/>
          </a:bodyPr>
          <a:lstStyle/>
          <a:p>
            <a:r>
              <a:rPr lang="es-PE" dirty="0"/>
              <a:t>Introducción al curso.</a:t>
            </a:r>
          </a:p>
        </p:txBody>
      </p:sp>
    </p:spTree>
    <p:extLst>
      <p:ext uri="{BB962C8B-B14F-4D97-AF65-F5344CB8AC3E}">
        <p14:creationId xmlns:p14="http://schemas.microsoft.com/office/powerpoint/2010/main" val="334899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95DCC-7498-43BF-B085-469565FA42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0FD91286-FB07-418E-9C19-9AA19EB0D337}"/>
              </a:ext>
            </a:extLst>
          </p:cNvPr>
          <p:cNvSpPr txBox="1"/>
          <p:nvPr/>
        </p:nvSpPr>
        <p:spPr>
          <a:xfrm>
            <a:off x="3097797" y="2492375"/>
            <a:ext cx="595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PE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BIENVENIDOS!!!</a:t>
            </a:r>
          </a:p>
        </p:txBody>
      </p:sp>
    </p:spTree>
    <p:extLst>
      <p:ext uri="{BB962C8B-B14F-4D97-AF65-F5344CB8AC3E}">
        <p14:creationId xmlns:p14="http://schemas.microsoft.com/office/powerpoint/2010/main" val="24643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A5A5F0-404F-444C-84AB-0E4D146B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CURSO	</a:t>
            </a:r>
            <a:r>
              <a:rPr lang="es-MX" altLang="es-PE" sz="2400" dirty="0">
                <a:solidFill>
                  <a:srgbClr val="002060"/>
                </a:solidFill>
              </a:rPr>
              <a:t>:</a:t>
            </a:r>
            <a:r>
              <a:rPr lang="es-MX" altLang="es-PE" sz="2400" b="1" dirty="0">
                <a:solidFill>
                  <a:srgbClr val="002060"/>
                </a:solidFill>
              </a:rPr>
              <a:t>    Introducción al Cálculo </a:t>
            </a: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CÓDIGO	</a:t>
            </a:r>
            <a:r>
              <a:rPr lang="es-MX" altLang="es-PE" sz="2400" dirty="0">
                <a:solidFill>
                  <a:srgbClr val="002060"/>
                </a:solidFill>
              </a:rPr>
              <a:t>:</a:t>
            </a:r>
            <a:r>
              <a:rPr lang="es-MX" altLang="es-PE" sz="2400" b="1" dirty="0">
                <a:solidFill>
                  <a:srgbClr val="002060"/>
                </a:solidFill>
              </a:rPr>
              <a:t>    MA611</a:t>
            </a: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CICLO	</a:t>
            </a:r>
            <a:r>
              <a:rPr lang="es-MX" altLang="es-PE" sz="2400" dirty="0">
                <a:solidFill>
                  <a:srgbClr val="002060"/>
                </a:solidFill>
              </a:rPr>
              <a:t>:    2021-0-2</a:t>
            </a: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CRÉDITOS	</a:t>
            </a:r>
            <a:r>
              <a:rPr lang="es-MX" altLang="es-PE" sz="2400" dirty="0">
                <a:solidFill>
                  <a:srgbClr val="002060"/>
                </a:solidFill>
              </a:rPr>
              <a:t>:    </a:t>
            </a:r>
            <a:endParaRPr lang="es-MX" altLang="es-PE" sz="2400" b="1" dirty="0">
              <a:solidFill>
                <a:srgbClr val="002060"/>
              </a:solidFill>
            </a:endParaRP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HORAS SEMANALES	</a:t>
            </a:r>
            <a:r>
              <a:rPr lang="es-MX" altLang="es-PE" sz="2400" dirty="0">
                <a:solidFill>
                  <a:srgbClr val="002060"/>
                </a:solidFill>
              </a:rPr>
              <a:t>:    4h teóricas</a:t>
            </a:r>
            <a:r>
              <a:rPr lang="es-PE" altLang="es-PE" sz="2400" dirty="0">
                <a:solidFill>
                  <a:srgbClr val="002060"/>
                </a:solidFill>
              </a:rPr>
              <a:t>  semanal</a:t>
            </a: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PROFESORES </a:t>
            </a:r>
            <a:r>
              <a:rPr lang="es-MX" altLang="es-PE" sz="2400" dirty="0">
                <a:solidFill>
                  <a:srgbClr val="002060"/>
                </a:solidFill>
              </a:rPr>
              <a:t>             :       </a:t>
            </a:r>
            <a:r>
              <a:rPr lang="pt-BR" altLang="es-PE" sz="2400" dirty="0">
                <a:solidFill>
                  <a:srgbClr val="002060"/>
                </a:solidFill>
              </a:rPr>
              <a:t>	</a:t>
            </a: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endParaRPr lang="es-MX" altLang="es-PE" sz="2400" b="1" dirty="0">
              <a:solidFill>
                <a:srgbClr val="002060"/>
              </a:solidFill>
            </a:endParaRP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endParaRPr lang="es-MX" altLang="es-PE" sz="2400" b="1" dirty="0">
              <a:solidFill>
                <a:srgbClr val="002060"/>
              </a:solidFill>
            </a:endParaRPr>
          </a:p>
          <a:p>
            <a:pPr marL="1066800" lvl="1" indent="-609600">
              <a:lnSpc>
                <a:spcPct val="80000"/>
              </a:lnSpc>
              <a:buNone/>
              <a:tabLst>
                <a:tab pos="3589338" algn="l"/>
                <a:tab pos="3675063" algn="l"/>
              </a:tabLst>
            </a:pPr>
            <a:r>
              <a:rPr lang="es-MX" altLang="es-PE" sz="2400" b="1" dirty="0">
                <a:solidFill>
                  <a:srgbClr val="002060"/>
                </a:solidFill>
              </a:rPr>
              <a:t>DEPARTAMENTO		</a:t>
            </a:r>
            <a:r>
              <a:rPr lang="es-MX" altLang="es-PE" sz="2400" dirty="0">
                <a:solidFill>
                  <a:srgbClr val="002060"/>
                </a:solidFill>
              </a:rPr>
              <a:t>:   </a:t>
            </a:r>
            <a:r>
              <a:rPr lang="es-PE" altLang="es-PE" sz="2400" dirty="0">
                <a:solidFill>
                  <a:srgbClr val="002060"/>
                </a:solidFill>
              </a:rPr>
              <a:t>Ciencias EPE</a:t>
            </a:r>
            <a:endParaRPr lang="es-ES" altLang="es-PE" sz="2400" dirty="0">
              <a:solidFill>
                <a:srgbClr val="002060"/>
              </a:solidFill>
            </a:endParaRPr>
          </a:p>
          <a:p>
            <a:endParaRPr lang="es-ES_tradnl" sz="24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63CB0-6807-43A8-96B0-D97AE440ED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14315"/>
            <a:ext cx="10246895" cy="550860"/>
          </a:xfrm>
        </p:spPr>
        <p:txBody>
          <a:bodyPr>
            <a:normAutofit/>
          </a:bodyPr>
          <a:lstStyle/>
          <a:p>
            <a:r>
              <a:rPr lang="es-ES" altLang="es-PE" dirty="0">
                <a:solidFill>
                  <a:srgbClr val="92122F"/>
                </a:solidFill>
              </a:rPr>
              <a:t>Especificaciones Generales</a:t>
            </a:r>
            <a:endParaRPr lang="es-ES_tradnl" dirty="0"/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0BB8B5D7-F447-438B-859E-901044146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001" y="3135181"/>
            <a:ext cx="537051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PE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Gloria Espinoza(Coordinadora)</a:t>
            </a:r>
          </a:p>
          <a:p>
            <a:pPr>
              <a:buNone/>
            </a:pPr>
            <a:endParaRPr lang="es-PE" sz="24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DE20E7F-7DC8-478C-9F26-D9928BA2AD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Herramientas para el desarrollo del curso:</a:t>
            </a:r>
          </a:p>
          <a:p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443789" y="1028343"/>
            <a:ext cx="77002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Virtual</a:t>
            </a:r>
          </a:p>
          <a:p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calendario </a:t>
            </a:r>
          </a:p>
          <a:p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de clase.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3FAECDC-85A1-481D-ABA5-A8EF2EF83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1" t="4099" r="9988" b="37393"/>
          <a:stretch/>
        </p:blipFill>
        <p:spPr>
          <a:xfrm>
            <a:off x="3714684" y="1028343"/>
            <a:ext cx="2470648" cy="19030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13" y="939234"/>
            <a:ext cx="5407670" cy="55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0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dirty="0"/>
              <a:t> Soporte para los cálculos</a:t>
            </a:r>
          </a:p>
        </p:txBody>
      </p:sp>
      <p:pic>
        <p:nvPicPr>
          <p:cNvPr id="11" name="Picture 8" descr="12010420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00" y="2641821"/>
            <a:ext cx="20828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9FC2F07-F1B8-4AC5-9049-6FC64F2B70D4}"/>
              </a:ext>
            </a:extLst>
          </p:cNvPr>
          <p:cNvSpPr/>
          <p:nvPr/>
        </p:nvSpPr>
        <p:spPr>
          <a:xfrm>
            <a:off x="6678281" y="2499581"/>
            <a:ext cx="3009900" cy="260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-991LA X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-570LA X</a:t>
            </a:r>
            <a:endParaRPr lang="es-CL" altLang="es-PE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-991EX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-570EX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DD8198-3CAB-41BC-A348-5DC79D30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9" t="16531" r="41698" b="23422"/>
          <a:stretch>
            <a:fillRect/>
          </a:stretch>
        </p:blipFill>
        <p:spPr bwMode="auto">
          <a:xfrm rot="1453598">
            <a:off x="9299759" y="2925851"/>
            <a:ext cx="874753" cy="155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2 CuadroTexto">
            <a:extLst>
              <a:ext uri="{FF2B5EF4-FFF2-40B4-BE49-F238E27FC236}">
                <a16:creationId xmlns:a16="http://schemas.microsoft.com/office/drawing/2014/main" id="{D1283C1F-3398-4600-933E-C483A365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09" y="1443022"/>
            <a:ext cx="390551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CL" altLang="es-PE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Calculadora científica: </a:t>
            </a:r>
          </a:p>
          <a:p>
            <a:pPr eaLnBrk="1" hangingPunct="1">
              <a:lnSpc>
                <a:spcPct val="150000"/>
              </a:lnSpc>
              <a:defRPr/>
            </a:pPr>
            <a:endParaRPr lang="es-CL" altLang="es-PE" sz="28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991 </a:t>
            </a:r>
            <a:r>
              <a:rPr lang="es-CL" altLang="es-PE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 PLUS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570 </a:t>
            </a:r>
            <a:r>
              <a:rPr lang="es-CL" altLang="es-PE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 PLUS</a:t>
            </a: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s-CL" altLang="es-PE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s-CL" altLang="es-PE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991 </a:t>
            </a:r>
            <a:r>
              <a:rPr lang="es-CL" altLang="es-PE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 PLUS</a:t>
            </a:r>
            <a:endParaRPr lang="es-CL" altLang="es-PE" sz="28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7DD7A-765A-4B2A-BEFD-8B3B7AE8D0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E8EA66-669B-4C4D-A671-1D96078D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938032"/>
            <a:ext cx="74199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0E24E-B11B-4F8D-82FD-9636DB2979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646BFD-5DF2-4284-8C43-C805F817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352550"/>
            <a:ext cx="7372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5251C-2B52-40B8-9744-1B0CA947BA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altLang="es-PE" dirty="0">
                <a:solidFill>
                  <a:srgbClr val="002060"/>
                </a:solidFill>
              </a:rPr>
              <a:t>Cálculo del promedio final (PF)</a:t>
            </a:r>
            <a:endParaRPr lang="es-ES_trad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19D722-EBDC-4D0D-9365-CC3378C2322D}"/>
              </a:ext>
            </a:extLst>
          </p:cNvPr>
          <p:cNvSpPr txBox="1">
            <a:spLocks noChangeArrowheads="1"/>
          </p:cNvSpPr>
          <p:nvPr/>
        </p:nvSpPr>
        <p:spPr>
          <a:xfrm>
            <a:off x="4009141" y="1530218"/>
            <a:ext cx="5113655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Tx/>
              <a:buNone/>
            </a:pPr>
            <a:r>
              <a:rPr lang="es-PE" altLang="es-PE" b="1" dirty="0">
                <a:solidFill>
                  <a:srgbClr val="92122F"/>
                </a:solidFill>
              </a:rPr>
              <a:t>PF</a:t>
            </a:r>
            <a:r>
              <a:rPr lang="es-PE" altLang="es-PE" b="1" dirty="0">
                <a:solidFill>
                  <a:srgbClr val="DE0000"/>
                </a:solidFill>
              </a:rPr>
              <a:t> </a:t>
            </a:r>
            <a:r>
              <a:rPr lang="es-PE" altLang="es-PE" b="1" dirty="0"/>
              <a:t>= 0,7 </a:t>
            </a:r>
            <a:r>
              <a:rPr lang="es-PE" altLang="es-PE" b="1" dirty="0">
                <a:solidFill>
                  <a:srgbClr val="92122F"/>
                </a:solidFill>
              </a:rPr>
              <a:t>CD</a:t>
            </a:r>
            <a:r>
              <a:rPr lang="es-PE" altLang="es-PE" b="1" dirty="0"/>
              <a:t> + 0,3 </a:t>
            </a:r>
            <a:r>
              <a:rPr lang="es-PE" altLang="es-PE" b="1" dirty="0">
                <a:solidFill>
                  <a:srgbClr val="92122F"/>
                </a:solidFill>
              </a:rPr>
              <a:t>TA</a:t>
            </a:r>
            <a:endParaRPr lang="es-PE" altLang="es-PE" b="1" dirty="0"/>
          </a:p>
        </p:txBody>
      </p:sp>
      <p:sp>
        <p:nvSpPr>
          <p:cNvPr id="5" name="1 CuadroTexto">
            <a:extLst>
              <a:ext uri="{FF2B5EF4-FFF2-40B4-BE49-F238E27FC236}">
                <a16:creationId xmlns:a16="http://schemas.microsoft.com/office/drawing/2014/main" id="{459D0E85-09FD-417C-AD78-18BE732B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03438"/>
            <a:ext cx="1042945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00113" indent="-415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80000"/>
              </a:lnSpc>
              <a:spcBef>
                <a:spcPct val="0"/>
              </a:spcBef>
              <a:buNone/>
            </a:pPr>
            <a:r>
              <a:rPr lang="es-MX" alt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CD: </a:t>
            </a:r>
            <a:r>
              <a:rPr lang="es-MX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alt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romedio</a:t>
            </a:r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los dos controles de desempeño (presenciales). </a:t>
            </a:r>
            <a:endParaRPr lang="es-MX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75F766CB-EA28-4DA6-8EFD-FC26FF2A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3535998"/>
            <a:ext cx="954500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00113" indent="-415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s-MX" alt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s-MX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Promedio de las dos tareas académicas (domiciliarias).</a:t>
            </a:r>
          </a:p>
        </p:txBody>
      </p:sp>
      <p:sp>
        <p:nvSpPr>
          <p:cNvPr id="7" name="2 CuadroTexto">
            <a:extLst>
              <a:ext uri="{FF2B5EF4-FFF2-40B4-BE49-F238E27FC236}">
                <a16:creationId xmlns:a16="http://schemas.microsoft.com/office/drawing/2014/main" id="{0CA5B5ED-03B8-447B-B861-982B1BA1F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4866958"/>
            <a:ext cx="10052718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algn="ctr" eaLnBrk="1" hangingPunct="1">
              <a:spcBef>
                <a:spcPct val="0"/>
              </a:spcBef>
              <a:buFontTx/>
              <a:buNone/>
            </a:pPr>
            <a:r>
              <a:rPr lang="es-CL" altLang="es-PE" b="1" dirty="0">
                <a:solidFill>
                  <a:srgbClr val="9212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NINGUNA DE LAS NOTAS ES RECUPERABLE</a:t>
            </a:r>
          </a:p>
        </p:txBody>
      </p:sp>
    </p:spTree>
    <p:extLst>
      <p:ext uri="{BB962C8B-B14F-4D97-AF65-F5344CB8AC3E}">
        <p14:creationId xmlns:p14="http://schemas.microsoft.com/office/powerpoint/2010/main" val="29315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47923-A176-469F-9502-B0BC59C627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PE" altLang="es-PE" dirty="0"/>
              <a:t>COMPETENCIAS GENERALES UPC</a:t>
            </a:r>
          </a:p>
          <a:p>
            <a:endParaRPr lang="es-ES_tradnl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2B08F08-8934-4291-8E56-B0DDAB097079}"/>
              </a:ext>
            </a:extLst>
          </p:cNvPr>
          <p:cNvGrpSpPr/>
          <p:nvPr/>
        </p:nvGrpSpPr>
        <p:grpSpPr>
          <a:xfrm>
            <a:off x="2769235" y="1006478"/>
            <a:ext cx="5710238" cy="5524500"/>
            <a:chOff x="2769235" y="1006478"/>
            <a:chExt cx="5710238" cy="5524500"/>
          </a:xfrm>
        </p:grpSpPr>
        <p:grpSp>
          <p:nvGrpSpPr>
            <p:cNvPr id="4" name="3 Grupo">
              <a:extLst>
                <a:ext uri="{FF2B5EF4-FFF2-40B4-BE49-F238E27FC236}">
                  <a16:creationId xmlns:a16="http://schemas.microsoft.com/office/drawing/2014/main" id="{E603F2EE-45DC-4F8F-852E-BAC055CDB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048" y="2481265"/>
              <a:ext cx="2917825" cy="2917825"/>
              <a:chOff x="2982830" y="1219695"/>
              <a:chExt cx="2917392" cy="2917392"/>
            </a:xfrm>
          </p:grpSpPr>
          <p:sp>
            <p:nvSpPr>
              <p:cNvPr id="5" name="4 Elipse">
                <a:extLst>
                  <a:ext uri="{FF2B5EF4-FFF2-40B4-BE49-F238E27FC236}">
                    <a16:creationId xmlns:a16="http://schemas.microsoft.com/office/drawing/2014/main" id="{CA3FE658-0155-40E4-9842-D148E53960B9}"/>
                  </a:ext>
                </a:extLst>
              </p:cNvPr>
              <p:cNvSpPr/>
              <p:nvPr/>
            </p:nvSpPr>
            <p:spPr>
              <a:xfrm>
                <a:off x="2982830" y="1219695"/>
                <a:ext cx="2917392" cy="291739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6" name="Elipse 4">
                <a:extLst>
                  <a:ext uri="{FF2B5EF4-FFF2-40B4-BE49-F238E27FC236}">
                    <a16:creationId xmlns:a16="http://schemas.microsoft.com/office/drawing/2014/main" id="{867C3A67-CA28-44D1-AA8E-8EB894A6409B}"/>
                  </a:ext>
                </a:extLst>
              </p:cNvPr>
              <p:cNvSpPr/>
              <p:nvPr/>
            </p:nvSpPr>
            <p:spPr>
              <a:xfrm>
                <a:off x="3409804" y="1646670"/>
                <a:ext cx="2063444" cy="206344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82550" tIns="82550" rIns="82550" bIns="82550" spcCol="1270" anchor="ctr"/>
              <a:lstStyle/>
              <a:p>
                <a:pPr algn="ctr" defTabSz="2889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6500" b="1" dirty="0">
                    <a:solidFill>
                      <a:schemeClr val="bg1"/>
                    </a:solidFill>
                    <a:latin typeface="Zizou Slab Regular" pitchFamily="50" charset="0"/>
                  </a:rPr>
                  <a:t>UPC</a:t>
                </a:r>
              </a:p>
            </p:txBody>
          </p:sp>
        </p:grpSp>
        <p:grpSp>
          <p:nvGrpSpPr>
            <p:cNvPr id="7" name="6 Grupo">
              <a:extLst>
                <a:ext uri="{FF2B5EF4-FFF2-40B4-BE49-F238E27FC236}">
                  <a16:creationId xmlns:a16="http://schemas.microsoft.com/office/drawing/2014/main" id="{9B4C8E7E-893C-41D2-80F5-FEC90964F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335" y="1006478"/>
              <a:ext cx="1751013" cy="1749425"/>
              <a:chOff x="3571340" y="6"/>
              <a:chExt cx="1750508" cy="1554853"/>
            </a:xfrm>
          </p:grpSpPr>
          <p:sp>
            <p:nvSpPr>
              <p:cNvPr id="8" name="25 Elipse">
                <a:extLst>
                  <a:ext uri="{FF2B5EF4-FFF2-40B4-BE49-F238E27FC236}">
                    <a16:creationId xmlns:a16="http://schemas.microsoft.com/office/drawing/2014/main" id="{C1DA65CF-5F83-4944-8287-8690F7EEC911}"/>
                  </a:ext>
                </a:extLst>
              </p:cNvPr>
              <p:cNvSpPr/>
              <p:nvPr/>
            </p:nvSpPr>
            <p:spPr>
              <a:xfrm>
                <a:off x="3571340" y="6"/>
                <a:ext cx="1750508" cy="155485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9" name="Elipse 4">
                <a:extLst>
                  <a:ext uri="{FF2B5EF4-FFF2-40B4-BE49-F238E27FC236}">
                    <a16:creationId xmlns:a16="http://schemas.microsoft.com/office/drawing/2014/main" id="{CDCCCD60-2885-41E7-83A7-49FB7BA91102}"/>
                  </a:ext>
                </a:extLst>
              </p:cNvPr>
              <p:cNvSpPr/>
              <p:nvPr/>
            </p:nvSpPr>
            <p:spPr>
              <a:xfrm>
                <a:off x="3828441" y="227166"/>
                <a:ext cx="1236306" cy="11005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solidFill>
                      <a:schemeClr val="bg1"/>
                    </a:solidFill>
                    <a:latin typeface="Zizou Slab Regular" pitchFamily="50" charset="0"/>
                  </a:rPr>
                  <a:t>Pensamiento crítico</a:t>
                </a:r>
              </a:p>
            </p:txBody>
          </p:sp>
        </p:grpSp>
        <p:grpSp>
          <p:nvGrpSpPr>
            <p:cNvPr id="10" name="7 Grupo">
              <a:extLst>
                <a:ext uri="{FF2B5EF4-FFF2-40B4-BE49-F238E27FC236}">
                  <a16:creationId xmlns:a16="http://schemas.microsoft.com/office/drawing/2014/main" id="{3339F981-B44B-42DF-A4DA-E9A73722368C}"/>
                </a:ext>
              </a:extLst>
            </p:cNvPr>
            <p:cNvGrpSpPr/>
            <p:nvPr/>
          </p:nvGrpSpPr>
          <p:grpSpPr>
            <a:xfrm>
              <a:off x="6369040" y="1747095"/>
              <a:ext cx="1750508" cy="1749600"/>
              <a:chOff x="5057586" y="848446"/>
              <a:chExt cx="1750508" cy="1554853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" name="23 Elipse">
                <a:extLst>
                  <a:ext uri="{FF2B5EF4-FFF2-40B4-BE49-F238E27FC236}">
                    <a16:creationId xmlns:a16="http://schemas.microsoft.com/office/drawing/2014/main" id="{6403545D-828F-4085-9720-C0FF86B0161A}"/>
                  </a:ext>
                </a:extLst>
              </p:cNvPr>
              <p:cNvSpPr/>
              <p:nvPr/>
            </p:nvSpPr>
            <p:spPr>
              <a:xfrm>
                <a:off x="5057586" y="848446"/>
                <a:ext cx="1750508" cy="155485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12" name="Elipse 6">
                <a:extLst>
                  <a:ext uri="{FF2B5EF4-FFF2-40B4-BE49-F238E27FC236}">
                    <a16:creationId xmlns:a16="http://schemas.microsoft.com/office/drawing/2014/main" id="{F93E405E-639E-4904-93FA-9F66BB3F9F06}"/>
                  </a:ext>
                </a:extLst>
              </p:cNvPr>
              <p:cNvSpPr/>
              <p:nvPr/>
            </p:nvSpPr>
            <p:spPr>
              <a:xfrm>
                <a:off x="5167198" y="1103051"/>
                <a:ext cx="1584176" cy="10994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5240" tIns="15240" rIns="15240" bIns="15240" spcCol="1270" anchor="ctr"/>
              <a:lstStyle/>
              <a:p>
                <a:pPr algn="ctr" defTabSz="51117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400" b="1" dirty="0">
                    <a:solidFill>
                      <a:schemeClr val="bg1"/>
                    </a:solidFill>
                    <a:latin typeface="Zizou Slab Regular" pitchFamily="50" charset="0"/>
                  </a:rPr>
                  <a:t>RAZONAMIENTO CUANTITATIVO</a:t>
                </a:r>
              </a:p>
            </p:txBody>
          </p:sp>
        </p:grpSp>
        <p:grpSp>
          <p:nvGrpSpPr>
            <p:cNvPr id="13" name="8 Grupo">
              <a:extLst>
                <a:ext uri="{FF2B5EF4-FFF2-40B4-BE49-F238E27FC236}">
                  <a16:creationId xmlns:a16="http://schemas.microsoft.com/office/drawing/2014/main" id="{E0756735-A38C-4BA7-A134-C61F0A6D6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8460" y="3505203"/>
              <a:ext cx="1751013" cy="1749425"/>
              <a:chOff x="5419578" y="2354446"/>
              <a:chExt cx="1750508" cy="1554853"/>
            </a:xfrm>
          </p:grpSpPr>
          <p:sp>
            <p:nvSpPr>
              <p:cNvPr id="14" name="21 Elipse">
                <a:extLst>
                  <a:ext uri="{FF2B5EF4-FFF2-40B4-BE49-F238E27FC236}">
                    <a16:creationId xmlns:a16="http://schemas.microsoft.com/office/drawing/2014/main" id="{220D5AF6-984E-4A72-878F-87BD5229DD23}"/>
                  </a:ext>
                </a:extLst>
              </p:cNvPr>
              <p:cNvSpPr/>
              <p:nvPr/>
            </p:nvSpPr>
            <p:spPr>
              <a:xfrm>
                <a:off x="5419578" y="2354446"/>
                <a:ext cx="1750508" cy="1554853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15" name="Elipse 8">
                <a:extLst>
                  <a:ext uri="{FF2B5EF4-FFF2-40B4-BE49-F238E27FC236}">
                    <a16:creationId xmlns:a16="http://schemas.microsoft.com/office/drawing/2014/main" id="{F16C1441-3347-44A7-BA4D-CB519AAC80B4}"/>
                  </a:ext>
                </a:extLst>
              </p:cNvPr>
              <p:cNvSpPr/>
              <p:nvPr/>
            </p:nvSpPr>
            <p:spPr>
              <a:xfrm>
                <a:off x="5676679" y="2581606"/>
                <a:ext cx="1236306" cy="11005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Manejo de la información</a:t>
                </a:r>
              </a:p>
            </p:txBody>
          </p:sp>
        </p:grpSp>
        <p:grpSp>
          <p:nvGrpSpPr>
            <p:cNvPr id="16" name="9 Grupo">
              <a:extLst>
                <a:ext uri="{FF2B5EF4-FFF2-40B4-BE49-F238E27FC236}">
                  <a16:creationId xmlns:a16="http://schemas.microsoft.com/office/drawing/2014/main" id="{B3E4EA11-4B5E-445F-9101-AD5C435D0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8960" y="4779965"/>
              <a:ext cx="1751013" cy="1751013"/>
              <a:chOff x="4409508" y="3613675"/>
              <a:chExt cx="1750508" cy="1554853"/>
            </a:xfrm>
          </p:grpSpPr>
          <p:sp>
            <p:nvSpPr>
              <p:cNvPr id="17" name="19 Elipse">
                <a:extLst>
                  <a:ext uri="{FF2B5EF4-FFF2-40B4-BE49-F238E27FC236}">
                    <a16:creationId xmlns:a16="http://schemas.microsoft.com/office/drawing/2014/main" id="{A24D9995-FC1F-4DF9-A80F-320717F7B1A7}"/>
                  </a:ext>
                </a:extLst>
              </p:cNvPr>
              <p:cNvSpPr/>
              <p:nvPr/>
            </p:nvSpPr>
            <p:spPr>
              <a:xfrm>
                <a:off x="4409508" y="3613675"/>
                <a:ext cx="1750508" cy="155485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18" name="Elipse 10">
                <a:extLst>
                  <a:ext uri="{FF2B5EF4-FFF2-40B4-BE49-F238E27FC236}">
                    <a16:creationId xmlns:a16="http://schemas.microsoft.com/office/drawing/2014/main" id="{C41CE006-F8AF-4EC9-97E9-C7D6FC0B2AF4}"/>
                  </a:ext>
                </a:extLst>
              </p:cNvPr>
              <p:cNvSpPr/>
              <p:nvPr/>
            </p:nvSpPr>
            <p:spPr>
              <a:xfrm>
                <a:off x="4666609" y="3842040"/>
                <a:ext cx="1236306" cy="109812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Ciudadanía</a:t>
                </a:r>
              </a:p>
            </p:txBody>
          </p:sp>
        </p:grpSp>
        <p:grpSp>
          <p:nvGrpSpPr>
            <p:cNvPr id="19" name="10 Grupo">
              <a:extLst>
                <a:ext uri="{FF2B5EF4-FFF2-40B4-BE49-F238E27FC236}">
                  <a16:creationId xmlns:a16="http://schemas.microsoft.com/office/drawing/2014/main" id="{0282375A-D211-46DA-91AA-66634D451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1285" y="4751390"/>
              <a:ext cx="1751013" cy="1749425"/>
              <a:chOff x="2689281" y="3561491"/>
              <a:chExt cx="1750508" cy="1554853"/>
            </a:xfrm>
          </p:grpSpPr>
          <p:sp>
            <p:nvSpPr>
              <p:cNvPr id="20" name="17 Elipse">
                <a:extLst>
                  <a:ext uri="{FF2B5EF4-FFF2-40B4-BE49-F238E27FC236}">
                    <a16:creationId xmlns:a16="http://schemas.microsoft.com/office/drawing/2014/main" id="{493EE083-FAAD-4C0B-8897-AD2BAE0410AB}"/>
                  </a:ext>
                </a:extLst>
              </p:cNvPr>
              <p:cNvSpPr/>
              <p:nvPr/>
            </p:nvSpPr>
            <p:spPr>
              <a:xfrm>
                <a:off x="2689281" y="3561491"/>
                <a:ext cx="1750508" cy="155485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1" name="Elipse 12">
                <a:extLst>
                  <a:ext uri="{FF2B5EF4-FFF2-40B4-BE49-F238E27FC236}">
                    <a16:creationId xmlns:a16="http://schemas.microsoft.com/office/drawing/2014/main" id="{A222EE38-2CBE-40C1-915B-DC8BE6E4D0E1}"/>
                  </a:ext>
                </a:extLst>
              </p:cNvPr>
              <p:cNvSpPr/>
              <p:nvPr/>
            </p:nvSpPr>
            <p:spPr>
              <a:xfrm>
                <a:off x="2946382" y="3788652"/>
                <a:ext cx="1236306" cy="11005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Comunicación Oral</a:t>
                </a:r>
              </a:p>
            </p:txBody>
          </p:sp>
        </p:grpSp>
        <p:grpSp>
          <p:nvGrpSpPr>
            <p:cNvPr id="22" name="11 Grupo">
              <a:extLst>
                <a:ext uri="{FF2B5EF4-FFF2-40B4-BE49-F238E27FC236}">
                  <a16:creationId xmlns:a16="http://schemas.microsoft.com/office/drawing/2014/main" id="{5819A22A-FDE5-41F4-954A-FAE3F5160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9235" y="3505203"/>
              <a:ext cx="1749425" cy="1749425"/>
              <a:chOff x="1712960" y="2278266"/>
              <a:chExt cx="1750508" cy="1554853"/>
            </a:xfrm>
          </p:grpSpPr>
          <p:sp>
            <p:nvSpPr>
              <p:cNvPr id="23" name="15 Elipse">
                <a:extLst>
                  <a:ext uri="{FF2B5EF4-FFF2-40B4-BE49-F238E27FC236}">
                    <a16:creationId xmlns:a16="http://schemas.microsoft.com/office/drawing/2014/main" id="{71FB1B60-D17E-403C-A6EC-F1C1D2AB6C89}"/>
                  </a:ext>
                </a:extLst>
              </p:cNvPr>
              <p:cNvSpPr/>
              <p:nvPr/>
            </p:nvSpPr>
            <p:spPr>
              <a:xfrm>
                <a:off x="1712960" y="2278266"/>
                <a:ext cx="1750508" cy="155485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4" name="Elipse 14">
                <a:extLst>
                  <a:ext uri="{FF2B5EF4-FFF2-40B4-BE49-F238E27FC236}">
                    <a16:creationId xmlns:a16="http://schemas.microsoft.com/office/drawing/2014/main" id="{5AC7370A-A4D8-4A9F-8A30-4A07E23FDDCF}"/>
                  </a:ext>
                </a:extLst>
              </p:cNvPr>
              <p:cNvSpPr/>
              <p:nvPr/>
            </p:nvSpPr>
            <p:spPr>
              <a:xfrm>
                <a:off x="1968706" y="2505426"/>
                <a:ext cx="1239017" cy="11005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Comunicación</a:t>
                </a:r>
              </a:p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Escrita</a:t>
                </a:r>
              </a:p>
            </p:txBody>
          </p:sp>
        </p:grpSp>
        <p:grpSp>
          <p:nvGrpSpPr>
            <p:cNvPr id="25" name="12 Grupo">
              <a:extLst>
                <a:ext uri="{FF2B5EF4-FFF2-40B4-BE49-F238E27FC236}">
                  <a16:creationId xmlns:a16="http://schemas.microsoft.com/office/drawing/2014/main" id="{EBD43820-58E4-4891-B0F4-A3270E941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8810" y="1798640"/>
              <a:ext cx="1749425" cy="1749425"/>
              <a:chOff x="2080025" y="739586"/>
              <a:chExt cx="1750508" cy="1554853"/>
            </a:xfrm>
          </p:grpSpPr>
          <p:sp>
            <p:nvSpPr>
              <p:cNvPr id="26" name="13 Elipse">
                <a:extLst>
                  <a:ext uri="{FF2B5EF4-FFF2-40B4-BE49-F238E27FC236}">
                    <a16:creationId xmlns:a16="http://schemas.microsoft.com/office/drawing/2014/main" id="{CDBB1F72-1EF6-45C8-9A54-741327C80003}"/>
                  </a:ext>
                </a:extLst>
              </p:cNvPr>
              <p:cNvSpPr/>
              <p:nvPr/>
            </p:nvSpPr>
            <p:spPr>
              <a:xfrm>
                <a:off x="2080025" y="739586"/>
                <a:ext cx="1750508" cy="1554853"/>
              </a:xfrm>
              <a:prstGeom prst="ellipse">
                <a:avLst/>
              </a:prstGeom>
              <a:solidFill>
                <a:srgbClr val="FF66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7" name="Elipse 16">
                <a:extLst>
                  <a:ext uri="{FF2B5EF4-FFF2-40B4-BE49-F238E27FC236}">
                    <a16:creationId xmlns:a16="http://schemas.microsoft.com/office/drawing/2014/main" id="{89EA363C-C5D8-4C36-B3A3-25FDAE28FF97}"/>
                  </a:ext>
                </a:extLst>
              </p:cNvPr>
              <p:cNvSpPr/>
              <p:nvPr/>
            </p:nvSpPr>
            <p:spPr>
              <a:xfrm>
                <a:off x="2335771" y="966747"/>
                <a:ext cx="1239017" cy="110053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lIns="17780" tIns="17780" rIns="17780" bIns="17780" spcCol="1270" anchor="ctr"/>
              <a:lstStyle/>
              <a:p>
                <a:pPr algn="ctr" defTabSz="6223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PE" sz="1300" b="1" dirty="0">
                    <a:latin typeface="Zizou Slab Regular" pitchFamily="50" charset="0"/>
                  </a:rPr>
                  <a:t>Pensamiento Innovador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35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F5A31-4D38-423D-B465-C43CECA61D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altLang="es-PE" dirty="0"/>
              <a:t>RAZONAMIENTO CUANTITIVO_NIVEL 01: DIMENSIONES</a:t>
            </a: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9EEC7-B757-40EB-8586-11A46A5BB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r="1"/>
          <a:stretch/>
        </p:blipFill>
        <p:spPr bwMode="auto">
          <a:xfrm>
            <a:off x="3514960" y="1295552"/>
            <a:ext cx="7126710" cy="490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F8A3B77-2F9A-4656-ACEF-99313DC22EC7}"/>
              </a:ext>
            </a:extLst>
          </p:cNvPr>
          <p:cNvGrpSpPr/>
          <p:nvPr/>
        </p:nvGrpSpPr>
        <p:grpSpPr>
          <a:xfrm>
            <a:off x="1780674" y="1295552"/>
            <a:ext cx="1734286" cy="4744301"/>
            <a:chOff x="25933" y="2282795"/>
            <a:chExt cx="1479754" cy="3209233"/>
          </a:xfrm>
        </p:grpSpPr>
        <p:sp>
          <p:nvSpPr>
            <p:cNvPr id="7" name="Rectángulo redondeado 7">
              <a:extLst>
                <a:ext uri="{FF2B5EF4-FFF2-40B4-BE49-F238E27FC236}">
                  <a16:creationId xmlns:a16="http://schemas.microsoft.com/office/drawing/2014/main" id="{E0553637-5B81-45B8-B1E5-3E33CA3738D5}"/>
                </a:ext>
              </a:extLst>
            </p:cNvPr>
            <p:cNvSpPr/>
            <p:nvPr/>
          </p:nvSpPr>
          <p:spPr>
            <a:xfrm>
              <a:off x="50985" y="2282795"/>
              <a:ext cx="1435611" cy="610875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b="1" dirty="0"/>
                <a:t>Razonamiento Cuantitativo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C5235F-D573-4D22-864F-948F86F6584B}"/>
                </a:ext>
              </a:extLst>
            </p:cNvPr>
            <p:cNvSpPr txBox="1"/>
            <p:nvPr/>
          </p:nvSpPr>
          <p:spPr>
            <a:xfrm>
              <a:off x="25933" y="2943617"/>
              <a:ext cx="1479754" cy="25484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s-PE" sz="1400" dirty="0"/>
            </a:p>
            <a:p>
              <a:pPr algn="ctr"/>
              <a:r>
                <a:rPr lang="es-PE" sz="1400" dirty="0"/>
                <a:t>Capacidad para interpretar, representar y utilizar información cuantitativa diversa en situaciones de contexto real. Incluye calcular, razonar, emitir juicios y tomar decisiones con base en esta información cuantitativa.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5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210</Words>
  <Application>Microsoft Office PowerPoint</Application>
  <PresentationFormat>Panorámica</PresentationFormat>
  <Paragraphs>58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Zizou Slab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MARCO BENITES</cp:lastModifiedBy>
  <cp:revision>169</cp:revision>
  <dcterms:created xsi:type="dcterms:W3CDTF">2017-07-19T03:22:33Z</dcterms:created>
  <dcterms:modified xsi:type="dcterms:W3CDTF">2021-02-09T20:57:52Z</dcterms:modified>
</cp:coreProperties>
</file>