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81" r:id="rId4"/>
    <p:sldId id="290" r:id="rId5"/>
    <p:sldId id="286" r:id="rId6"/>
    <p:sldId id="260" r:id="rId7"/>
    <p:sldId id="291" r:id="rId8"/>
    <p:sldId id="288" r:id="rId9"/>
    <p:sldId id="289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8F"/>
    <a:srgbClr val="ECF59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7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6" d="100"/>
          <a:sy n="56" d="100"/>
        </p:scale>
        <p:origin x="19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7952E70-9E54-4284-AC04-736B5FDD42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7130C3-4D53-4564-8127-E1A2C75959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D0310-682B-483F-86CF-C968E2C728F4}" type="datetimeFigureOut">
              <a:rPr lang="es-PE" smtClean="0"/>
              <a:t>9/02/2021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FC993C-FD31-4294-ACDC-A0420764B4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FAAC03-95F1-478F-BA3A-4CB7618D55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29804-9CD3-4F40-BE55-BEB368A8BC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0586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0EB81-AA60-4045-898F-DE7B1BE39CB4}" type="datetimeFigureOut">
              <a:rPr lang="es-PE" smtClean="0"/>
              <a:t>9/02/2021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ABE7B-5630-4EF2-9443-7E2BC673FE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90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0"/>
          <a:stretch/>
        </p:blipFill>
        <p:spPr>
          <a:xfrm>
            <a:off x="4619920" y="11"/>
            <a:ext cx="7572080" cy="6857989"/>
          </a:xfrm>
          <a:prstGeom prst="rect">
            <a:avLst/>
          </a:prstGeom>
        </p:spPr>
      </p:pic>
      <p:sp>
        <p:nvSpPr>
          <p:cNvPr id="8" name="Diagrama de flujo: entrada manual 7">
            <a:extLst>
              <a:ext uri="{FF2B5EF4-FFF2-40B4-BE49-F238E27FC236}">
                <a16:creationId xmlns:a16="http://schemas.microsoft.com/office/drawing/2014/main" id="{CBBDD4D2-796A-491F-B58E-8FAE6A2FFFD7}"/>
              </a:ext>
            </a:extLst>
          </p:cNvPr>
          <p:cNvSpPr/>
          <p:nvPr userDrawn="1"/>
        </p:nvSpPr>
        <p:spPr>
          <a:xfrm rot="5400000">
            <a:off x="-49790" y="49799"/>
            <a:ext cx="6857990" cy="6758411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50800" dist="952500" algn="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F26708-4E08-4E4B-817D-06E11C68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7632-059D-4930-B9D5-ADD75BCC74CB}" type="datetime1">
              <a:rPr lang="es-PE" smtClean="0"/>
              <a:t>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E334A5-0293-4A72-935F-4BC76F1C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FD542A-438D-4A4E-AC26-479C0EDD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7AA4-3114-43D9-B794-51F42A443497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A819443-F23E-4355-A36C-5903D318E1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091" y="1251452"/>
            <a:ext cx="5326063" cy="753812"/>
          </a:xfrm>
        </p:spPr>
        <p:txBody>
          <a:bodyPr>
            <a:normAutofit/>
          </a:bodyPr>
          <a:lstStyle>
            <a:lvl1pPr marL="0" indent="0">
              <a:buNone/>
              <a:defRPr sz="5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s-PE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CURSO</a:t>
            </a:r>
            <a:endParaRPr lang="es-PE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1EE6A8F-6E23-4684-B43B-49A89CD2F9BD}"/>
              </a:ext>
            </a:extLst>
          </p:cNvPr>
          <p:cNvCxnSpPr>
            <a:cxnSpLocks/>
          </p:cNvCxnSpPr>
          <p:nvPr userDrawn="1"/>
        </p:nvCxnSpPr>
        <p:spPr>
          <a:xfrm>
            <a:off x="0" y="3048000"/>
            <a:ext cx="6096000" cy="0"/>
          </a:xfrm>
          <a:prstGeom prst="line">
            <a:avLst/>
          </a:prstGeom>
          <a:ln w="123825" cmpd="thinThick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9494ED8-4993-45BE-8584-65314B70B260}"/>
              </a:ext>
            </a:extLst>
          </p:cNvPr>
          <p:cNvCxnSpPr>
            <a:cxnSpLocks/>
          </p:cNvCxnSpPr>
          <p:nvPr userDrawn="1"/>
        </p:nvCxnSpPr>
        <p:spPr>
          <a:xfrm>
            <a:off x="5919537" y="3048000"/>
            <a:ext cx="1010652" cy="0"/>
          </a:xfrm>
          <a:prstGeom prst="line">
            <a:avLst/>
          </a:prstGeom>
          <a:ln w="123825" cmpd="thinThick">
            <a:solidFill>
              <a:srgbClr val="FF0000">
                <a:alpha val="44000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37E3C092-96C7-4D6E-A7A7-A93EC02163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3365" y="3364414"/>
            <a:ext cx="4989513" cy="545849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s-P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</a:t>
            </a:r>
          </a:p>
        </p:txBody>
      </p:sp>
      <p:sp>
        <p:nvSpPr>
          <p:cNvPr id="27" name="Marcador de texto 25">
            <a:extLst>
              <a:ext uri="{FF2B5EF4-FFF2-40B4-BE49-F238E27FC236}">
                <a16:creationId xmlns:a16="http://schemas.microsoft.com/office/drawing/2014/main" id="{74744EF6-BA83-4BDD-B978-BD206DE19D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147" y="3948981"/>
            <a:ext cx="4989513" cy="545849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s-PE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N°</a:t>
            </a:r>
            <a:r>
              <a:rPr lang="es-P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sesión </a:t>
            </a:r>
          </a:p>
        </p:txBody>
      </p:sp>
      <p:sp>
        <p:nvSpPr>
          <p:cNvPr id="28" name="Marcador de texto 25">
            <a:extLst>
              <a:ext uri="{FF2B5EF4-FFF2-40B4-BE49-F238E27FC236}">
                <a16:creationId xmlns:a16="http://schemas.microsoft.com/office/drawing/2014/main" id="{0529DDF0-61F8-4DFB-9D07-6211E58D1B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2277" y="4531637"/>
            <a:ext cx="4989513" cy="1257710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s-P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53849178-D71E-402E-9B98-F4DFB944E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967" y="-141048"/>
            <a:ext cx="1364336" cy="136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0C96F3F6-3A20-40C5-A034-AA23783CD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989"/>
            <a:ext cx="12192000" cy="676046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B4DD-CBFA-4BE9-A722-C10503222EBC}" type="datetime1">
              <a:rPr lang="es-PE" smtClean="0"/>
              <a:t>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/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718CDD7E-A9D7-452D-95C0-95699B4D769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PE" dirty="0"/>
              <a:t> Reflexión 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C1370AA9-D092-4236-96D7-8A5B2D2CC5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79" y="-244752"/>
            <a:ext cx="1364336" cy="1364336"/>
          </a:xfrm>
          <a:prstGeom prst="rect">
            <a:avLst/>
          </a:prstGeom>
        </p:spPr>
      </p:pic>
      <p:pic>
        <p:nvPicPr>
          <p:cNvPr id="8" name="Imagen 7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id="{1874B253-661C-4349-9C14-ED1E734B85F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1" y="38548"/>
            <a:ext cx="914615" cy="914615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EE9B701-39B7-4025-A2CA-8B250708FE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62025" y="1119188"/>
            <a:ext cx="5037138" cy="3322027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5" name="Marcador de contenido 6">
            <a:extLst>
              <a:ext uri="{FF2B5EF4-FFF2-40B4-BE49-F238E27FC236}">
                <a16:creationId xmlns:a16="http://schemas.microsoft.com/office/drawing/2014/main" id="{BA3E02E1-F65E-4529-B9F7-57265B0A0FE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2031" y="1119188"/>
            <a:ext cx="5037138" cy="3295618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3" name="Marcador de contenido 6">
            <a:extLst>
              <a:ext uri="{FF2B5EF4-FFF2-40B4-BE49-F238E27FC236}">
                <a16:creationId xmlns:a16="http://schemas.microsoft.com/office/drawing/2014/main" id="{C78A05D3-8C30-43D7-AB4D-D6DA837D35C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21821" y="4610987"/>
            <a:ext cx="10207347" cy="1646937"/>
          </a:xfrm>
        </p:spPr>
        <p:txBody>
          <a:bodyPr>
            <a:no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6690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0C96F3F6-3A20-40C5-A034-AA23783CD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989"/>
            <a:ext cx="12192000" cy="6760464"/>
          </a:xfrm>
          <a:prstGeom prst="rect">
            <a:avLst/>
          </a:prstGeo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E5C9-7F70-41C3-BA78-4265DEF6EBE0}" type="datetime1">
              <a:rPr lang="es-PE" smtClean="0"/>
              <a:t>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01B11DB5-06D7-44EB-A8B3-D149E9A360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3" y="3260"/>
            <a:ext cx="1938340" cy="1938340"/>
          </a:xfrm>
          <a:prstGeom prst="rect">
            <a:avLst/>
          </a:prstGeom>
        </p:spPr>
      </p:pic>
      <p:pic>
        <p:nvPicPr>
          <p:cNvPr id="9" name="Imagen 8" descr="Imagen que contiene señal, exterior&#10;&#10;Descripción generada con confianza muy alta">
            <a:extLst>
              <a:ext uri="{FF2B5EF4-FFF2-40B4-BE49-F238E27FC236}">
                <a16:creationId xmlns:a16="http://schemas.microsoft.com/office/drawing/2014/main" id="{336806FE-2CD7-447B-950F-E7A66653F78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3" y="3640577"/>
            <a:ext cx="1938340" cy="193834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06AFE1B-6423-4560-B275-4BD09570AB3C}"/>
              </a:ext>
            </a:extLst>
          </p:cNvPr>
          <p:cNvSpPr txBox="1"/>
          <p:nvPr userDrawn="1"/>
        </p:nvSpPr>
        <p:spPr>
          <a:xfrm>
            <a:off x="2016918" y="326099"/>
            <a:ext cx="8158163" cy="646331"/>
          </a:xfrm>
          <a:prstGeom prst="rect">
            <a:avLst/>
          </a:prstGeom>
          <a:solidFill>
            <a:srgbClr val="FF0000">
              <a:alpha val="16000"/>
            </a:srgbClr>
          </a:solidFill>
        </p:spPr>
        <p:txBody>
          <a:bodyPr wrap="square" rtlCol="0">
            <a:spAutoFit/>
          </a:bodyPr>
          <a:lstStyle/>
          <a:p>
            <a:r>
              <a:rPr lang="es-P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Preguntas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35DAE65-EBCA-4E37-80F0-F43BA60715A0}"/>
              </a:ext>
            </a:extLst>
          </p:cNvPr>
          <p:cNvSpPr txBox="1"/>
          <p:nvPr userDrawn="1"/>
        </p:nvSpPr>
        <p:spPr>
          <a:xfrm>
            <a:off x="2016918" y="3758579"/>
            <a:ext cx="8158163" cy="1200329"/>
          </a:xfrm>
          <a:prstGeom prst="rect">
            <a:avLst/>
          </a:prstGeom>
          <a:solidFill>
            <a:srgbClr val="FF0000">
              <a:alpha val="16000"/>
            </a:srgbClr>
          </a:solidFill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3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Continúa con las actividades semanales      propuestas en el aula virtual: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086F7C4-D6C9-4B9F-8D1B-65AA1F43CF8F}"/>
              </a:ext>
            </a:extLst>
          </p:cNvPr>
          <p:cNvSpPr/>
          <p:nvPr userDrawn="1"/>
        </p:nvSpPr>
        <p:spPr>
          <a:xfrm>
            <a:off x="10401300" y="326098"/>
            <a:ext cx="1790700" cy="64633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FB32498-5429-41C7-87C5-F47307FDF6CE}"/>
              </a:ext>
            </a:extLst>
          </p:cNvPr>
          <p:cNvSpPr/>
          <p:nvPr userDrawn="1"/>
        </p:nvSpPr>
        <p:spPr>
          <a:xfrm>
            <a:off x="10401300" y="3756726"/>
            <a:ext cx="1790700" cy="120218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8FBE0918-CD3F-47C7-ADBF-E962A50354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28913" y="1116013"/>
            <a:ext cx="7445375" cy="1852612"/>
          </a:xfrm>
        </p:spPr>
        <p:txBody>
          <a:bodyPr>
            <a:no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23" name="Marcador de contenido 13">
            <a:extLst>
              <a:ext uri="{FF2B5EF4-FFF2-40B4-BE49-F238E27FC236}">
                <a16:creationId xmlns:a16="http://schemas.microsoft.com/office/drawing/2014/main" id="{068C45A2-69FE-4330-9B69-6112AC7F60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757488" y="5057339"/>
            <a:ext cx="7445375" cy="1852612"/>
          </a:xfrm>
        </p:spPr>
        <p:txBody>
          <a:bodyPr>
            <a:no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642B1527-7C7C-4D26-BEC2-D7AF6C699D0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264" y="5538776"/>
            <a:ext cx="1364336" cy="136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17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CDAA-44C7-4772-AC35-7BBF0924157B}" type="datetime1">
              <a:rPr lang="es-PE" smtClean="0"/>
              <a:t>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Imagen 12" descr="Imagen que contiene edificio, cielo, exterior&#10;&#10;Descripción generada con confianza muy alta">
            <a:extLst>
              <a:ext uri="{FF2B5EF4-FFF2-40B4-BE49-F238E27FC236}">
                <a16:creationId xmlns:a16="http://schemas.microsoft.com/office/drawing/2014/main" id="{C8C63F48-1292-4A19-83CF-8C01D8B98C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8" r="7415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6B1B7E7-3E1C-4633-8441-DD8E6B88636E}"/>
              </a:ext>
            </a:extLst>
          </p:cNvPr>
          <p:cNvSpPr/>
          <p:nvPr userDrawn="1"/>
        </p:nvSpPr>
        <p:spPr>
          <a:xfrm>
            <a:off x="0" y="663575"/>
            <a:ext cx="10077450" cy="914400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P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Bibliografía</a:t>
            </a:r>
            <a:r>
              <a:rPr lang="es-P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B4CCC64-53CD-4CCD-BC91-EE89E81E84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5881" y="2084387"/>
            <a:ext cx="6929438" cy="4637088"/>
          </a:xfrm>
          <a:solidFill>
            <a:schemeClr val="tx1">
              <a:alpha val="82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0143A77-290C-46DE-A160-C09E179C10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983" y="360031"/>
            <a:ext cx="1364336" cy="136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68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33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árbol, exterior, edificio, hierba&#10;&#10;Descripción generada con confianza muy alta">
            <a:extLst>
              <a:ext uri="{FF2B5EF4-FFF2-40B4-BE49-F238E27FC236}">
                <a16:creationId xmlns:a16="http://schemas.microsoft.com/office/drawing/2014/main" id="{0CFEFEBF-5C26-4F13-85D9-90A2BCDD18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5" r="8228" b="1"/>
          <a:stretch/>
        </p:blipFill>
        <p:spPr>
          <a:xfrm>
            <a:off x="20" y="-38090"/>
            <a:ext cx="12191980" cy="6857990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D3C54A92-FDA2-481A-8666-11CEB0E3EA89}"/>
              </a:ext>
            </a:extLst>
          </p:cNvPr>
          <p:cNvSpPr/>
          <p:nvPr userDrawn="1"/>
        </p:nvSpPr>
        <p:spPr>
          <a:xfrm>
            <a:off x="723803" y="162091"/>
            <a:ext cx="10250526" cy="625642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PE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Logro de la sesión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92B5-1435-4630-82D1-BBABC8BB886B}" type="datetime1">
              <a:rPr lang="es-PE" smtClean="0"/>
              <a:t>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 dirty="0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magen que contiene señal&#10;&#10;Descripción generada con confianza alta">
            <a:extLst>
              <a:ext uri="{FF2B5EF4-FFF2-40B4-BE49-F238E27FC236}">
                <a16:creationId xmlns:a16="http://schemas.microsoft.com/office/drawing/2014/main" id="{C3286C75-C41B-44FD-AC71-656AF2D941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9491" cy="97949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1370AA9-D092-4236-96D7-8A5B2D2CC5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79" y="-244752"/>
            <a:ext cx="1364336" cy="1364336"/>
          </a:xfrm>
          <a:prstGeom prst="rect">
            <a:avLst/>
          </a:prstGeom>
        </p:spPr>
      </p:pic>
      <p:sp>
        <p:nvSpPr>
          <p:cNvPr id="10" name="Rectángulo: esquinas diagonales cortadas 9">
            <a:extLst>
              <a:ext uri="{FF2B5EF4-FFF2-40B4-BE49-F238E27FC236}">
                <a16:creationId xmlns:a16="http://schemas.microsoft.com/office/drawing/2014/main" id="{F61EC53E-6ACC-4740-A157-D3C4C3520923}"/>
              </a:ext>
            </a:extLst>
          </p:cNvPr>
          <p:cNvSpPr/>
          <p:nvPr userDrawn="1"/>
        </p:nvSpPr>
        <p:spPr>
          <a:xfrm>
            <a:off x="2839264" y="1903998"/>
            <a:ext cx="9417094" cy="3181349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5969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B164B29C-E960-4107-AF5E-4C2EC23991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40505" y="2119228"/>
            <a:ext cx="8678779" cy="2613194"/>
          </a:xfrm>
        </p:spPr>
        <p:txBody>
          <a:bodyPr>
            <a:normAutofit/>
          </a:bodyPr>
          <a:lstStyle>
            <a:lvl1pPr marL="0" indent="0" algn="just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PE" dirty="0"/>
              <a:t>Escribir el logro </a:t>
            </a:r>
          </a:p>
        </p:txBody>
      </p:sp>
    </p:spTree>
    <p:extLst>
      <p:ext uri="{BB962C8B-B14F-4D97-AF65-F5344CB8AC3E}">
        <p14:creationId xmlns:p14="http://schemas.microsoft.com/office/powerpoint/2010/main" val="2799021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0C96F3F6-3A20-40C5-A034-AA23783CD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989"/>
            <a:ext cx="12192000" cy="676046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8B8BC0-577B-4129-9DD3-DD2CEFB9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1" y="1140710"/>
            <a:ext cx="10515600" cy="5155977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C28A-EE6A-43BB-8A22-D020A657AF94}" type="datetime1">
              <a:rPr lang="es-PE" smtClean="0"/>
              <a:t>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/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718CDD7E-A9D7-452D-95C0-95699B4D769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PE" dirty="0"/>
              <a:t> Tema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C1370AA9-D092-4236-96D7-8A5B2D2CC5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79" y="-244752"/>
            <a:ext cx="1364336" cy="1364336"/>
          </a:xfrm>
          <a:prstGeom prst="rect">
            <a:avLst/>
          </a:prstGeom>
        </p:spPr>
      </p:pic>
      <p:pic>
        <p:nvPicPr>
          <p:cNvPr id="8" name="Imagen 7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id="{1874B253-661C-4349-9C14-ED1E734B85F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" y="20333"/>
            <a:ext cx="914615" cy="91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52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0C96F3F6-3A20-40C5-A034-AA23783CD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989"/>
            <a:ext cx="12192000" cy="676046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DD1A-43C2-4EC9-B1C3-875F9A784DAE}" type="datetime1">
              <a:rPr lang="es-PE" smtClean="0"/>
              <a:t>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/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718CDD7E-A9D7-452D-95C0-95699B4D769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PE" dirty="0"/>
              <a:t> Tema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C1370AA9-D092-4236-96D7-8A5B2D2CC5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79" y="-244752"/>
            <a:ext cx="1364336" cy="1364336"/>
          </a:xfrm>
          <a:prstGeom prst="rect">
            <a:avLst/>
          </a:prstGeom>
        </p:spPr>
      </p:pic>
      <p:pic>
        <p:nvPicPr>
          <p:cNvPr id="8" name="Imagen 7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id="{1874B253-661C-4349-9C14-ED1E734B85F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" y="20333"/>
            <a:ext cx="914615" cy="914615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EE9B701-39B7-4025-A2CA-8B250708FE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62025" y="1119188"/>
            <a:ext cx="5037138" cy="5237162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5" name="Marcador de contenido 6">
            <a:extLst>
              <a:ext uri="{FF2B5EF4-FFF2-40B4-BE49-F238E27FC236}">
                <a16:creationId xmlns:a16="http://schemas.microsoft.com/office/drawing/2014/main" id="{BA3E02E1-F65E-4529-B9F7-57265B0A0FE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2031" y="1119188"/>
            <a:ext cx="5037138" cy="5199064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35780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0C96F3F6-3A20-40C5-A034-AA23783CD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989"/>
            <a:ext cx="12192000" cy="676046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5E6E-1F7A-49D0-B1DB-BDCB103AB5CF}" type="datetime1">
              <a:rPr lang="es-PE" smtClean="0"/>
              <a:t>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/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718CDD7E-A9D7-452D-95C0-95699B4D769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PE" dirty="0"/>
              <a:t> Tema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C1370AA9-D092-4236-96D7-8A5B2D2CC5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79" y="-244752"/>
            <a:ext cx="1364336" cy="1364336"/>
          </a:xfrm>
          <a:prstGeom prst="rect">
            <a:avLst/>
          </a:prstGeom>
        </p:spPr>
      </p:pic>
      <p:pic>
        <p:nvPicPr>
          <p:cNvPr id="8" name="Imagen 7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id="{1874B253-661C-4349-9C14-ED1E734B85F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" y="20333"/>
            <a:ext cx="914615" cy="914615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EE9B701-39B7-4025-A2CA-8B250708FE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62025" y="1119188"/>
            <a:ext cx="5037138" cy="3322027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5" name="Marcador de contenido 6">
            <a:extLst>
              <a:ext uri="{FF2B5EF4-FFF2-40B4-BE49-F238E27FC236}">
                <a16:creationId xmlns:a16="http://schemas.microsoft.com/office/drawing/2014/main" id="{BA3E02E1-F65E-4529-B9F7-57265B0A0FE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2031" y="1119188"/>
            <a:ext cx="5037138" cy="3295618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3" name="Marcador de contenido 6">
            <a:extLst>
              <a:ext uri="{FF2B5EF4-FFF2-40B4-BE49-F238E27FC236}">
                <a16:creationId xmlns:a16="http://schemas.microsoft.com/office/drawing/2014/main" id="{C78A05D3-8C30-43D7-AB4D-D6DA837D35C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21821" y="4610988"/>
            <a:ext cx="10207347" cy="1707264"/>
          </a:xfrm>
        </p:spPr>
        <p:txBody>
          <a:bodyPr>
            <a:no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44276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0C96F3F6-3A20-40C5-A034-AA23783CD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989"/>
            <a:ext cx="12192000" cy="676046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8B8BC0-577B-4129-9DD3-DD2CEFB9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1" y="1157681"/>
            <a:ext cx="10515600" cy="5198669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EBB9-4112-4004-9490-4E6100E59D66}" type="datetime1">
              <a:rPr lang="es-PE" smtClean="0"/>
              <a:t>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/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718CDD7E-A9D7-452D-95C0-95699B4D769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PE" dirty="0"/>
              <a:t>  Ejemplo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C1370AA9-D092-4236-96D7-8A5B2D2CC5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79" y="-244752"/>
            <a:ext cx="1364336" cy="1364336"/>
          </a:xfrm>
          <a:prstGeom prst="rect">
            <a:avLst/>
          </a:prstGeom>
        </p:spPr>
      </p:pic>
      <p:pic>
        <p:nvPicPr>
          <p:cNvPr id="7" name="Imagen 6" descr="Imagen que contiene señal, exterior&#10;&#10;Descripción generada con confianza muy alta">
            <a:extLst>
              <a:ext uri="{FF2B5EF4-FFF2-40B4-BE49-F238E27FC236}">
                <a16:creationId xmlns:a16="http://schemas.microsoft.com/office/drawing/2014/main" id="{75033C6B-BC17-4513-8309-E566B24E1B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" y="30454"/>
            <a:ext cx="918581" cy="9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0C96F3F6-3A20-40C5-A034-AA23783CD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989"/>
            <a:ext cx="12192000" cy="676046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4FE4-DCCE-4407-A7A3-7778CC858A16}" type="datetime1">
              <a:rPr lang="es-PE" smtClean="0"/>
              <a:t>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/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718CDD7E-A9D7-452D-95C0-95699B4D769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PE" dirty="0"/>
              <a:t>  Ejemplo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C1370AA9-D092-4236-96D7-8A5B2D2CC5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79" y="-244752"/>
            <a:ext cx="1364336" cy="1364336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EE9B701-39B7-4025-A2CA-8B250708FE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62025" y="1119188"/>
            <a:ext cx="5037138" cy="5150312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5" name="Marcador de contenido 6">
            <a:extLst>
              <a:ext uri="{FF2B5EF4-FFF2-40B4-BE49-F238E27FC236}">
                <a16:creationId xmlns:a16="http://schemas.microsoft.com/office/drawing/2014/main" id="{BA3E02E1-F65E-4529-B9F7-57265B0A0FE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2031" y="1119188"/>
            <a:ext cx="5037138" cy="5150312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pic>
        <p:nvPicPr>
          <p:cNvPr id="16" name="Imagen 15" descr="Imagen que contiene señal, exterior&#10;&#10;Descripción generada con confianza muy alta">
            <a:extLst>
              <a:ext uri="{FF2B5EF4-FFF2-40B4-BE49-F238E27FC236}">
                <a16:creationId xmlns:a16="http://schemas.microsoft.com/office/drawing/2014/main" id="{75033C6B-BC17-4513-8309-E566B24E1B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" y="30454"/>
            <a:ext cx="918581" cy="9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7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0C96F3F6-3A20-40C5-A034-AA23783CD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989"/>
            <a:ext cx="12192000" cy="676046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8B8BC0-577B-4129-9DD3-DD2CEFB9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1" y="1204518"/>
            <a:ext cx="10515600" cy="5053407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046C-4157-41F3-BB25-8E80F9E06250}" type="datetime1">
              <a:rPr lang="es-PE" smtClean="0"/>
              <a:t>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/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718CDD7E-A9D7-452D-95C0-95699B4D769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5501" y="198273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PE" dirty="0"/>
              <a:t>  Reflexión 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C1370AA9-D092-4236-96D7-8A5B2D2CC5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79" y="-244752"/>
            <a:ext cx="1364336" cy="136433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5E5C576-BEAE-4662-A4F2-4B9BCF7C703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" y="141"/>
            <a:ext cx="947123" cy="94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43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0C96F3F6-3A20-40C5-A034-AA23783CD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989"/>
            <a:ext cx="12192000" cy="676046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B190-A37E-44CC-AE6B-134413D2BF0F}" type="datetime1">
              <a:rPr lang="es-PE" smtClean="0"/>
              <a:t>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/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718CDD7E-A9D7-452D-95C0-95699B4D769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PE" dirty="0"/>
              <a:t>  Reflexión 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C1370AA9-D092-4236-96D7-8A5B2D2CC5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79" y="-244752"/>
            <a:ext cx="1364336" cy="1364336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EE9B701-39B7-4025-A2CA-8B250708FE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62025" y="1119187"/>
            <a:ext cx="5037138" cy="5138737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5" name="Marcador de contenido 6">
            <a:extLst>
              <a:ext uri="{FF2B5EF4-FFF2-40B4-BE49-F238E27FC236}">
                <a16:creationId xmlns:a16="http://schemas.microsoft.com/office/drawing/2014/main" id="{BA3E02E1-F65E-4529-B9F7-57265B0A0FE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2031" y="1119188"/>
            <a:ext cx="5037138" cy="5138736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5E5C576-BEAE-4662-A4F2-4B9BCF7C703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" y="16183"/>
            <a:ext cx="947123" cy="94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89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EB1D79-A6B5-440C-9E92-52628C60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B8A4F4-FAAF-4731-89F4-FE6E79074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94A779-5532-4D30-9A81-15DA80A57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F2109-BF1C-4900-BB68-3430614582FF}" type="datetime1">
              <a:rPr lang="es-PE" smtClean="0"/>
              <a:t>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36749C-7A41-42B8-9EC4-7FA16037D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29AD1D-1900-4DDE-93FC-906BCA029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47AA4-3114-43D9-B794-51F42A4434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234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9" r:id="rId8"/>
    <p:sldLayoutId id="2147483670" r:id="rId9"/>
    <p:sldLayoutId id="2147483671" r:id="rId10"/>
    <p:sldLayoutId id="2147483667" r:id="rId11"/>
    <p:sldLayoutId id="2147483668" r:id="rId12"/>
    <p:sldLayoutId id="2147483672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B1C4956-4026-48F0-A628-CD960AD608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249" y="960121"/>
            <a:ext cx="5444722" cy="188468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s-PE" dirty="0"/>
              <a:t>Introducción al Cálculo</a:t>
            </a:r>
            <a:endParaRPr lang="es-PE" dirty="0">
              <a:highlight>
                <a:srgbClr val="FFFF00"/>
              </a:highlight>
            </a:endParaRP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E6C40C22-7A50-4223-BAC1-A017A6B1D1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249" y="3251201"/>
            <a:ext cx="4007808" cy="449942"/>
          </a:xfrm>
        </p:spPr>
        <p:txBody>
          <a:bodyPr>
            <a:normAutofit fontScale="77500" lnSpcReduction="20000"/>
          </a:bodyPr>
          <a:lstStyle/>
          <a:p>
            <a:r>
              <a:rPr lang="es-PE" sz="4100" dirty="0"/>
              <a:t>Temas Previos</a:t>
            </a:r>
          </a:p>
          <a:p>
            <a:endParaRPr lang="es-PE" dirty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03C4CB66-70F9-4408-B561-421FC56F17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1747" y="3776569"/>
            <a:ext cx="4989513" cy="545849"/>
          </a:xfrm>
        </p:spPr>
        <p:txBody>
          <a:bodyPr/>
          <a:lstStyle/>
          <a:p>
            <a:r>
              <a:rPr lang="es-PE" dirty="0"/>
              <a:t>1.1 Sesión Presencial 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E6C21B16-E131-44C2-AFB8-F75396615E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03788" y="4397845"/>
            <a:ext cx="4989513" cy="1257710"/>
          </a:xfrm>
        </p:spPr>
        <p:txBody>
          <a:bodyPr/>
          <a:lstStyle/>
          <a:p>
            <a:r>
              <a:rPr lang="es-PE" dirty="0"/>
              <a:t>Repaso de temas previos para el desarrollo del curso</a:t>
            </a:r>
          </a:p>
        </p:txBody>
      </p:sp>
    </p:spTree>
    <p:extLst>
      <p:ext uri="{BB962C8B-B14F-4D97-AF65-F5344CB8AC3E}">
        <p14:creationId xmlns:p14="http://schemas.microsoft.com/office/powerpoint/2010/main" val="334899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74205C7-4D4A-43DB-BDD3-436E3B24FA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/>
              <a:t>Al finalizar la sesión, estarás preparado para:</a:t>
            </a:r>
          </a:p>
          <a:p>
            <a:r>
              <a:rPr lang="es-PE" dirty="0"/>
              <a:t>Resolver ecuaciones de primer grado, determinar la  utilidad de una venta, operar con expresiones numéricas y algebraicas, graficar una función lineal indicando sus </a:t>
            </a:r>
            <a:r>
              <a:rPr lang="es-PE" dirty="0" err="1"/>
              <a:t>interceptos</a:t>
            </a:r>
            <a:r>
              <a:rPr lang="es-PE" dirty="0"/>
              <a:t> y relacionar costo, ingreso y utilidad en contextos de la administración y la economía. </a:t>
            </a:r>
          </a:p>
        </p:txBody>
      </p:sp>
    </p:spTree>
    <p:extLst>
      <p:ext uri="{BB962C8B-B14F-4D97-AF65-F5344CB8AC3E}">
        <p14:creationId xmlns:p14="http://schemas.microsoft.com/office/powerpoint/2010/main" val="206089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DD53E1E1-4BEE-4EC6-9BEB-FEF28D24B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5500" y="896053"/>
                <a:ext cx="10478034" cy="2475358"/>
              </a:xfrm>
            </p:spPr>
            <p:txBody>
              <a:bodyPr>
                <a:spAutoFit/>
              </a:bodyPr>
              <a:lstStyle/>
              <a:p>
                <a:pPr marL="0" indent="0">
                  <a:buNone/>
                </a:pPr>
                <a:r>
                  <a:rPr lang="es-PE" b="1" dirty="0">
                    <a:solidFill>
                      <a:srgbClr val="FF0000"/>
                    </a:solidFill>
                  </a:rPr>
                  <a:t>Ecuación  Lineal:</a:t>
                </a:r>
                <a14:m>
                  <m:oMath xmlns:m="http://schemas.openxmlformats.org/officeDocument/2006/math">
                    <m:r>
                      <a:rPr lang="es-P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s-PE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𝒂𝒙</m:t>
                    </m:r>
                    <m:r>
                      <a:rPr lang="es-PE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s-PE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s-PE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</m:t>
                    </m:r>
                    <m:r>
                      <a:rPr lang="es-PE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𝒄𝒔</m:t>
                    </m:r>
                    <m:r>
                      <a:rPr lang="es-PE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f>
                      <m:fPr>
                        <m:ctrlPr>
                          <a:rPr lang="es-PE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PE" b="1" i="1" smtClean="0">
                            <a:solidFill>
                              <a:srgbClr val="FF0000"/>
                            </a:solidFill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s-PE" b="1" i="1" smtClean="0">
                            <a:solidFill>
                              <a:srgbClr val="FF0000"/>
                            </a:solidFill>
                            <a:ea typeface="Cambria Math" panose="02040503050406030204" pitchFamily="18" charset="0"/>
                          </a:rPr>
                          <m:t>b</m:t>
                        </m:r>
                      </m:num>
                      <m:den>
                        <m:r>
                          <m:rPr>
                            <m:nor/>
                          </m:rPr>
                          <a:rPr lang="es-PE" b="1" i="1" smtClean="0">
                            <a:solidFill>
                              <a:srgbClr val="FF0000"/>
                            </a:solidFill>
                            <a:ea typeface="Cambria Math" panose="02040503050406030204" pitchFamily="18" charset="0"/>
                          </a:rPr>
                          <m:t>a</m:t>
                        </m:r>
                      </m:den>
                    </m:f>
                    <m:r>
                      <a:rPr lang="es-PE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PE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s-PE" b="1" i="1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            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ES_tradnl" altLang="es-PE" dirty="0">
                    <a:ea typeface="MS PGothic" pitchFamily="34" charset="-128"/>
                  </a:rPr>
                  <a:t>Halle el valor de </a:t>
                </a:r>
                <a:r>
                  <a:rPr lang="es-ES_tradnl" altLang="es-PE" i="1" dirty="0">
                    <a:ea typeface="MS PGothic" pitchFamily="34" charset="-128"/>
                  </a:rPr>
                  <a:t>x</a:t>
                </a:r>
                <a:r>
                  <a:rPr lang="es-ES_tradnl" altLang="es-PE" dirty="0">
                    <a:ea typeface="MS PGothic" pitchFamily="34" charset="-128"/>
                  </a:rPr>
                  <a:t>, a partir de la ecuación: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s-ES_tradnl" altLang="es-PE" dirty="0">
                  <a:ea typeface="MS PGothic" pitchFamily="34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alt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altLang="es-P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altLang="es-PE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ES" altLang="es-PE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PE" altLang="es-PE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PE" alt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altLang="es-PE" i="1">
                              <a:latin typeface="Cambria Math" panose="02040503050406030204" pitchFamily="18" charset="0"/>
                            </a:rPr>
                            <m:t>2−3</m:t>
                          </m:r>
                          <m:r>
                            <a:rPr lang="es-PE" altLang="es-PE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PE" altLang="es-PE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PE" altLang="es-P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alt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alt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PE" altLang="es-P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altLang="es-PE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ES" alt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altLang="es-PE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ES_tradnl" altLang="es-PE" dirty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DD53E1E1-4BEE-4EC6-9BEB-FEF28D24B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5500" y="896053"/>
                <a:ext cx="10478034" cy="2475358"/>
              </a:xfrm>
              <a:blipFill>
                <a:blip r:embed="rId2"/>
                <a:stretch>
                  <a:fillRect l="-116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8DE20E7F-7DC8-478C-9F26-D9928BA2AD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 Repaso de temas previos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4A24F01-A80A-49E8-B18F-616EC821D7D7}"/>
                  </a:ext>
                </a:extLst>
              </p:cNvPr>
              <p:cNvSpPr txBox="1"/>
              <p:nvPr/>
            </p:nvSpPr>
            <p:spPr>
              <a:xfrm>
                <a:off x="9156767" y="2712733"/>
                <a:ext cx="25546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𝑀𝐶𝑀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3;4;2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4A24F01-A80A-49E8-B18F-616EC821D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67" y="2712733"/>
                <a:ext cx="2554674" cy="369332"/>
              </a:xfrm>
              <a:prstGeom prst="rect">
                <a:avLst/>
              </a:prstGeom>
              <a:blipFill>
                <a:blip r:embed="rId3"/>
                <a:stretch>
                  <a:fillRect l="-2148" r="-2625" b="-114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1ACE537-7653-4BD7-853C-31B7D3BBB2D2}"/>
                  </a:ext>
                </a:extLst>
              </p:cNvPr>
              <p:cNvSpPr txBox="1"/>
              <p:nvPr/>
            </p:nvSpPr>
            <p:spPr>
              <a:xfrm>
                <a:off x="2216918" y="3429000"/>
                <a:ext cx="7758163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PE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d>
                        <m:dPr>
                          <m:ctrlPr>
                            <a:rPr lang="es-ES" altLang="es-P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PE" altLang="es-PE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altLang="es-PE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PE" altLang="es-PE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ES" altLang="es-PE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s-PE" altLang="es-PE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PE" altLang="es-PE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altLang="es-PE" sz="2800" i="1">
                                  <a:latin typeface="Cambria Math" panose="02040503050406030204" pitchFamily="18" charset="0"/>
                                </a:rPr>
                                <m:t>2−3</m:t>
                              </m:r>
                              <m:r>
                                <a:rPr lang="es-PE" altLang="es-PE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s-PE" altLang="es-PE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s-ES" altLang="es-P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altLang="es-PE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d>
                        <m:dPr>
                          <m:ctrlPr>
                            <a:rPr lang="es-ES" altLang="es-P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PE" altLang="es-PE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altLang="es-PE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PE" altLang="es-PE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PE" altLang="es-PE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ES" altLang="es-PE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PE" altLang="es-PE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s-PE" altLang="es-PE" sz="28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1ACE537-7653-4BD7-853C-31B7D3BBB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918" y="3429000"/>
                <a:ext cx="7758163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8E17CCC-906F-4E8B-9229-5C255F601C5C}"/>
                  </a:ext>
                </a:extLst>
              </p:cNvPr>
              <p:cNvSpPr txBox="1"/>
              <p:nvPr/>
            </p:nvSpPr>
            <p:spPr>
              <a:xfrm>
                <a:off x="2082564" y="4523283"/>
                <a:ext cx="77581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PE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s-ES" altLang="es-P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es-P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altLang="es-P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altLang="es-PE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s-ES" altLang="es-P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es-P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2−3</m:t>
                          </m:r>
                          <m:r>
                            <a:rPr lang="es-ES" altLang="es-P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altLang="es-PE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d>
                        <m:dPr>
                          <m:ctrlPr>
                            <a:rPr lang="es-ES" altLang="es-P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es-P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altLang="es-P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altLang="es-P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altLang="es-PE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s-PE" altLang="es-P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8E17CCC-906F-4E8B-9229-5C255F601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564" y="4523283"/>
                <a:ext cx="7758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9FFB8B4-9ACF-43E8-966B-418DC73CD8F9}"/>
                  </a:ext>
                </a:extLst>
              </p:cNvPr>
              <p:cNvSpPr txBox="1"/>
              <p:nvPr/>
            </p:nvSpPr>
            <p:spPr>
              <a:xfrm>
                <a:off x="2343449" y="5126023"/>
                <a:ext cx="77581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−4−6+9</m:t>
                      </m:r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−6+12</m:t>
                      </m:r>
                    </m:oMath>
                  </m:oMathPara>
                </a14:m>
                <a:endParaRPr lang="es-PE" altLang="es-P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9FFB8B4-9ACF-43E8-966B-418DC73CD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449" y="5126023"/>
                <a:ext cx="775816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BD1FEB3-63F1-4891-8C03-36E6AE5E4744}"/>
                  </a:ext>
                </a:extLst>
              </p:cNvPr>
              <p:cNvSpPr txBox="1"/>
              <p:nvPr/>
            </p:nvSpPr>
            <p:spPr>
              <a:xfrm>
                <a:off x="2478604" y="5657946"/>
                <a:ext cx="77581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−10=12</m:t>
                      </m:r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s-PE" altLang="es-P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BD1FEB3-63F1-4891-8C03-36E6AE5E4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604" y="5657946"/>
                <a:ext cx="775816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7BE5330-8152-497E-89EA-E741FADE97F2}"/>
                  </a:ext>
                </a:extLst>
              </p:cNvPr>
              <p:cNvSpPr txBox="1"/>
              <p:nvPr/>
            </p:nvSpPr>
            <p:spPr>
              <a:xfrm>
                <a:off x="5404685" y="6138134"/>
                <a:ext cx="22762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s-PE" altLang="es-P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7BE5330-8152-497E-89EA-E741FADE9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85" y="6138134"/>
                <a:ext cx="22762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CD712E8A-B7C7-4F98-810A-7CA6CC91C437}"/>
              </a:ext>
            </a:extLst>
          </p:cNvPr>
          <p:cNvSpPr/>
          <p:nvPr/>
        </p:nvSpPr>
        <p:spPr>
          <a:xfrm>
            <a:off x="8002071" y="6189869"/>
            <a:ext cx="543395" cy="46879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2704306-8312-42C7-9979-76704686AB1B}"/>
                  </a:ext>
                </a:extLst>
              </p:cNvPr>
              <p:cNvSpPr txBox="1"/>
              <p:nvPr/>
            </p:nvSpPr>
            <p:spPr>
              <a:xfrm>
                <a:off x="8963474" y="5982485"/>
                <a:ext cx="22762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.={16}</m:t>
                      </m:r>
                    </m:oMath>
                  </m:oMathPara>
                </a14:m>
                <a:endParaRPr lang="es-PE" altLang="es-P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2704306-8312-42C7-9979-76704686A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474" y="5982485"/>
                <a:ext cx="227627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63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2" grpId="0"/>
      <p:bldP spid="13" grpId="0"/>
      <p:bldP spid="6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D53E1E1-4BEE-4EC6-9BEB-FEF28D24B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81627"/>
            <a:ext cx="10478034" cy="2031325"/>
          </a:xfrm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None/>
            </a:pPr>
            <a:endParaRPr lang="es-PE" altLang="es-PE" dirty="0"/>
          </a:p>
          <a:p>
            <a:pPr algn="l">
              <a:spcBef>
                <a:spcPct val="0"/>
              </a:spcBef>
              <a:spcAft>
                <a:spcPct val="0"/>
              </a:spcAft>
              <a:buNone/>
            </a:pPr>
            <a:r>
              <a:rPr lang="es-ES_tradnl" altLang="es-PE" b="1" dirty="0">
                <a:solidFill>
                  <a:srgbClr val="FF0000"/>
                </a:solidFill>
                <a:ea typeface="MS PGothic" pitchFamily="34" charset="-128"/>
              </a:rPr>
              <a:t>Precio Venta:     </a:t>
            </a:r>
            <a:r>
              <a:rPr lang="es-ES_tradnl" altLang="es-PE" b="1" i="1" dirty="0">
                <a:solidFill>
                  <a:srgbClr val="FF0000"/>
                </a:solidFill>
                <a:ea typeface="MS PGothic" pitchFamily="34" charset="-128"/>
              </a:rPr>
              <a:t>PV</a:t>
            </a:r>
            <a:r>
              <a:rPr lang="es-ES_tradnl" altLang="es-PE" b="1" dirty="0">
                <a:solidFill>
                  <a:srgbClr val="FF0000"/>
                </a:solidFill>
                <a:ea typeface="MS PGothic" pitchFamily="34" charset="-128"/>
              </a:rPr>
              <a:t>= </a:t>
            </a:r>
            <a:r>
              <a:rPr lang="es-ES_tradnl" altLang="es-PE" b="1" i="1" dirty="0">
                <a:solidFill>
                  <a:srgbClr val="FF0000"/>
                </a:solidFill>
                <a:ea typeface="MS PGothic" pitchFamily="34" charset="-128"/>
              </a:rPr>
              <a:t>C</a:t>
            </a:r>
            <a:r>
              <a:rPr lang="es-ES_tradnl" altLang="es-PE" b="1" dirty="0">
                <a:solidFill>
                  <a:srgbClr val="FF0000"/>
                </a:solidFill>
                <a:ea typeface="MS PGothic" pitchFamily="34" charset="-128"/>
              </a:rPr>
              <a:t> + </a:t>
            </a:r>
            <a:r>
              <a:rPr lang="es-ES_tradnl" altLang="es-PE" b="1" i="1" dirty="0">
                <a:solidFill>
                  <a:srgbClr val="FF0000"/>
                </a:solidFill>
                <a:ea typeface="MS PGothic" pitchFamily="34" charset="-128"/>
              </a:rPr>
              <a:t>G</a:t>
            </a:r>
            <a:r>
              <a:rPr lang="es-ES_tradnl" altLang="es-PE" b="1" dirty="0">
                <a:solidFill>
                  <a:srgbClr val="FF0000"/>
                </a:solidFill>
                <a:ea typeface="MS PGothic" pitchFamily="34" charset="-128"/>
              </a:rPr>
              <a:t>     </a:t>
            </a:r>
            <a:r>
              <a:rPr lang="es-ES_tradnl" altLang="es-PE" b="1" i="1" dirty="0">
                <a:solidFill>
                  <a:srgbClr val="FF0000"/>
                </a:solidFill>
                <a:ea typeface="MS PGothic" pitchFamily="34" charset="-128"/>
              </a:rPr>
              <a:t>  ;      PV</a:t>
            </a:r>
            <a:r>
              <a:rPr lang="es-ES_tradnl" altLang="es-PE" b="1" dirty="0">
                <a:solidFill>
                  <a:srgbClr val="FF0000"/>
                </a:solidFill>
                <a:ea typeface="MS PGothic" pitchFamily="34" charset="-128"/>
              </a:rPr>
              <a:t>= % </a:t>
            </a:r>
            <a:r>
              <a:rPr lang="es-ES_tradnl" altLang="es-PE" b="1" i="1" dirty="0">
                <a:solidFill>
                  <a:srgbClr val="FF0000"/>
                </a:solidFill>
                <a:ea typeface="MS PGothic" pitchFamily="34" charset="-128"/>
              </a:rPr>
              <a:t>PL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None/>
            </a:pPr>
            <a:endParaRPr lang="es-PE" altLang="es-PE" dirty="0">
              <a:ea typeface="MS PGothic" pitchFamily="34" charset="-128"/>
            </a:endParaRPr>
          </a:p>
          <a:p>
            <a:pPr marL="514350" indent="-51435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es-PE" altLang="es-PE" dirty="0">
                <a:ea typeface="MS PGothic" pitchFamily="34" charset="-128"/>
              </a:rPr>
              <a:t>Se vende un automóvil a S/ 2 750 , ganando el 25% del costo.                  ¿ Cuánto fue el costó del automóvil? 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8DE20E7F-7DC8-478C-9F26-D9928BA2AD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 Repaso de temas previos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7825F22-20B0-4EC0-A9B1-ADCA1B4CA43A}"/>
                  </a:ext>
                </a:extLst>
              </p:cNvPr>
              <p:cNvSpPr txBox="1"/>
              <p:nvPr/>
            </p:nvSpPr>
            <p:spPr>
              <a:xfrm>
                <a:off x="2831129" y="3029404"/>
                <a:ext cx="15122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PE" altLang="es-P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7825F22-20B0-4EC0-A9B1-ADCA1B4CA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129" y="3029404"/>
                <a:ext cx="151227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229EB32-7CE9-4933-886D-4C7730D9F2FD}"/>
                  </a:ext>
                </a:extLst>
              </p:cNvPr>
              <p:cNvSpPr txBox="1"/>
              <p:nvPr/>
            </p:nvSpPr>
            <p:spPr>
              <a:xfrm>
                <a:off x="4021604" y="3029404"/>
                <a:ext cx="94839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PE" altLang="es-P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229EB32-7CE9-4933-886D-4C7730D9F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04" y="3029404"/>
                <a:ext cx="94839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BEA0E3C-77A0-4FEF-AC83-ED05DEEC733C}"/>
                  </a:ext>
                </a:extLst>
              </p:cNvPr>
              <p:cNvSpPr txBox="1"/>
              <p:nvPr/>
            </p:nvSpPr>
            <p:spPr>
              <a:xfrm>
                <a:off x="4798844" y="3029404"/>
                <a:ext cx="94839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25%</m:t>
                      </m:r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PE" altLang="es-P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BEA0E3C-77A0-4FEF-AC83-ED05DEEC7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844" y="3029404"/>
                <a:ext cx="948391" cy="523220"/>
              </a:xfrm>
              <a:prstGeom prst="rect">
                <a:avLst/>
              </a:prstGeom>
              <a:blipFill>
                <a:blip r:embed="rId4"/>
                <a:stretch>
                  <a:fillRect r="-576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7B01850-6150-474B-8577-B730C6FE5BF5}"/>
                  </a:ext>
                </a:extLst>
              </p:cNvPr>
              <p:cNvSpPr txBox="1"/>
              <p:nvPr/>
            </p:nvSpPr>
            <p:spPr>
              <a:xfrm>
                <a:off x="2671705" y="3712979"/>
                <a:ext cx="15122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2750=</m:t>
                      </m:r>
                    </m:oMath>
                  </m:oMathPara>
                </a14:m>
                <a:endParaRPr lang="es-PE" altLang="es-P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7B01850-6150-474B-8577-B730C6FE5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5" y="3712979"/>
                <a:ext cx="151227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1132FE1-602C-47D4-9DBC-E6E8A041A170}"/>
                  </a:ext>
                </a:extLst>
              </p:cNvPr>
              <p:cNvSpPr txBox="1"/>
              <p:nvPr/>
            </p:nvSpPr>
            <p:spPr>
              <a:xfrm>
                <a:off x="4174004" y="3685143"/>
                <a:ext cx="94839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1,25</m:t>
                      </m:r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PE" altLang="es-P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1132FE1-602C-47D4-9DBC-E6E8A041A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004" y="3685143"/>
                <a:ext cx="948391" cy="523220"/>
              </a:xfrm>
              <a:prstGeom prst="rect">
                <a:avLst/>
              </a:prstGeom>
              <a:blipFill>
                <a:blip r:embed="rId6"/>
                <a:stretch>
                  <a:fillRect r="-12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4152387-FDD4-43A3-AF27-8AFE8EC9013D}"/>
                  </a:ext>
                </a:extLst>
              </p:cNvPr>
              <p:cNvSpPr txBox="1"/>
              <p:nvPr/>
            </p:nvSpPr>
            <p:spPr>
              <a:xfrm>
                <a:off x="3159384" y="4456724"/>
                <a:ext cx="177310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PE" altLang="es-P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4152387-FDD4-43A3-AF27-8AFE8EC90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84" y="4456724"/>
                <a:ext cx="17731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4953724-01B8-4FAF-8557-E53B88A02431}"/>
                  </a:ext>
                </a:extLst>
              </p:cNvPr>
              <p:cNvSpPr txBox="1"/>
              <p:nvPr/>
            </p:nvSpPr>
            <p:spPr>
              <a:xfrm>
                <a:off x="2384779" y="4260161"/>
                <a:ext cx="1512271" cy="956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altLang="es-PE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altLang="es-PE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2750</m:t>
                          </m:r>
                        </m:num>
                        <m:den>
                          <m:r>
                            <a:rPr lang="es-ES" altLang="es-PE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1,25</m:t>
                          </m:r>
                        </m:den>
                      </m:f>
                    </m:oMath>
                  </m:oMathPara>
                </a14:m>
                <a:endParaRPr lang="es-PE" altLang="es-P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4953724-01B8-4FAF-8557-E53B88A02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79" y="4260161"/>
                <a:ext cx="1512271" cy="9561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FC82F57-0887-4E0E-BC42-C615401A56CA}"/>
                  </a:ext>
                </a:extLst>
              </p:cNvPr>
              <p:cNvSpPr txBox="1"/>
              <p:nvPr/>
            </p:nvSpPr>
            <p:spPr>
              <a:xfrm>
                <a:off x="3156153" y="5437830"/>
                <a:ext cx="177310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PE" altLang="es-P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FC82F57-0887-4E0E-BC42-C615401A5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53" y="5437830"/>
                <a:ext cx="177310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1B9DA37-372F-4172-943E-013904C11417}"/>
                  </a:ext>
                </a:extLst>
              </p:cNvPr>
              <p:cNvSpPr txBox="1"/>
              <p:nvPr/>
            </p:nvSpPr>
            <p:spPr>
              <a:xfrm>
                <a:off x="2384778" y="5412596"/>
                <a:ext cx="15122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PE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2200</m:t>
                      </m:r>
                    </m:oMath>
                  </m:oMathPara>
                </a14:m>
                <a:endParaRPr lang="es-PE" altLang="es-P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1B9DA37-372F-4172-943E-013904C11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78" y="5412596"/>
                <a:ext cx="151227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Marcador de contenido 1">
            <a:extLst>
              <a:ext uri="{FF2B5EF4-FFF2-40B4-BE49-F238E27FC236}">
                <a16:creationId xmlns:a16="http://schemas.microsoft.com/office/drawing/2014/main" id="{AE26E559-AA21-41DA-8AAC-94A7863817C7}"/>
              </a:ext>
            </a:extLst>
          </p:cNvPr>
          <p:cNvSpPr txBox="1">
            <a:spLocks/>
          </p:cNvSpPr>
          <p:nvPr/>
        </p:nvSpPr>
        <p:spPr>
          <a:xfrm>
            <a:off x="1505048" y="6083398"/>
            <a:ext cx="6848424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s-ES" altLang="es-PE" dirty="0" err="1">
                <a:solidFill>
                  <a:srgbClr val="FF0000"/>
                </a:solidFill>
                <a:ea typeface="MS PGothic" pitchFamily="34" charset="-128"/>
              </a:rPr>
              <a:t>Rpta</a:t>
            </a:r>
            <a:r>
              <a:rPr lang="es-ES" altLang="es-PE" dirty="0">
                <a:solidFill>
                  <a:srgbClr val="FF0000"/>
                </a:solidFill>
                <a:ea typeface="MS PGothic" pitchFamily="34" charset="-128"/>
              </a:rPr>
              <a:t>:</a:t>
            </a:r>
            <a:r>
              <a:rPr lang="es-ES" altLang="es-PE" dirty="0">
                <a:ea typeface="MS PGothic" pitchFamily="34" charset="-128"/>
              </a:rPr>
              <a:t> El costo del automóvil fue de  S/ 2200.</a:t>
            </a:r>
            <a:endParaRPr lang="es-PE" altLang="es-PE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293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DD53E1E1-4BEE-4EC6-9BEB-FEF28D24B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6784" y="765175"/>
                <a:ext cx="8950570" cy="5769143"/>
              </a:xfr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s-PE" b="1" dirty="0">
                    <a:solidFill>
                      <a:srgbClr val="FF0000"/>
                    </a:solidFill>
                  </a:rPr>
                  <a:t>Teoría exponencial :</a:t>
                </a:r>
                <a14:m>
                  <m:oMath xmlns:m="http://schemas.openxmlformats.org/officeDocument/2006/math">
                    <m:r>
                      <a:rPr lang="es-P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</m:oMath>
                </a14:m>
                <a:endParaRPr lang="es-PE" b="1" i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PE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s-PE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s-PE" b="1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PE" b="1" i="1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s-PE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sup>
                    </m:sSup>
                  </m:oMath>
                </a14:m>
                <a:r>
                  <a:rPr lang="es-PE" b="1" i="1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s-PE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s-PE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PE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sup>
                    </m:sSup>
                  </m:oMath>
                </a14:m>
                <a:r>
                  <a:rPr lang="es-PE" b="1" i="1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     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s-PE" sz="24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PE" sz="2400" b="1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s-PE" sz="2400" b="1" i="1">
                                <a:solidFill>
                                  <a:srgbClr val="000099"/>
                                </a:solidFill>
                                <a:latin typeface="Cambria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s-PE" sz="2400" b="1" i="1" smtClean="0">
                                <a:solidFill>
                                  <a:srgbClr val="000099"/>
                                </a:solidFill>
                                <a:latin typeface="Cambria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PE" sz="2400" b="1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s-PE" sz="2400" b="1" i="1">
                                <a:solidFill>
                                  <a:srgbClr val="000099"/>
                                </a:solidFill>
                                <a:latin typeface="Cambria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s-PE" sz="2400" b="1" i="1">
                                <a:solidFill>
                                  <a:srgbClr val="000099"/>
                                </a:solidFill>
                                <a:latin typeface="Cambria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sup>
                        </m:sSup>
                      </m:den>
                    </m:f>
                  </m:oMath>
                </a14:m>
                <a:r>
                  <a:rPr lang="es-PE" b="1" i="1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s-PE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s-PE" b="1" i="1" smtClean="0">
                            <a:solidFill>
                              <a:srgbClr val="000099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PE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sup>
                    </m:sSup>
                  </m:oMath>
                </a14:m>
                <a:endParaRPr lang="es-PE" b="1" i="1" dirty="0">
                  <a:solidFill>
                    <a:srgbClr val="000099"/>
                  </a:solidFill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PE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s-PE" b="1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b="1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s-PE" b="1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es-PE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PE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sup>
                    </m:sSup>
                  </m:oMath>
                </a14:m>
                <a:r>
                  <a:rPr lang="es-PE" b="1" i="1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s-PE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s-PE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sup>
                    </m:sSup>
                  </m:oMath>
                </a14:m>
                <a:endParaRPr lang="es-PE" b="1" i="1" dirty="0">
                  <a:solidFill>
                    <a:srgbClr val="000099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endParaRPr lang="es-ES_tradnl" altLang="es-PE" dirty="0">
                  <a:ea typeface="MS PGothic" pitchFamily="34" charset="-128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s-ES_tradnl" altLang="es-PE" dirty="0">
                    <a:ea typeface="MS PGothic" pitchFamily="34" charset="-128"/>
                  </a:rPr>
                  <a:t>Efectué las siguientes operaciones :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s-ES_tradnl" altLang="es-PE" dirty="0">
                  <a:ea typeface="MS PGothic" pitchFamily="34" charset="-128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ES" altLang="es-PE" sz="4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altLang="es-PE" sz="4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PE" altLang="es-PE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PE" altLang="es-PE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s-PE" altLang="es-PE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PE" altLang="es-PE" sz="4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ES" altLang="es-PE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s-PE" altLang="es-PE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PE" altLang="es-PE" sz="4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PE" altLang="es-PE" sz="4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s-PE" altLang="es-PE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PE" altLang="es-PE" sz="4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PE" altLang="es-PE" sz="4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s-PE" altLang="es-PE" sz="4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PE" altLang="es-PE" sz="4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s-PE" altLang="es-PE" sz="4000" i="1" dirty="0">
                    <a:latin typeface="Cambria Math" panose="020405030504060302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altLang="es-PE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PE" altLang="es-PE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altLang="es-PE" sz="4000">
                                <a:latin typeface="Cambria Math" panose="02040503050406030204" pitchFamily="18" charset="0"/>
                              </a:rPr>
                              <m:t>(0,0005)</m:t>
                            </m:r>
                          </m:e>
                          <m:sup>
                            <m:r>
                              <a:rPr lang="es-PE" altLang="es-PE" sz="400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PE" altLang="es-PE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altLang="es-PE" sz="4000">
                                <a:latin typeface="Cambria Math" panose="02040503050406030204" pitchFamily="18" charset="0"/>
                              </a:rPr>
                              <m:t>(0,005)</m:t>
                            </m:r>
                          </m:e>
                          <m:sup>
                            <m:r>
                              <a:rPr lang="es-PE" altLang="es-PE" sz="4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PE" altLang="es-PE" sz="4000" i="1" dirty="0">
                  <a:latin typeface="Cambria Math" panose="02040503050406030204" pitchFamily="18" charset="0"/>
                </a:endParaRPr>
              </a:p>
              <a:p>
                <a:pPr marL="1428750" lvl="2" indent="-514350" algn="ctr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lphaLcPeriod"/>
                </a:pPr>
                <a:endParaRPr lang="es-PE" altLang="es-PE" sz="3200" dirty="0">
                  <a:latin typeface="Cambria Math" panose="02040503050406030204" pitchFamily="18" charset="0"/>
                </a:endParaRPr>
              </a:p>
              <a:p>
                <a:pPr algn="l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s-PE" altLang="es-PE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DD53E1E1-4BEE-4EC6-9BEB-FEF28D24B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6784" y="765175"/>
                <a:ext cx="8950570" cy="5769143"/>
              </a:xfrm>
              <a:blipFill>
                <a:blip r:embed="rId2"/>
                <a:stretch>
                  <a:fillRect l="-1431" t="-190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8DE20E7F-7DC8-478C-9F26-D9928BA2AD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 Repaso de temas previos </a:t>
            </a:r>
          </a:p>
        </p:txBody>
      </p:sp>
    </p:spTree>
    <p:extLst>
      <p:ext uri="{BB962C8B-B14F-4D97-AF65-F5344CB8AC3E}">
        <p14:creationId xmlns:p14="http://schemas.microsoft.com/office/powerpoint/2010/main" val="381181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D53E1E1-4BEE-4EC6-9BEB-FEF28D24B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4085"/>
            <a:ext cx="5747487" cy="280384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PE" b="1" dirty="0">
                <a:solidFill>
                  <a:srgbClr val="FF0000"/>
                </a:solidFill>
              </a:rPr>
              <a:t>Ecuación de la recta : 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La ecuación  de una recta de pendiente m y ordenada en el origen b, es:</a:t>
            </a:r>
          </a:p>
          <a:p>
            <a:pPr marL="441325">
              <a:spcBef>
                <a:spcPct val="0"/>
              </a:spcBef>
              <a:spcAft>
                <a:spcPct val="0"/>
              </a:spcAft>
              <a:buNone/>
            </a:pPr>
            <a:endParaRPr lang="es-MX" altLang="es-PE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8DE20E7F-7DC8-478C-9F26-D9928BA2AD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 Repaso de temas previos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717913" y="3569068"/>
            <a:ext cx="160178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FF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FF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434A6CA-63E1-44EA-9D2B-B56A3BB5BBC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171" y="1349829"/>
            <a:ext cx="4176295" cy="353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1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00A0CB-24CE-4DF9-82E4-9F1AAD6BE7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B60E722-908C-4BD4-B02F-397C83395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894" y="2058320"/>
            <a:ext cx="8606200" cy="4444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45909-F17C-4B47-8500-D92B9428D22B}"/>
                  </a:ext>
                </a:extLst>
              </p:cNvPr>
              <p:cNvSpPr/>
              <p:nvPr/>
            </p:nvSpPr>
            <p:spPr>
              <a:xfrm>
                <a:off x="838199" y="878788"/>
                <a:ext cx="950685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es-PE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Grafique la recta:   </a:t>
                </a:r>
                <a14:m>
                  <m:oMath xmlns:m="http://schemas.openxmlformats.org/officeDocument/2006/math">
                    <m:r>
                      <a:rPr lang="es-PE" altLang="es-PE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PE" altLang="es-PE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s-PE" altLang="es-PE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altLang="es-PE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+ 3 </m:t>
                    </m:r>
                  </m:oMath>
                </a14:m>
                <a:endParaRPr lang="es-PE" altLang="es-PE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PE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Indique además los </a:t>
                </a:r>
                <a:r>
                  <a:rPr lang="es-PE" altLang="es-PE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interceptos</a:t>
                </a:r>
                <a:r>
                  <a:rPr lang="es-PE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 los ejes coordenados. </a:t>
                </a: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45909-F17C-4B47-8500-D92B9428D2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878788"/>
                <a:ext cx="9506857" cy="954107"/>
              </a:xfrm>
              <a:prstGeom prst="rect">
                <a:avLst/>
              </a:prstGeom>
              <a:blipFill>
                <a:blip r:embed="rId3"/>
                <a:stretch>
                  <a:fillRect l="-1090" t="-6369" b="-1656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43C5CA0-CF58-4121-8D08-369208A3A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84840"/>
              </p:ext>
            </p:extLst>
          </p:nvPr>
        </p:nvGraphicFramePr>
        <p:xfrm>
          <a:off x="1106906" y="2364402"/>
          <a:ext cx="100461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05">
                  <a:extLst>
                    <a:ext uri="{9D8B030D-6E8A-4147-A177-3AD203B41FA5}">
                      <a16:colId xmlns:a16="http://schemas.microsoft.com/office/drawing/2014/main" val="2999793957"/>
                    </a:ext>
                  </a:extLst>
                </a:gridCol>
                <a:gridCol w="502305">
                  <a:extLst>
                    <a:ext uri="{9D8B030D-6E8A-4147-A177-3AD203B41FA5}">
                      <a16:colId xmlns:a16="http://schemas.microsoft.com/office/drawing/2014/main" val="2276666389"/>
                    </a:ext>
                  </a:extLst>
                </a:gridCol>
              </a:tblGrid>
              <a:tr h="341799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rgbClr val="0000FF"/>
                          </a:solidFill>
                        </a:rPr>
                        <a:t>x</a:t>
                      </a:r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rgbClr val="0000FF"/>
                          </a:solidFill>
                        </a:rPr>
                        <a:t>y</a:t>
                      </a:r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128979"/>
                  </a:ext>
                </a:extLst>
              </a:tr>
              <a:tr h="341799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5F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5F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035564"/>
                  </a:ext>
                </a:extLst>
              </a:tr>
              <a:tr h="341799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5F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5F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633794"/>
                  </a:ext>
                </a:extLst>
              </a:tr>
            </a:tbl>
          </a:graphicData>
        </a:graphic>
      </p:graphicFrame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0921D55-37CA-474E-888C-7CA80178C7AE}"/>
              </a:ext>
            </a:extLst>
          </p:cNvPr>
          <p:cNvCxnSpPr>
            <a:stCxn id="7" idx="2"/>
            <a:endCxn id="7" idx="0"/>
          </p:cNvCxnSpPr>
          <p:nvPr/>
        </p:nvCxnSpPr>
        <p:spPr>
          <a:xfrm flipV="1">
            <a:off x="6781994" y="2058320"/>
            <a:ext cx="0" cy="4444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7C745BE-D2B5-4B8C-9DE1-519F1F6DCD20}"/>
              </a:ext>
            </a:extLst>
          </p:cNvPr>
          <p:cNvCxnSpPr>
            <a:cxnSpLocks/>
          </p:cNvCxnSpPr>
          <p:nvPr/>
        </p:nvCxnSpPr>
        <p:spPr>
          <a:xfrm flipV="1">
            <a:off x="2478894" y="4280357"/>
            <a:ext cx="8463426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F1860FF-E3D0-4498-8922-6322D1D656F6}"/>
                  </a:ext>
                </a:extLst>
              </p:cNvPr>
              <p:cNvSpPr txBox="1"/>
              <p:nvPr/>
            </p:nvSpPr>
            <p:spPr>
              <a:xfrm>
                <a:off x="10660191" y="4321119"/>
                <a:ext cx="2821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PE" sz="2400" b="1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F1860FF-E3D0-4498-8922-6322D1D65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191" y="4321119"/>
                <a:ext cx="282129" cy="369332"/>
              </a:xfrm>
              <a:prstGeom prst="rect">
                <a:avLst/>
              </a:prstGeom>
              <a:blipFill>
                <a:blip r:embed="rId4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22CB42E-8580-4745-A76A-6B48F91D4F90}"/>
                  </a:ext>
                </a:extLst>
              </p:cNvPr>
              <p:cNvSpPr txBox="1"/>
              <p:nvPr/>
            </p:nvSpPr>
            <p:spPr>
              <a:xfrm>
                <a:off x="6867244" y="2053065"/>
                <a:ext cx="2644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s-PE" sz="2400" b="1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22CB42E-8580-4745-A76A-6B48F91D4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244" y="2053065"/>
                <a:ext cx="264495" cy="369332"/>
              </a:xfrm>
              <a:prstGeom prst="rect">
                <a:avLst/>
              </a:prstGeom>
              <a:blipFill>
                <a:blip r:embed="rId5"/>
                <a:stretch>
                  <a:fillRect l="-27907" r="-27907" b="-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>
            <a:extLst>
              <a:ext uri="{FF2B5EF4-FFF2-40B4-BE49-F238E27FC236}">
                <a16:creationId xmlns:a16="http://schemas.microsoft.com/office/drawing/2014/main" id="{A0848F60-5A08-46B8-AED7-FD6914AAD2A6}"/>
              </a:ext>
            </a:extLst>
          </p:cNvPr>
          <p:cNvSpPr/>
          <p:nvPr/>
        </p:nvSpPr>
        <p:spPr>
          <a:xfrm>
            <a:off x="6723646" y="3246293"/>
            <a:ext cx="134349" cy="1388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5DC1901-14A4-4587-9840-B8BB3DB875E2}"/>
              </a:ext>
            </a:extLst>
          </p:cNvPr>
          <p:cNvSpPr/>
          <p:nvPr/>
        </p:nvSpPr>
        <p:spPr>
          <a:xfrm>
            <a:off x="5778766" y="4206413"/>
            <a:ext cx="134349" cy="1388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FD262F6F-80A9-4D23-9904-3D2F8D9EBEA6}"/>
                  </a:ext>
                </a:extLst>
              </p:cNvPr>
              <p:cNvSpPr txBox="1"/>
              <p:nvPr/>
            </p:nvSpPr>
            <p:spPr>
              <a:xfrm>
                <a:off x="6790820" y="3158470"/>
                <a:ext cx="4505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PE" sz="18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FD262F6F-80A9-4D23-9904-3D2F8D9EB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820" y="3158470"/>
                <a:ext cx="4505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2AE7BAA-0624-421B-A964-D71721E0E872}"/>
                  </a:ext>
                </a:extLst>
              </p:cNvPr>
              <p:cNvSpPr txBox="1"/>
              <p:nvPr/>
            </p:nvSpPr>
            <p:spPr>
              <a:xfrm>
                <a:off x="5511076" y="4345231"/>
                <a:ext cx="4505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PE" sz="18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ES" altLang="es-PE" sz="18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2AE7BAA-0624-421B-A964-D71721E0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076" y="4345231"/>
                <a:ext cx="450570" cy="369332"/>
              </a:xfrm>
              <a:prstGeom prst="rect">
                <a:avLst/>
              </a:prstGeom>
              <a:blipFill>
                <a:blip r:embed="rId7"/>
                <a:stretch>
                  <a:fillRect r="-810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CBAB41B-747E-4205-9705-0135E6847643}"/>
              </a:ext>
            </a:extLst>
          </p:cNvPr>
          <p:cNvCxnSpPr>
            <a:cxnSpLocks/>
          </p:cNvCxnSpPr>
          <p:nvPr/>
        </p:nvCxnSpPr>
        <p:spPr>
          <a:xfrm flipV="1">
            <a:off x="4600197" y="2053065"/>
            <a:ext cx="3400803" cy="350214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49F7FC83-49FA-415D-A75B-0E593768678B}"/>
                  </a:ext>
                </a:extLst>
              </p:cNvPr>
              <p:cNvSpPr txBox="1"/>
              <p:nvPr/>
            </p:nvSpPr>
            <p:spPr>
              <a:xfrm>
                <a:off x="7515603" y="2370236"/>
                <a:ext cx="17941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altLang="es-PE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s-PE" altLang="es-PE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s-PE" altLang="es-PE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PE" altLang="es-PE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s-PE" altLang="es-PE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s-PE" altLang="es-PE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s-P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49F7FC83-49FA-415D-A75B-0E5937686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603" y="2370236"/>
                <a:ext cx="1794118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9630F58-D896-4348-888B-0330A114DCC5}"/>
                  </a:ext>
                </a:extLst>
              </p:cNvPr>
              <p:cNvSpPr txBox="1"/>
              <p:nvPr/>
            </p:nvSpPr>
            <p:spPr>
              <a:xfrm>
                <a:off x="1030906" y="2787976"/>
                <a:ext cx="68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PE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es-P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9630F58-D896-4348-888B-0330A114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06" y="2787976"/>
                <a:ext cx="6859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737DEEF-24EB-407D-9029-40EC7CB1118B}"/>
                  </a:ext>
                </a:extLst>
              </p:cNvPr>
              <p:cNvSpPr txBox="1"/>
              <p:nvPr/>
            </p:nvSpPr>
            <p:spPr>
              <a:xfrm>
                <a:off x="1501606" y="2789138"/>
                <a:ext cx="68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PE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</m:oMath>
                  </m:oMathPara>
                </a14:m>
                <a:endParaRPr lang="es-P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737DEEF-24EB-407D-9029-40EC7CB1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606" y="2789138"/>
                <a:ext cx="6859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E13DBE1A-159F-415F-8F37-EE3EC853501E}"/>
                  </a:ext>
                </a:extLst>
              </p:cNvPr>
              <p:cNvSpPr txBox="1"/>
              <p:nvPr/>
            </p:nvSpPr>
            <p:spPr>
              <a:xfrm>
                <a:off x="961301" y="3165081"/>
                <a:ext cx="68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PE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ES" altLang="es-PE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</m:oMath>
                  </m:oMathPara>
                </a14:m>
                <a:endParaRPr lang="es-P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E13DBE1A-159F-415F-8F37-EE3EC8535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01" y="3165081"/>
                <a:ext cx="6859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ADBC6199-B93C-402F-979E-4BF8A0D0A2D1}"/>
                  </a:ext>
                </a:extLst>
              </p:cNvPr>
              <p:cNvSpPr txBox="1"/>
              <p:nvPr/>
            </p:nvSpPr>
            <p:spPr>
              <a:xfrm>
                <a:off x="1501606" y="3151532"/>
                <a:ext cx="68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PE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es-P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ADBC6199-B93C-402F-979E-4BF8A0D0A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606" y="3151532"/>
                <a:ext cx="6859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00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 animBg="1"/>
      <p:bldP spid="16" grpId="0" animBg="1"/>
      <p:bldP spid="18" grpId="0"/>
      <p:bldP spid="19" grpId="0"/>
      <p:bldP spid="23" grpId="0"/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7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030514"/>
                <a:ext cx="10354130" cy="1345586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5"/>
                </a:pPr>
                <a:r>
                  <a:rPr lang="es-PE" dirty="0"/>
                  <a:t>El costo e ingreso (ambos en dólares), al vender </a:t>
                </a:r>
                <a:r>
                  <a:rPr lang="es-PE" i="1" dirty="0"/>
                  <a:t>x</a:t>
                </a:r>
                <a:r>
                  <a:rPr lang="es-PE" dirty="0"/>
                  <a:t> artículos están dados por  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=15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+450</m:t>
                    </m:r>
                  </m:oMath>
                </a14:m>
                <a:r>
                  <a:rPr lang="es-PE" dirty="0"/>
                  <a:t>  e   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=25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PE" dirty="0"/>
                  <a:t> Si en un periodo se han vendido 300 artículos, ¿cuál fue la utilidad?</a:t>
                </a:r>
              </a:p>
            </p:txBody>
          </p:sp>
        </mc:Choice>
        <mc:Fallback xmlns="">
          <p:sp>
            <p:nvSpPr>
              <p:cNvPr id="8" name="Marcador de contenido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030514"/>
                <a:ext cx="10354130" cy="1345586"/>
              </a:xfrm>
              <a:blipFill>
                <a:blip r:embed="rId2"/>
                <a:stretch>
                  <a:fillRect l="-1001" t="-7692" r="-1177" b="-497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8DE20E7F-7DC8-478C-9F26-D9928BA2AD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 Repaso de temas previos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36174D5-15A0-4422-B3F5-C02BDDE96694}"/>
                  </a:ext>
                </a:extLst>
              </p:cNvPr>
              <p:cNvSpPr txBox="1"/>
              <p:nvPr/>
            </p:nvSpPr>
            <p:spPr>
              <a:xfrm>
                <a:off x="3721395" y="1124399"/>
                <a:ext cx="4473917" cy="465384"/>
              </a:xfrm>
              <a:prstGeom prst="rect">
                <a:avLst/>
              </a:prstGeom>
              <a:solidFill>
                <a:srgbClr val="FFE48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𝐶𝑜𝑠𝑡𝑜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:   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36174D5-15A0-4422-B3F5-C02BDDE96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395" y="1124399"/>
                <a:ext cx="4473917" cy="465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634945A-1EE1-4BDC-A9F0-575A459A466D}"/>
                  </a:ext>
                </a:extLst>
              </p:cNvPr>
              <p:cNvSpPr txBox="1"/>
              <p:nvPr/>
            </p:nvSpPr>
            <p:spPr>
              <a:xfrm>
                <a:off x="3721394" y="1772164"/>
                <a:ext cx="3553280" cy="430887"/>
              </a:xfrm>
              <a:prstGeom prst="rect">
                <a:avLst/>
              </a:prstGeom>
              <a:solidFill>
                <a:srgbClr val="FFE48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𝐼𝑛𝑔𝑟𝑒𝑠𝑜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:           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𝑝𝑞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634945A-1EE1-4BDC-A9F0-575A459A4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394" y="1772164"/>
                <a:ext cx="355328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357F035-F5E8-4934-A18D-BBDFF4F452E1}"/>
                  </a:ext>
                </a:extLst>
              </p:cNvPr>
              <p:cNvSpPr txBox="1"/>
              <p:nvPr/>
            </p:nvSpPr>
            <p:spPr>
              <a:xfrm>
                <a:off x="3721394" y="2447695"/>
                <a:ext cx="3906133" cy="430887"/>
              </a:xfrm>
              <a:prstGeom prst="rect">
                <a:avLst/>
              </a:prstGeom>
              <a:solidFill>
                <a:srgbClr val="FFE48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𝑈𝑡𝑖𝑙𝑖𝑑𝑎𝑑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:         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357F035-F5E8-4934-A18D-BBDFF4F45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394" y="2447695"/>
                <a:ext cx="390613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3855CE9-F605-41D7-B506-5B53CFEFDDE5}"/>
                  </a:ext>
                </a:extLst>
              </p:cNvPr>
              <p:cNvSpPr txBox="1"/>
              <p:nvPr/>
            </p:nvSpPr>
            <p:spPr>
              <a:xfrm>
                <a:off x="1923074" y="4488182"/>
                <a:ext cx="12496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3855CE9-F605-41D7-B506-5B53CFEFD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74" y="4488182"/>
                <a:ext cx="124968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ADBBC5A-547A-4C38-9699-92CB01FF31A4}"/>
                  </a:ext>
                </a:extLst>
              </p:cNvPr>
              <p:cNvSpPr txBox="1"/>
              <p:nvPr/>
            </p:nvSpPr>
            <p:spPr>
              <a:xfrm>
                <a:off x="2746034" y="4488182"/>
                <a:ext cx="12496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ADBBC5A-547A-4C38-9699-92CB01FF3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034" y="4488182"/>
                <a:ext cx="124968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081E86F-BB64-494D-8433-EDBF4CF41D9F}"/>
                  </a:ext>
                </a:extLst>
              </p:cNvPr>
              <p:cNvSpPr txBox="1"/>
              <p:nvPr/>
            </p:nvSpPr>
            <p:spPr>
              <a:xfrm>
                <a:off x="3876140" y="4497766"/>
                <a:ext cx="377053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−(15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+450)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081E86F-BB64-494D-8433-EDBF4CF41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140" y="4497766"/>
                <a:ext cx="377053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A6CA204-C356-419B-A523-ACFAF08F4DDD}"/>
                  </a:ext>
                </a:extLst>
              </p:cNvPr>
              <p:cNvSpPr txBox="1"/>
              <p:nvPr/>
            </p:nvSpPr>
            <p:spPr>
              <a:xfrm>
                <a:off x="1485608" y="5069804"/>
                <a:ext cx="377053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−450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A6CA204-C356-419B-A523-ACFAF08F4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608" y="5069804"/>
                <a:ext cx="377053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286724D-6596-44BA-A132-0B5D245FB1F8}"/>
                  </a:ext>
                </a:extLst>
              </p:cNvPr>
              <p:cNvSpPr txBox="1"/>
              <p:nvPr/>
            </p:nvSpPr>
            <p:spPr>
              <a:xfrm>
                <a:off x="1339996" y="5593024"/>
                <a:ext cx="4061755" cy="564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(300)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s-E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(300)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−450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286724D-6596-44BA-A132-0B5D245FB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996" y="5593024"/>
                <a:ext cx="4061755" cy="5647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A1940FA-DECA-4E67-833F-7BC074182D39}"/>
                  </a:ext>
                </a:extLst>
              </p:cNvPr>
              <p:cNvSpPr txBox="1"/>
              <p:nvPr/>
            </p:nvSpPr>
            <p:spPr>
              <a:xfrm>
                <a:off x="4949394" y="5572470"/>
                <a:ext cx="20857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=2550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A1940FA-DECA-4E67-833F-7BC074182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394" y="5572470"/>
                <a:ext cx="208574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Marcador de contenido 1">
            <a:extLst>
              <a:ext uri="{FF2B5EF4-FFF2-40B4-BE49-F238E27FC236}">
                <a16:creationId xmlns:a16="http://schemas.microsoft.com/office/drawing/2014/main" id="{27B698F1-28CE-4B59-8E72-2C3C94CA81EC}"/>
              </a:ext>
            </a:extLst>
          </p:cNvPr>
          <p:cNvSpPr txBox="1">
            <a:spLocks/>
          </p:cNvSpPr>
          <p:nvPr/>
        </p:nvSpPr>
        <p:spPr>
          <a:xfrm>
            <a:off x="7035140" y="6095690"/>
            <a:ext cx="5101055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s-ES" altLang="es-PE" dirty="0" err="1">
                <a:solidFill>
                  <a:srgbClr val="FF0000"/>
                </a:solidFill>
                <a:ea typeface="MS PGothic" pitchFamily="34" charset="-128"/>
              </a:rPr>
              <a:t>Rpta</a:t>
            </a:r>
            <a:r>
              <a:rPr lang="es-ES" altLang="es-PE" dirty="0">
                <a:solidFill>
                  <a:srgbClr val="FF0000"/>
                </a:solidFill>
                <a:ea typeface="MS PGothic" pitchFamily="34" charset="-128"/>
              </a:rPr>
              <a:t>:</a:t>
            </a:r>
            <a:r>
              <a:rPr lang="es-ES" altLang="es-PE" dirty="0">
                <a:ea typeface="MS PGothic" pitchFamily="34" charset="-128"/>
              </a:rPr>
              <a:t> La utilidad fue de  $ 2550.</a:t>
            </a:r>
            <a:endParaRPr lang="es-PE" altLang="es-PE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22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" grpId="0" animBg="1"/>
      <p:bldP spid="6" grpId="0" animBg="1"/>
      <p:bldP spid="7" grpId="0" animBg="1"/>
      <p:bldP spid="11" grpId="0"/>
      <p:bldP spid="12" grpId="0"/>
      <p:bldP spid="13" grpId="0"/>
      <p:bldP spid="14" grpId="0"/>
      <p:bldP spid="15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endParaRPr lang="es-P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PE" dirty="0"/>
                  <a:t>Para graficar una recta se necesita   …………… como mínimo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PE" dirty="0"/>
                  <a:t>Si se conoce que el costo e ingreso están  dados por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=15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+200</m:t>
                    </m:r>
                  </m:oMath>
                </a14:m>
                <a:r>
                  <a:rPr lang="es-PE" dirty="0"/>
                  <a:t>  e 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=60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PE" dirty="0"/>
                  <a:t> respectivamente, entonces la utilidad será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=45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+400</m:t>
                    </m:r>
                  </m:oMath>
                </a14:m>
                <a:r>
                  <a:rPr lang="es-PE"/>
                  <a:t>? </a:t>
                </a:r>
                <a:endParaRPr lang="es-PE" dirty="0"/>
              </a:p>
              <a:p>
                <a:pPr marL="0" indent="0">
                  <a:buNone/>
                </a:pPr>
                <a:endParaRPr lang="es-PE" dirty="0"/>
              </a:p>
            </p:txBody>
          </p:sp>
        </mc:Choice>
        <mc:Fallback xmlns="">
          <p:sp>
            <p:nvSpPr>
              <p:cNvPr id="4" name="Marcador de conteni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21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contenido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 Reflexión </a:t>
            </a:r>
          </a:p>
        </p:txBody>
      </p:sp>
    </p:spTree>
    <p:extLst>
      <p:ext uri="{BB962C8B-B14F-4D97-AF65-F5344CB8AC3E}">
        <p14:creationId xmlns:p14="http://schemas.microsoft.com/office/powerpoint/2010/main" val="5318932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478</Words>
  <Application>Microsoft Office PowerPoint</Application>
  <PresentationFormat>Panorámica</PresentationFormat>
  <Paragraphs>76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MARCO BENITES</cp:lastModifiedBy>
  <cp:revision>102</cp:revision>
  <dcterms:created xsi:type="dcterms:W3CDTF">2017-07-19T03:22:33Z</dcterms:created>
  <dcterms:modified xsi:type="dcterms:W3CDTF">2021-02-09T19:41:14Z</dcterms:modified>
</cp:coreProperties>
</file>