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0" r:id="rId4"/>
    <p:sldId id="281" r:id="rId5"/>
    <p:sldId id="291" r:id="rId6"/>
    <p:sldId id="292" r:id="rId7"/>
    <p:sldId id="293" r:id="rId8"/>
    <p:sldId id="294" r:id="rId9"/>
    <p:sldId id="295" r:id="rId10"/>
    <p:sldId id="296" r:id="rId11"/>
    <p:sldId id="260" r:id="rId12"/>
    <p:sldId id="297" r:id="rId13"/>
    <p:sldId id="298" r:id="rId14"/>
    <p:sldId id="299" r:id="rId15"/>
    <p:sldId id="303" r:id="rId16"/>
    <p:sldId id="301" r:id="rId17"/>
    <p:sldId id="302" r:id="rId18"/>
    <p:sldId id="289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952E70-9E54-4284-AC04-736B5FDD42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7130C3-4D53-4564-8127-E1A2C75959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0310-682B-483F-86CF-C968E2C728F4}" type="datetimeFigureOut">
              <a:rPr lang="es-PE" smtClean="0"/>
              <a:t>7/02/2021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C993C-FD31-4294-ACDC-A0420764B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AAC03-95F1-478F-BA3A-4CB7618D55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29804-9CD3-4F40-BE55-BEB368A8BC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586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EB81-AA60-4045-898F-DE7B1BE39CB4}" type="datetimeFigureOut">
              <a:rPr lang="es-PE" smtClean="0"/>
              <a:t>7/02/2021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BE7B-5630-4EF2-9443-7E2BC673FE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BE7B-5630-4EF2-9443-7E2BC673FEA9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02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0"/>
          <a:stretch/>
        </p:blipFill>
        <p:spPr>
          <a:xfrm>
            <a:off x="4619920" y="11"/>
            <a:ext cx="7572080" cy="6857989"/>
          </a:xfrm>
          <a:prstGeom prst="rect">
            <a:avLst/>
          </a:prstGeom>
        </p:spPr>
      </p:pic>
      <p:sp>
        <p:nvSpPr>
          <p:cNvPr id="8" name="Diagrama de flujo: entrada manual 7">
            <a:extLst>
              <a:ext uri="{FF2B5EF4-FFF2-40B4-BE49-F238E27FC236}">
                <a16:creationId xmlns:a16="http://schemas.microsoft.com/office/drawing/2014/main" id="{CBBDD4D2-796A-491F-B58E-8FAE6A2FFFD7}"/>
              </a:ext>
            </a:extLst>
          </p:cNvPr>
          <p:cNvSpPr/>
          <p:nvPr userDrawn="1"/>
        </p:nvSpPr>
        <p:spPr>
          <a:xfrm rot="5400000">
            <a:off x="-49790" y="49799"/>
            <a:ext cx="6857990" cy="6758411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9525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26708-4E08-4E4B-817D-06E11C68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7632-059D-4930-B9D5-ADD75BCC74CB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334A5-0293-4A72-935F-4BC76F1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D542A-438D-4A4E-AC26-479C0EDD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7AA4-3114-43D9-B794-51F42A44349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819443-F23E-4355-A36C-5903D318E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091" y="1251452"/>
            <a:ext cx="5326063" cy="753812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</a:t>
            </a:r>
            <a:endParaRPr lang="es-PE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1EE6A8F-6E23-4684-B43B-49A89CD2F9BD}"/>
              </a:ext>
            </a:extLst>
          </p:cNvPr>
          <p:cNvCxnSpPr>
            <a:cxnSpLocks/>
          </p:cNvCxnSpPr>
          <p:nvPr userDrawn="1"/>
        </p:nvCxnSpPr>
        <p:spPr>
          <a:xfrm>
            <a:off x="0" y="3048000"/>
            <a:ext cx="6096000" cy="0"/>
          </a:xfrm>
          <a:prstGeom prst="line">
            <a:avLst/>
          </a:prstGeom>
          <a:ln w="123825" cmpd="thinThick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494ED8-4993-45BE-8584-65314B70B260}"/>
              </a:ext>
            </a:extLst>
          </p:cNvPr>
          <p:cNvCxnSpPr>
            <a:cxnSpLocks/>
          </p:cNvCxnSpPr>
          <p:nvPr userDrawn="1"/>
        </p:nvCxnSpPr>
        <p:spPr>
          <a:xfrm>
            <a:off x="5919537" y="3048000"/>
            <a:ext cx="1010652" cy="0"/>
          </a:xfrm>
          <a:prstGeom prst="line">
            <a:avLst/>
          </a:prstGeom>
          <a:ln w="123825" cmpd="thinThick">
            <a:solidFill>
              <a:srgbClr val="FF0000">
                <a:alpha val="44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37E3C092-96C7-4D6E-A7A7-A93EC02163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365" y="3364414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</a:t>
            </a:r>
          </a:p>
        </p:txBody>
      </p:sp>
      <p:sp>
        <p:nvSpPr>
          <p:cNvPr id="27" name="Marcador de texto 25">
            <a:extLst>
              <a:ext uri="{FF2B5EF4-FFF2-40B4-BE49-F238E27FC236}">
                <a16:creationId xmlns:a16="http://schemas.microsoft.com/office/drawing/2014/main" id="{74744EF6-BA83-4BDD-B978-BD206DE19D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147" y="3948981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N°</a:t>
            </a: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sesión 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0529DDF0-61F8-4DFB-9D07-6211E58D1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2277" y="4531637"/>
            <a:ext cx="4989513" cy="125771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3849178-D71E-402E-9B98-F4DFB944E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67" y="-141048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4DD-CBFA-4BE9-A722-C10503222EBC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" y="38548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78A05D3-8C30-43D7-AB4D-D6DA837D35C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1821" y="4610987"/>
            <a:ext cx="10207347" cy="1646937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690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E5C9-7F70-41C3-BA78-4265DEF6EBE0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1B11DB5-06D7-44EB-A8B3-D149E9A360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3" y="3260"/>
            <a:ext cx="1938340" cy="1938340"/>
          </a:xfrm>
          <a:prstGeom prst="rect">
            <a:avLst/>
          </a:prstGeom>
        </p:spPr>
      </p:pic>
      <p:pic>
        <p:nvPicPr>
          <p:cNvPr id="9" name="Imagen 8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336806FE-2CD7-447B-950F-E7A66653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3" y="3640577"/>
            <a:ext cx="1938340" cy="193834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6AFE1B-6423-4560-B275-4BD09570AB3C}"/>
              </a:ext>
            </a:extLst>
          </p:cNvPr>
          <p:cNvSpPr txBox="1"/>
          <p:nvPr userDrawn="1"/>
        </p:nvSpPr>
        <p:spPr>
          <a:xfrm>
            <a:off x="2016918" y="326099"/>
            <a:ext cx="8158163" cy="646331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txBody>
          <a:bodyPr wrap="square" rtlCol="0">
            <a:spAutoFit/>
          </a:bodyPr>
          <a:lstStyle/>
          <a:p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Preguntas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5DAE65-EBCA-4E37-80F0-F43BA60715A0}"/>
              </a:ext>
            </a:extLst>
          </p:cNvPr>
          <p:cNvSpPr txBox="1"/>
          <p:nvPr userDrawn="1"/>
        </p:nvSpPr>
        <p:spPr>
          <a:xfrm>
            <a:off x="2016918" y="3758579"/>
            <a:ext cx="8158163" cy="1200329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Continúa con las actividades semanales      propuestas en el aula virtual: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86F7C4-D6C9-4B9F-8D1B-65AA1F43CF8F}"/>
              </a:ext>
            </a:extLst>
          </p:cNvPr>
          <p:cNvSpPr/>
          <p:nvPr userDrawn="1"/>
        </p:nvSpPr>
        <p:spPr>
          <a:xfrm>
            <a:off x="10401300" y="326098"/>
            <a:ext cx="1790700" cy="64633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B32498-5429-41C7-87C5-F47307FDF6CE}"/>
              </a:ext>
            </a:extLst>
          </p:cNvPr>
          <p:cNvSpPr/>
          <p:nvPr userDrawn="1"/>
        </p:nvSpPr>
        <p:spPr>
          <a:xfrm>
            <a:off x="10401300" y="3756726"/>
            <a:ext cx="1790700" cy="1202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8FBE0918-CD3F-47C7-ADBF-E962A50354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8913" y="1116013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3" name="Marcador de contenido 13">
            <a:extLst>
              <a:ext uri="{FF2B5EF4-FFF2-40B4-BE49-F238E27FC236}">
                <a16:creationId xmlns:a16="http://schemas.microsoft.com/office/drawing/2014/main" id="{068C45A2-69FE-4330-9B69-6112AC7F60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57488" y="5057339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42B1527-7C7C-4D26-BEC2-D7AF6C699D0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64" y="5538776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CDAA-44C7-4772-AC35-7BBF0924157B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Imagen que contiene edificio, cielo, exterior&#10;&#10;Descripción generada con confianza muy alta">
            <a:extLst>
              <a:ext uri="{FF2B5EF4-FFF2-40B4-BE49-F238E27FC236}">
                <a16:creationId xmlns:a16="http://schemas.microsoft.com/office/drawing/2014/main" id="{C8C63F48-1292-4A19-83CF-8C01D8B98C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r="741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B1B7E7-3E1C-4633-8441-DD8E6B88636E}"/>
              </a:ext>
            </a:extLst>
          </p:cNvPr>
          <p:cNvSpPr/>
          <p:nvPr userDrawn="1"/>
        </p:nvSpPr>
        <p:spPr>
          <a:xfrm>
            <a:off x="0" y="663575"/>
            <a:ext cx="10077450" cy="9144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B4CCC64-53CD-4CCD-BC91-EE89E81E8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5881" y="2084387"/>
            <a:ext cx="6929438" cy="4637088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143A77-290C-46DE-A160-C09E179C1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360031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árbol, exterior, edificio, hierba&#10;&#10;Descripción generada con confianza muy alta">
            <a:extLst>
              <a:ext uri="{FF2B5EF4-FFF2-40B4-BE49-F238E27FC236}">
                <a16:creationId xmlns:a16="http://schemas.microsoft.com/office/drawing/2014/main" id="{0CFEFEBF-5C26-4F13-85D9-90A2BCDD1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228" b="1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3C54A92-FDA2-481A-8666-11CEB0E3EA89}"/>
              </a:ext>
            </a:extLst>
          </p:cNvPr>
          <p:cNvSpPr/>
          <p:nvPr userDrawn="1"/>
        </p:nvSpPr>
        <p:spPr>
          <a:xfrm>
            <a:off x="723803" y="162091"/>
            <a:ext cx="10250526" cy="625642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P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 de la sesión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92B5-1435-4630-82D1-BBABC8BB886B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señal&#10;&#10;Descripción generada con confianza alta">
            <a:extLst>
              <a:ext uri="{FF2B5EF4-FFF2-40B4-BE49-F238E27FC236}">
                <a16:creationId xmlns:a16="http://schemas.microsoft.com/office/drawing/2014/main" id="{C3286C75-C41B-44FD-AC71-656AF2D94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491" cy="9794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10" name="Rectángulo: esquinas diagonales cortadas 9">
            <a:extLst>
              <a:ext uri="{FF2B5EF4-FFF2-40B4-BE49-F238E27FC236}">
                <a16:creationId xmlns:a16="http://schemas.microsoft.com/office/drawing/2014/main" id="{F61EC53E-6ACC-4740-A157-D3C4C3520923}"/>
              </a:ext>
            </a:extLst>
          </p:cNvPr>
          <p:cNvSpPr/>
          <p:nvPr userDrawn="1"/>
        </p:nvSpPr>
        <p:spPr>
          <a:xfrm>
            <a:off x="2839264" y="1903998"/>
            <a:ext cx="9417094" cy="318134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5969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64B29C-E960-4107-AF5E-4C2EC23991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0505" y="2119228"/>
            <a:ext cx="8678779" cy="2613194"/>
          </a:xfrm>
        </p:spPr>
        <p:txBody>
          <a:bodyPr>
            <a:normAutofit/>
          </a:bodyPr>
          <a:lstStyle>
            <a:lvl1pPr marL="0" indent="0" algn="just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Escribir el logro </a:t>
            </a:r>
          </a:p>
        </p:txBody>
      </p:sp>
    </p:spTree>
    <p:extLst>
      <p:ext uri="{BB962C8B-B14F-4D97-AF65-F5344CB8AC3E}">
        <p14:creationId xmlns:p14="http://schemas.microsoft.com/office/powerpoint/2010/main" val="279902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140710"/>
            <a:ext cx="10515600" cy="515597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28A-EE6A-43BB-8A22-D020A657AF94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" y="20333"/>
            <a:ext cx="914615" cy="9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2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D1A-43C2-4EC9-B1C3-875F9A784DAE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" y="20333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23716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99064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578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5E6E-1F7A-49D0-B1DB-BDCB103AB5CF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" y="20333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78A05D3-8C30-43D7-AB4D-D6DA837D35C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1821" y="4610988"/>
            <a:ext cx="10207347" cy="1707264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427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157681"/>
            <a:ext cx="10515600" cy="5198669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EBB9-4112-4004-9490-4E6100E59D66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Ejemplo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7" name="Imagen 6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75033C6B-BC17-4513-8309-E566B24E1B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30454"/>
            <a:ext cx="918581" cy="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FE4-DCCE-4407-A7A3-7778CC858A16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Ejemplo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6" name="Imagen 15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75033C6B-BC17-4513-8309-E566B24E1B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30454"/>
            <a:ext cx="918581" cy="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204518"/>
            <a:ext cx="10515600" cy="505340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046C-4157-41F3-BB25-8E80F9E06250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5501" y="198273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E5C576-BEAE-4662-A4F2-4B9BCF7C70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141"/>
            <a:ext cx="947123" cy="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4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190-A37E-44CC-AE6B-134413D2BF0F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7"/>
            <a:ext cx="5037138" cy="513873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38736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E5C576-BEAE-4662-A4F2-4B9BCF7C70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" y="16183"/>
            <a:ext cx="947123" cy="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EB1D79-A6B5-440C-9E92-52628C60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8A4F4-FAAF-4731-89F4-FE6E7907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4A779-5532-4D30-9A81-15DA80A57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2109-BF1C-4900-BB68-3430614582FF}" type="datetime1">
              <a:rPr lang="es-PE" smtClean="0"/>
              <a:t>7/02/2021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6749C-7A41-42B8-9EC4-7FA16037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9AD1D-1900-4DDE-93FC-906BCA02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7AA4-3114-43D9-B794-51F42A443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34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9" r:id="rId8"/>
    <p:sldLayoutId id="2147483670" r:id="rId9"/>
    <p:sldLayoutId id="2147483671" r:id="rId10"/>
    <p:sldLayoutId id="2147483667" r:id="rId11"/>
    <p:sldLayoutId id="2147483668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B1C4956-4026-48F0-A628-CD960AD60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249" y="1175657"/>
            <a:ext cx="5444722" cy="1669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PE" dirty="0"/>
              <a:t>INTRODUCCIÓN AL CÁLCULO MA611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C40C22-7A50-4223-BAC1-A017A6B1D1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249" y="3251200"/>
            <a:ext cx="6132172" cy="798286"/>
          </a:xfrm>
        </p:spPr>
        <p:txBody>
          <a:bodyPr>
            <a:normAutofit fontScale="77500" lnSpcReduction="20000"/>
          </a:bodyPr>
          <a:lstStyle/>
          <a:p>
            <a:r>
              <a:rPr lang="es-PE" sz="4100" dirty="0"/>
              <a:t>Unidad 1: Conjuntos, Operaciones y aplicaciones</a:t>
            </a:r>
            <a:endParaRPr lang="es-PE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3C4CB66-70F9-4408-B561-421FC56F1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0424" y="4167304"/>
            <a:ext cx="4989513" cy="545849"/>
          </a:xfrm>
        </p:spPr>
        <p:txBody>
          <a:bodyPr>
            <a:normAutofit/>
          </a:bodyPr>
          <a:lstStyle/>
          <a:p>
            <a:r>
              <a:rPr lang="es-PE" dirty="0"/>
              <a:t>1.2 </a:t>
            </a:r>
            <a:r>
              <a:rPr lang="es-PE"/>
              <a:t>Sesión </a:t>
            </a:r>
            <a:r>
              <a:rPr lang="es-PE" smtClean="0"/>
              <a:t>Virtual </a:t>
            </a:r>
            <a:endParaRPr lang="es-PE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E6C21B16-E131-44C2-AFB8-F75396615E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8531" y="4741084"/>
            <a:ext cx="4989513" cy="1257710"/>
          </a:xfrm>
        </p:spPr>
        <p:txBody>
          <a:bodyPr/>
          <a:lstStyle/>
          <a:p>
            <a:r>
              <a:rPr lang="es-PE" dirty="0"/>
              <a:t>Teoría de Conjuntos</a:t>
            </a:r>
          </a:p>
        </p:txBody>
      </p:sp>
    </p:spTree>
    <p:extLst>
      <p:ext uri="{BB962C8B-B14F-4D97-AF65-F5344CB8AC3E}">
        <p14:creationId xmlns:p14="http://schemas.microsoft.com/office/powerpoint/2010/main" val="33489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4258" y="1638943"/>
            <a:ext cx="6164846" cy="1380982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s-ES" altLang="es-PE" dirty="0"/>
              <a:t>Considere los siguientes conjuntos con sus respectivos elementos.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Ejercicio 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49" y="1055260"/>
            <a:ext cx="3846909" cy="2548349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1114258" y="3954157"/>
            <a:ext cx="9156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Indique si son verdaderas o falsas las siguientes afirmaciones: </a:t>
            </a:r>
          </a:p>
        </p:txBody>
      </p:sp>
      <p:sp>
        <p:nvSpPr>
          <p:cNvPr id="29" name="Rectangle 3"/>
          <p:cNvSpPr txBox="1">
            <a:spLocks/>
          </p:cNvSpPr>
          <p:nvPr/>
        </p:nvSpPr>
        <p:spPr bwMode="auto">
          <a:xfrm>
            <a:off x="1594907" y="4676836"/>
            <a:ext cx="8776314" cy="195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3"/>
          <a:lstStyle/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ES" sz="2800" dirty="0">
                <a:latin typeface="Times New Roman" pitchFamily="18" charset="0"/>
                <a:ea typeface="+mn-ea"/>
                <a:cs typeface="Times New Roman" pitchFamily="18" charset="0"/>
              </a:rPr>
              <a:t>3 </a:t>
            </a:r>
            <a:r>
              <a:rPr lang="es-PE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∈ </a:t>
            </a:r>
            <a:r>
              <a:rPr lang="es-ES" sz="2800" dirty="0">
                <a:latin typeface="Times New Roman" pitchFamily="18" charset="0"/>
                <a:ea typeface="+mn-ea"/>
                <a:cs typeface="Times New Roman" pitchFamily="18" charset="0"/>
              </a:rPr>
              <a:t>B  	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ES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1</a:t>
            </a:r>
            <a:r>
              <a:rPr lang="es-PE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∈ </a:t>
            </a:r>
            <a:r>
              <a:rPr lang="es-ES" sz="2800" dirty="0">
                <a:latin typeface="Times New Roman" pitchFamily="18" charset="0"/>
                <a:ea typeface="+mn-ea"/>
                <a:cs typeface="Times New Roman" pitchFamily="18" charset="0"/>
              </a:rPr>
              <a:t>A  	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ES" sz="2800" dirty="0">
                <a:latin typeface="Times New Roman" pitchFamily="18" charset="0"/>
                <a:ea typeface="+mn-ea"/>
                <a:cs typeface="Times New Roman" pitchFamily="18" charset="0"/>
              </a:rPr>
              <a:t>{6}</a:t>
            </a: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  B 	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PE" sz="2800" dirty="0">
                <a:latin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lang="es-PE" sz="2800" dirty="0" smtClean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 U 	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C  B	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7 </a:t>
            </a:r>
            <a:r>
              <a:rPr lang="es-PE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∈ B	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ES" sz="2800" dirty="0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s-PE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∈ </a:t>
            </a: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B 	   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 </a:t>
            </a:r>
            <a:r>
              <a:rPr lang="es-PE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∈ </a:t>
            </a: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C	   (    )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s-ES" sz="2800" dirty="0">
                <a:latin typeface="Times New Roman" pitchFamily="18" charset="0"/>
                <a:ea typeface="+mn-ea"/>
                <a:cs typeface="Times New Roman" pitchFamily="18" charset="0"/>
              </a:rPr>
              <a:t>{2,9} </a:t>
            </a:r>
            <a:r>
              <a:rPr lang="es-PE" sz="2800" dirty="0">
                <a:latin typeface="Times New Roman" pitchFamily="18" charset="0"/>
                <a:ea typeface="+mn-ea"/>
                <a:cs typeface="Arial" charset="0"/>
                <a:sym typeface="Symbol" pitchFamily="18" charset="2"/>
              </a:rPr>
              <a:t></a:t>
            </a:r>
            <a:r>
              <a:rPr lang="es-PE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  U (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319008A-DF7D-415E-A6F1-1A5A23FD449D}"/>
                  </a:ext>
                </a:extLst>
              </p:cNvPr>
              <p:cNvSpPr txBox="1"/>
              <p:nvPr/>
            </p:nvSpPr>
            <p:spPr>
              <a:xfrm>
                <a:off x="3672840" y="4772930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319008A-DF7D-415E-A6F1-1A5A23FD4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40" y="4772930"/>
                <a:ext cx="31758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E10E45-798D-4BF8-93BA-6EC28FA55E26}"/>
                  </a:ext>
                </a:extLst>
              </p:cNvPr>
              <p:cNvSpPr txBox="1"/>
              <p:nvPr/>
            </p:nvSpPr>
            <p:spPr>
              <a:xfrm>
                <a:off x="3672839" y="5299911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E10E45-798D-4BF8-93BA-6EC28FA55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39" y="5299911"/>
                <a:ext cx="3175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F416E7-0498-4931-B704-8FE6F94441F3}"/>
                  </a:ext>
                </a:extLst>
              </p:cNvPr>
              <p:cNvSpPr txBox="1"/>
              <p:nvPr/>
            </p:nvSpPr>
            <p:spPr>
              <a:xfrm>
                <a:off x="3670385" y="5778020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F416E7-0498-4931-B704-8FE6F9444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85" y="5778020"/>
                <a:ext cx="31758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F7D7B16-7FC4-4366-80DA-33ABA407217B}"/>
                  </a:ext>
                </a:extLst>
              </p:cNvPr>
              <p:cNvSpPr txBox="1"/>
              <p:nvPr/>
            </p:nvSpPr>
            <p:spPr>
              <a:xfrm>
                <a:off x="6553199" y="4749377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F7D7B16-7FC4-4366-80DA-33ABA407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9" y="4749377"/>
                <a:ext cx="31758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740A0C6-213E-49C9-A15D-B71565D17FDC}"/>
                  </a:ext>
                </a:extLst>
              </p:cNvPr>
              <p:cNvSpPr txBox="1"/>
              <p:nvPr/>
            </p:nvSpPr>
            <p:spPr>
              <a:xfrm>
                <a:off x="6565985" y="5279865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740A0C6-213E-49C9-A15D-B71565D1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85" y="5279865"/>
                <a:ext cx="31758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CC8AC9-EB7D-45E9-9384-D9834330C41E}"/>
                  </a:ext>
                </a:extLst>
              </p:cNvPr>
              <p:cNvSpPr txBox="1"/>
              <p:nvPr/>
            </p:nvSpPr>
            <p:spPr>
              <a:xfrm>
                <a:off x="6553198" y="5778228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CC8AC9-EB7D-45E9-9384-D9834330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8" y="5778228"/>
                <a:ext cx="31758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A043236-7520-48FB-B81A-3DBD3A9715CF}"/>
                  </a:ext>
                </a:extLst>
              </p:cNvPr>
              <p:cNvSpPr txBox="1"/>
              <p:nvPr/>
            </p:nvSpPr>
            <p:spPr>
              <a:xfrm>
                <a:off x="9642903" y="4754781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A043236-7520-48FB-B81A-3DBD3A97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903" y="4754781"/>
                <a:ext cx="31758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5EA337C-5405-4A5B-9643-D947E448204A}"/>
                  </a:ext>
                </a:extLst>
              </p:cNvPr>
              <p:cNvSpPr txBox="1"/>
              <p:nvPr/>
            </p:nvSpPr>
            <p:spPr>
              <a:xfrm>
                <a:off x="9642903" y="5237804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5EA337C-5405-4A5B-9643-D947E448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903" y="5237804"/>
                <a:ext cx="31758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DBC0FA9-E4B0-4773-A40C-637CE6C77766}"/>
                  </a:ext>
                </a:extLst>
              </p:cNvPr>
              <p:cNvSpPr txBox="1"/>
              <p:nvPr/>
            </p:nvSpPr>
            <p:spPr>
              <a:xfrm>
                <a:off x="9642903" y="5759625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DBC0FA9-E4B0-4773-A40C-637CE6C7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903" y="5759625"/>
                <a:ext cx="31758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25501" y="1140711"/>
            <a:ext cx="10515600" cy="579806"/>
          </a:xfrm>
        </p:spPr>
        <p:txBody>
          <a:bodyPr/>
          <a:lstStyle/>
          <a:p>
            <a:pPr marL="0" indent="0">
              <a:buNone/>
            </a:pPr>
            <a:r>
              <a:rPr lang="es-ES" altLang="es-PE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1.  Unión</a:t>
            </a:r>
            <a:r>
              <a:rPr lang="es-ES" altLang="es-PE" b="1" dirty="0">
                <a:solidFill>
                  <a:srgbClr val="FF0000"/>
                </a:solidFill>
                <a:ea typeface="MS PGothic" pitchFamily="34" charset="-128"/>
              </a:rPr>
              <a:t>:</a:t>
            </a:r>
            <a:r>
              <a:rPr lang="es-ES" altLang="es-PE" b="1" dirty="0">
                <a:ea typeface="MS PGothic" pitchFamily="34" charset="-128"/>
              </a:rPr>
              <a:t> </a:t>
            </a:r>
            <a:r>
              <a:rPr lang="es-ES" altLang="es-PE" b="1" dirty="0">
                <a:solidFill>
                  <a:srgbClr val="000099"/>
                </a:solidFill>
                <a:ea typeface="MS PGothic" pitchFamily="34" charset="-128"/>
              </a:rPr>
              <a:t>A 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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B = { 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U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/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A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 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B }</a:t>
            </a:r>
            <a:endParaRPr lang="es-ES" altLang="es-PE" b="1" dirty="0">
              <a:solidFill>
                <a:srgbClr val="000099"/>
              </a:solidFill>
              <a:ea typeface="MS PGothic" pitchFamily="34" charset="-128"/>
              <a:sym typeface="Symbol" pitchFamily="18" charset="2"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Operaciones con conjuntos </a:t>
            </a: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884486" y="1883862"/>
            <a:ext cx="1727200" cy="1377950"/>
            <a:chOff x="2382" y="1505"/>
            <a:chExt cx="1088" cy="868"/>
          </a:xfrm>
        </p:grpSpPr>
        <p:sp>
          <p:nvSpPr>
            <p:cNvPr id="11" name="21 Elipse"/>
            <p:cNvSpPr/>
            <p:nvPr/>
          </p:nvSpPr>
          <p:spPr>
            <a:xfrm>
              <a:off x="2427" y="1505"/>
              <a:ext cx="59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12" name="22 Elipse"/>
            <p:cNvSpPr/>
            <p:nvPr/>
          </p:nvSpPr>
          <p:spPr>
            <a:xfrm>
              <a:off x="2835" y="1505"/>
              <a:ext cx="59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13" name="27 Acorde"/>
            <p:cNvSpPr/>
            <p:nvPr/>
          </p:nvSpPr>
          <p:spPr>
            <a:xfrm rot="5400000" flipH="1">
              <a:off x="2835" y="1505"/>
              <a:ext cx="635" cy="635"/>
            </a:xfrm>
            <a:prstGeom prst="chord">
              <a:avLst>
                <a:gd name="adj1" fmla="val 2700000"/>
                <a:gd name="adj2" fmla="val 805157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14" name="28 Acorde"/>
            <p:cNvSpPr/>
            <p:nvPr/>
          </p:nvSpPr>
          <p:spPr>
            <a:xfrm rot="16200000" flipH="1">
              <a:off x="2382" y="1505"/>
              <a:ext cx="635" cy="635"/>
            </a:xfrm>
            <a:prstGeom prst="chord">
              <a:avLst>
                <a:gd name="adj1" fmla="val 2700000"/>
                <a:gd name="adj2" fmla="val 805157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15" name="9 Elipse"/>
            <p:cNvSpPr/>
            <p:nvPr/>
          </p:nvSpPr>
          <p:spPr bwMode="auto">
            <a:xfrm>
              <a:off x="2427" y="1505"/>
              <a:ext cx="590" cy="6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16" name="25 CuadroTexto"/>
            <p:cNvSpPr txBox="1">
              <a:spLocks noChangeArrowheads="1"/>
            </p:cNvSpPr>
            <p:nvPr/>
          </p:nvSpPr>
          <p:spPr bwMode="auto">
            <a:xfrm>
              <a:off x="2522" y="2141"/>
              <a:ext cx="17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PE" altLang="es-PE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" name="26 CuadroTexto"/>
            <p:cNvSpPr txBox="1">
              <a:spLocks noChangeArrowheads="1"/>
            </p:cNvSpPr>
            <p:nvPr/>
          </p:nvSpPr>
          <p:spPr bwMode="auto">
            <a:xfrm>
              <a:off x="3064" y="2141"/>
              <a:ext cx="17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PE" altLang="es-PE" sz="18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18" name="Marcador de contenido 7"/>
          <p:cNvSpPr txBox="1">
            <a:spLocks/>
          </p:cNvSpPr>
          <p:nvPr/>
        </p:nvSpPr>
        <p:spPr>
          <a:xfrm>
            <a:off x="912562" y="3747553"/>
            <a:ext cx="10515600" cy="57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altLang="es-PE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Intersección</a:t>
            </a:r>
            <a:r>
              <a:rPr lang="es-ES" altLang="es-PE" b="1" dirty="0">
                <a:solidFill>
                  <a:srgbClr val="FF0000"/>
                </a:solidFill>
              </a:rPr>
              <a:t>:</a:t>
            </a:r>
            <a:r>
              <a:rPr lang="es-ES" altLang="es-PE" b="1" dirty="0"/>
              <a:t> </a:t>
            </a:r>
            <a:r>
              <a:rPr lang="es-ES" altLang="es-PE" b="1" dirty="0">
                <a:solidFill>
                  <a:srgbClr val="000099"/>
                </a:solidFill>
              </a:rPr>
              <a:t>A 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</a:t>
            </a:r>
            <a:r>
              <a:rPr lang="es-PE" altLang="es-PE" b="1" dirty="0">
                <a:solidFill>
                  <a:srgbClr val="000099"/>
                </a:solidFill>
              </a:rPr>
              <a:t> B = {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U</a:t>
            </a:r>
            <a:r>
              <a:rPr lang="es-PE" altLang="es-PE" b="1" dirty="0">
                <a:solidFill>
                  <a:srgbClr val="000099"/>
                </a:solidFill>
              </a:rPr>
              <a:t> /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</a:rPr>
              <a:t> A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 </a:t>
            </a:r>
            <a:r>
              <a:rPr lang="es-PE" altLang="es-PE" b="1" dirty="0">
                <a:solidFill>
                  <a:srgbClr val="000099"/>
                </a:solidFill>
              </a:rPr>
              <a:t> 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</a:rPr>
              <a:t> B }</a:t>
            </a:r>
            <a:endParaRPr lang="es-ES" altLang="es-PE" b="1" dirty="0">
              <a:solidFill>
                <a:srgbClr val="000099"/>
              </a:solidFill>
              <a:sym typeface="Symbol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4813049" y="4774382"/>
            <a:ext cx="1727200" cy="1379537"/>
            <a:chOff x="2428" y="3079"/>
            <a:chExt cx="1088" cy="869"/>
          </a:xfrm>
        </p:grpSpPr>
        <p:sp>
          <p:nvSpPr>
            <p:cNvPr id="20" name="21 Elipse"/>
            <p:cNvSpPr/>
            <p:nvPr/>
          </p:nvSpPr>
          <p:spPr>
            <a:xfrm>
              <a:off x="2473" y="3079"/>
              <a:ext cx="590" cy="6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1" name="22 Elipse"/>
            <p:cNvSpPr/>
            <p:nvPr/>
          </p:nvSpPr>
          <p:spPr>
            <a:xfrm>
              <a:off x="2881" y="3079"/>
              <a:ext cx="590" cy="6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2" name="27 Acorde"/>
            <p:cNvSpPr/>
            <p:nvPr/>
          </p:nvSpPr>
          <p:spPr>
            <a:xfrm rot="5400000" flipH="1">
              <a:off x="2881" y="3079"/>
              <a:ext cx="635" cy="635"/>
            </a:xfrm>
            <a:prstGeom prst="chord">
              <a:avLst>
                <a:gd name="adj1" fmla="val 2700000"/>
                <a:gd name="adj2" fmla="val 805157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3" name="28 Acorde"/>
            <p:cNvSpPr/>
            <p:nvPr/>
          </p:nvSpPr>
          <p:spPr>
            <a:xfrm rot="16200000" flipH="1">
              <a:off x="2428" y="3079"/>
              <a:ext cx="635" cy="635"/>
            </a:xfrm>
            <a:prstGeom prst="chord">
              <a:avLst>
                <a:gd name="adj1" fmla="val 2700000"/>
                <a:gd name="adj2" fmla="val 805157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4" name="26 Elipse"/>
            <p:cNvSpPr/>
            <p:nvPr/>
          </p:nvSpPr>
          <p:spPr bwMode="auto">
            <a:xfrm>
              <a:off x="2473" y="3079"/>
              <a:ext cx="590" cy="6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5" name="42 CuadroTexto"/>
            <p:cNvSpPr txBox="1">
              <a:spLocks noChangeArrowheads="1"/>
            </p:cNvSpPr>
            <p:nvPr/>
          </p:nvSpPr>
          <p:spPr bwMode="auto">
            <a:xfrm>
              <a:off x="2569" y="3715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PE" altLang="es-PE" sz="18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6" name="43 CuadroTexto"/>
            <p:cNvSpPr txBox="1">
              <a:spLocks noChangeArrowheads="1"/>
            </p:cNvSpPr>
            <p:nvPr/>
          </p:nvSpPr>
          <p:spPr bwMode="auto">
            <a:xfrm>
              <a:off x="3110" y="371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PE" altLang="es-PE" sz="18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CF15B-A25C-45DD-B5A6-B9A9C83EF9A9}"/>
              </a:ext>
            </a:extLst>
          </p:cNvPr>
          <p:cNvSpPr/>
          <p:nvPr/>
        </p:nvSpPr>
        <p:spPr>
          <a:xfrm>
            <a:off x="4114800" y="1739825"/>
            <a:ext cx="3078480" cy="1708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190A1B7-14DC-4451-865F-FD05ADD60C85}"/>
                  </a:ext>
                </a:extLst>
              </p:cNvPr>
              <p:cNvSpPr txBox="1"/>
              <p:nvPr/>
            </p:nvSpPr>
            <p:spPr>
              <a:xfrm>
                <a:off x="6762647" y="1759362"/>
                <a:ext cx="42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190A1B7-14DC-4451-865F-FD05ADD6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7" y="1759362"/>
                <a:ext cx="4253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26">
            <a:extLst>
              <a:ext uri="{FF2B5EF4-FFF2-40B4-BE49-F238E27FC236}">
                <a16:creationId xmlns:a16="http://schemas.microsoft.com/office/drawing/2014/main" id="{75D73B50-2995-4D7D-BE84-B70C8017EB6D}"/>
              </a:ext>
            </a:extLst>
          </p:cNvPr>
          <p:cNvSpPr/>
          <p:nvPr/>
        </p:nvSpPr>
        <p:spPr>
          <a:xfrm>
            <a:off x="4064384" y="4465171"/>
            <a:ext cx="3078480" cy="1708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B8CF4D1-A349-411C-9756-44C45D3D6E74}"/>
                  </a:ext>
                </a:extLst>
              </p:cNvPr>
              <p:cNvSpPr txBox="1"/>
              <p:nvPr/>
            </p:nvSpPr>
            <p:spPr>
              <a:xfrm>
                <a:off x="6735408" y="4465171"/>
                <a:ext cx="42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B8CF4D1-A349-411C-9756-44C45D3D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08" y="4465171"/>
                <a:ext cx="4253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3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/>
      <p:bldP spid="2" grpId="0" animBg="1"/>
      <p:bldP spid="3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25501" y="1140711"/>
            <a:ext cx="10515600" cy="579806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3.</a:t>
            </a:r>
            <a:r>
              <a:rPr lang="es-E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 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Diferencia</a:t>
            </a:r>
            <a:r>
              <a:rPr lang="es-ES" b="1" dirty="0">
                <a:solidFill>
                  <a:srgbClr val="FF0000"/>
                </a:solidFill>
                <a:latin typeface="Times New Roman"/>
              </a:rPr>
              <a:t>:</a:t>
            </a:r>
            <a:r>
              <a:rPr lang="es-ES" b="1" dirty="0">
                <a:latin typeface="Times New Roman"/>
              </a:rPr>
              <a:t> </a:t>
            </a:r>
            <a:r>
              <a:rPr lang="es-ES" b="1" dirty="0">
                <a:solidFill>
                  <a:srgbClr val="000099"/>
                </a:solidFill>
                <a:latin typeface="Times New Roman"/>
              </a:rPr>
              <a:t>A </a:t>
            </a:r>
            <a:r>
              <a:rPr lang="es-PE" b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 </a:t>
            </a:r>
            <a:r>
              <a:rPr lang="es-PE" b="1" dirty="0">
                <a:solidFill>
                  <a:srgbClr val="000099"/>
                </a:solidFill>
                <a:latin typeface="Times New Roman"/>
              </a:rPr>
              <a:t>B = {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U</a:t>
            </a:r>
            <a:r>
              <a:rPr lang="es-PE" b="1" dirty="0">
                <a:solidFill>
                  <a:srgbClr val="000099"/>
                </a:solidFill>
                <a:latin typeface="Times New Roman"/>
              </a:rPr>
              <a:t> /</a:t>
            </a:r>
            <a:r>
              <a:rPr lang="es-PE" b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 </a:t>
            </a:r>
            <a:r>
              <a:rPr lang="es-PE" b="1" i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x</a:t>
            </a:r>
            <a:r>
              <a:rPr lang="es-PE" b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 </a:t>
            </a:r>
            <a:r>
              <a:rPr lang="es-PE" b="1" dirty="0">
                <a:solidFill>
                  <a:srgbClr val="000099"/>
                </a:solidFill>
                <a:latin typeface="Times New Roman"/>
              </a:rPr>
              <a:t> A</a:t>
            </a:r>
            <a:r>
              <a:rPr lang="es-PE" b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 </a:t>
            </a:r>
            <a:r>
              <a:rPr lang="es-PE" b="1" dirty="0">
                <a:solidFill>
                  <a:srgbClr val="000099"/>
                </a:solidFill>
                <a:latin typeface="Times New Roman"/>
              </a:rPr>
              <a:t> </a:t>
            </a:r>
            <a:r>
              <a:rPr lang="es-PE" b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 </a:t>
            </a:r>
            <a:r>
              <a:rPr lang="es-PE" b="1" i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x</a:t>
            </a:r>
            <a:r>
              <a:rPr lang="es-PE" b="1" dirty="0">
                <a:solidFill>
                  <a:srgbClr val="000099"/>
                </a:solidFill>
                <a:latin typeface="Times New Roman"/>
                <a:sym typeface="Symbol" pitchFamily="18" charset="2"/>
              </a:rPr>
              <a:t> </a:t>
            </a:r>
            <a:r>
              <a:rPr lang="es-PE" b="1" dirty="0">
                <a:solidFill>
                  <a:srgbClr val="000099"/>
                </a:solidFill>
                <a:latin typeface="Times New Roman"/>
              </a:rPr>
              <a:t> B }</a:t>
            </a:r>
            <a:endParaRPr lang="es-ES" b="1" dirty="0">
              <a:solidFill>
                <a:srgbClr val="000099"/>
              </a:solidFill>
              <a:latin typeface="Times New Roman"/>
              <a:sym typeface="Symbol" pitchFamily="18" charset="2"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Operaciones con conjuntos </a:t>
            </a:r>
          </a:p>
        </p:txBody>
      </p:sp>
      <p:sp>
        <p:nvSpPr>
          <p:cNvPr id="18" name="Marcador de contenido 7"/>
          <p:cNvSpPr txBox="1">
            <a:spLocks/>
          </p:cNvSpPr>
          <p:nvPr/>
        </p:nvSpPr>
        <p:spPr>
          <a:xfrm>
            <a:off x="923256" y="3261812"/>
            <a:ext cx="10649785" cy="139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tabLst>
                <a:tab pos="180975" algn="l"/>
                <a:tab pos="228600" algn="l"/>
              </a:tabLst>
              <a:defRPr/>
            </a:pP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4.</a:t>
            </a:r>
            <a:r>
              <a:rPr lang="es-E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Complemento</a:t>
            </a:r>
            <a:r>
              <a:rPr lang="es-ES" b="1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s-ES" b="1" dirty="0">
                <a:solidFill>
                  <a:srgbClr val="000099"/>
                </a:solidFill>
                <a:latin typeface="Times New Roman"/>
                <a:cs typeface="Times New Roman"/>
              </a:rPr>
              <a:t>Dado A 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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</a:rPr>
              <a:t> U, se llama complemento de A:</a:t>
            </a:r>
          </a:p>
          <a:p>
            <a:pPr marL="0" indent="0">
              <a:lnSpc>
                <a:spcPct val="120000"/>
              </a:lnSpc>
              <a:buNone/>
              <a:tabLst>
                <a:tab pos="180975" algn="l"/>
                <a:tab pos="228600" algn="l"/>
              </a:tabLst>
              <a:defRPr/>
            </a:pPr>
            <a:r>
              <a:rPr lang="es-PE" dirty="0">
                <a:latin typeface="Times New Roman"/>
                <a:cs typeface="Times New Roman"/>
                <a:sym typeface="Symbol" pitchFamily="18" charset="2"/>
              </a:rPr>
              <a:t>                     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A</a:t>
            </a:r>
            <a:r>
              <a:rPr lang="es-PE" b="1" baseline="30000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c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 = { </a:t>
            </a:r>
            <a:r>
              <a:rPr lang="es-PE" b="1" i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x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 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</a:rPr>
              <a:t> U /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s-PE" b="1" i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x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 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</a:rPr>
              <a:t> A }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  <a:sym typeface="Symbol" pitchFamily="18" charset="2"/>
              </a:rPr>
              <a:t>  =  U </a:t>
            </a:r>
            <a:r>
              <a:rPr lang="es-PE" b="1" dirty="0">
                <a:solidFill>
                  <a:srgbClr val="000099"/>
                </a:solidFill>
                <a:latin typeface="Times New Roman"/>
                <a:cs typeface="Times New Roman"/>
              </a:rPr>
              <a:t> A</a:t>
            </a:r>
            <a:endParaRPr lang="es-ES" b="1" dirty="0">
              <a:solidFill>
                <a:srgbClr val="000099"/>
              </a:solidFill>
              <a:latin typeface="Times New Roman"/>
              <a:cs typeface="Times New Roman"/>
              <a:sym typeface="Symbol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  <p:sp>
        <p:nvSpPr>
          <p:cNvPr id="30" name="45 CuadroTexto"/>
          <p:cNvSpPr txBox="1">
            <a:spLocks noChangeArrowheads="1"/>
          </p:cNvSpPr>
          <p:nvPr/>
        </p:nvSpPr>
        <p:spPr bwMode="auto">
          <a:xfrm>
            <a:off x="7164216" y="4903036"/>
            <a:ext cx="280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PE" altLang="es-PE" sz="1800" dirty="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</a:p>
        </p:txBody>
      </p: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4512887" y="1863725"/>
            <a:ext cx="1628775" cy="1379537"/>
            <a:chOff x="2372" y="1340"/>
            <a:chExt cx="1026" cy="869"/>
          </a:xfrm>
        </p:grpSpPr>
        <p:sp>
          <p:nvSpPr>
            <p:cNvPr id="21" name="20 Elipse"/>
            <p:cNvSpPr/>
            <p:nvPr/>
          </p:nvSpPr>
          <p:spPr bwMode="auto">
            <a:xfrm>
              <a:off x="2417" y="1340"/>
              <a:ext cx="59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2" name="28 Acorde"/>
            <p:cNvSpPr/>
            <p:nvPr/>
          </p:nvSpPr>
          <p:spPr>
            <a:xfrm rot="16200000" flipH="1">
              <a:off x="2372" y="1340"/>
              <a:ext cx="635" cy="635"/>
            </a:xfrm>
            <a:prstGeom prst="chord">
              <a:avLst>
                <a:gd name="adj1" fmla="val 2700000"/>
                <a:gd name="adj2" fmla="val 805157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3" name="22 Elipse"/>
            <p:cNvSpPr/>
            <p:nvPr/>
          </p:nvSpPr>
          <p:spPr>
            <a:xfrm>
              <a:off x="2808" y="1341"/>
              <a:ext cx="590" cy="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  <p:sp>
          <p:nvSpPr>
            <p:cNvPr id="24" name="25 CuadroTexto"/>
            <p:cNvSpPr txBox="1">
              <a:spLocks noChangeArrowheads="1"/>
            </p:cNvSpPr>
            <p:nvPr/>
          </p:nvSpPr>
          <p:spPr bwMode="auto">
            <a:xfrm>
              <a:off x="2512" y="1976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s-PE" altLang="es-PE">
                  <a:latin typeface="Arial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26 CuadroTexto"/>
            <p:cNvSpPr txBox="1">
              <a:spLocks noChangeArrowheads="1"/>
            </p:cNvSpPr>
            <p:nvPr/>
          </p:nvSpPr>
          <p:spPr bwMode="auto">
            <a:xfrm>
              <a:off x="3054" y="1976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s-PE" altLang="es-PE">
                  <a:latin typeface="Arial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6" name="22 Elipse"/>
            <p:cNvSpPr/>
            <p:nvPr/>
          </p:nvSpPr>
          <p:spPr bwMode="auto">
            <a:xfrm>
              <a:off x="2417" y="1341"/>
              <a:ext cx="590" cy="6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P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s-PE"/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4116012" y="5087186"/>
            <a:ext cx="2959100" cy="1152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5052637" y="5271336"/>
            <a:ext cx="11684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34" name="46 CuadroTexto"/>
          <p:cNvSpPr txBox="1">
            <a:spLocks noChangeArrowheads="1"/>
          </p:cNvSpPr>
          <p:nvPr/>
        </p:nvSpPr>
        <p:spPr bwMode="auto">
          <a:xfrm>
            <a:off x="4795203" y="5257801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s-PE" altLang="es-PE" dirty="0">
                <a:latin typeface="Arial" charset="0"/>
                <a:cs typeface="Times New Roman" pitchFamily="18" charset="0"/>
              </a:rPr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843035-7997-4F9A-B73F-388A593061C6}"/>
              </a:ext>
            </a:extLst>
          </p:cNvPr>
          <p:cNvSpPr/>
          <p:nvPr/>
        </p:nvSpPr>
        <p:spPr>
          <a:xfrm>
            <a:off x="4116012" y="1683724"/>
            <a:ext cx="2682240" cy="152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F4EB1B-E498-4F45-8704-BE5754005CD3}"/>
                  </a:ext>
                </a:extLst>
              </p:cNvPr>
              <p:cNvSpPr txBox="1"/>
              <p:nvPr/>
            </p:nvSpPr>
            <p:spPr>
              <a:xfrm>
                <a:off x="6412263" y="1726721"/>
                <a:ext cx="42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F4EB1B-E498-4F45-8704-BE575400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63" y="1726721"/>
                <a:ext cx="4253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/>
      <p:bldP spid="30" grpId="0"/>
      <p:bldP spid="32" grpId="0" animBg="1"/>
      <p:bldP spid="33" grpId="0" animBg="1"/>
      <p:bldP spid="34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s-PE" dirty="0"/>
              <a:t>Dados los conjuntos </a:t>
            </a:r>
          </a:p>
          <a:p>
            <a:pPr marL="0" indent="0">
              <a:buNone/>
            </a:pPr>
            <a:r>
              <a:rPr lang="es-ES" altLang="es-PE" dirty="0"/>
              <a:t>    A = {1; 2; 3} ,  B = {1; 2; 4; 5}  y  C = {2; 3; 4}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s-ES" altLang="es-PE" dirty="0"/>
              <a:t>Calcule y represente gráficamente lo siguiente:</a:t>
            </a:r>
          </a:p>
          <a:p>
            <a:pPr marL="914400" lvl="1" indent="-457200">
              <a:buFont typeface="Calibri" panose="020F0502020204030204" pitchFamily="34" charset="0"/>
              <a:buAutoNum type="alphaLcPeriod"/>
            </a:pPr>
            <a:r>
              <a:rPr lang="es-ES" altLang="es-PE" b="1" dirty="0"/>
              <a:t>A </a:t>
            </a:r>
            <a:r>
              <a:rPr lang="es-ES" altLang="es-PE" b="1" dirty="0">
                <a:sym typeface="Symbol" panose="05050102010706020507" pitchFamily="18" charset="2"/>
              </a:rPr>
              <a:t></a:t>
            </a:r>
            <a:r>
              <a:rPr lang="es-ES" altLang="es-PE" b="1" dirty="0"/>
              <a:t> B</a:t>
            </a:r>
          </a:p>
          <a:p>
            <a:pPr marL="914400" lvl="1" indent="-457200">
              <a:buFont typeface="Calibri" panose="020F0502020204030204" pitchFamily="34" charset="0"/>
              <a:buAutoNum type="alphaLcPeriod"/>
            </a:pPr>
            <a:r>
              <a:rPr lang="es-ES" altLang="es-PE" b="1" dirty="0"/>
              <a:t>A </a:t>
            </a:r>
            <a:r>
              <a:rPr lang="es-ES" altLang="es-PE" b="1" dirty="0">
                <a:sym typeface="Symbol" panose="05050102010706020507" pitchFamily="18" charset="2"/>
              </a:rPr>
              <a:t></a:t>
            </a:r>
            <a:r>
              <a:rPr lang="es-ES" altLang="es-PE" b="1" dirty="0"/>
              <a:t> B</a:t>
            </a:r>
          </a:p>
          <a:p>
            <a:pPr marL="914400" lvl="1" indent="-457200">
              <a:buFont typeface="Calibri" panose="020F0502020204030204" pitchFamily="34" charset="0"/>
              <a:buAutoNum type="alphaLcPeriod"/>
            </a:pPr>
            <a:r>
              <a:rPr lang="es-ES" altLang="es-PE" b="1" dirty="0"/>
              <a:t>A – B</a:t>
            </a:r>
          </a:p>
          <a:p>
            <a:pPr marL="914400" lvl="1" indent="-457200">
              <a:buFont typeface="Calibri" panose="020F0502020204030204" pitchFamily="34" charset="0"/>
              <a:buAutoNum type="alphaLcPeriod"/>
            </a:pPr>
            <a:r>
              <a:rPr lang="es-ES" altLang="es-PE" b="1" dirty="0"/>
              <a:t>B – A</a:t>
            </a:r>
          </a:p>
          <a:p>
            <a:pPr marL="914400" lvl="1" indent="-457200">
              <a:buFont typeface="Calibri" panose="020F0502020204030204" pitchFamily="34" charset="0"/>
              <a:buAutoNum type="alphaLcPeriod"/>
            </a:pPr>
            <a:r>
              <a:rPr lang="es-ES" altLang="es-PE" b="1" dirty="0"/>
              <a:t>A </a:t>
            </a:r>
            <a:r>
              <a:rPr lang="es-ES" altLang="es-PE" b="1" dirty="0">
                <a:sym typeface="Symbol" panose="05050102010706020507" pitchFamily="18" charset="2"/>
              </a:rPr>
              <a:t></a:t>
            </a:r>
            <a:r>
              <a:rPr lang="es-ES" altLang="es-PE" b="1" dirty="0"/>
              <a:t> B </a:t>
            </a:r>
            <a:r>
              <a:rPr lang="es-ES" altLang="es-PE" b="1" dirty="0">
                <a:sym typeface="Symbol" panose="05050102010706020507" pitchFamily="18" charset="2"/>
              </a:rPr>
              <a:t></a:t>
            </a:r>
            <a:r>
              <a:rPr lang="es-ES" altLang="es-PE" b="1" dirty="0"/>
              <a:t> C</a:t>
            </a:r>
          </a:p>
          <a:p>
            <a:pPr marL="914400" lvl="1" indent="-457200">
              <a:buFont typeface="Calibri" panose="020F0502020204030204" pitchFamily="34" charset="0"/>
              <a:buAutoNum type="alphaLcPeriod"/>
            </a:pPr>
            <a:r>
              <a:rPr lang="es-ES" altLang="es-PE" b="1" dirty="0"/>
              <a:t>A – ( B – C)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Ejercicio 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B214146-81D0-4FBB-90CE-D1C7594635DB}"/>
              </a:ext>
            </a:extLst>
          </p:cNvPr>
          <p:cNvSpPr/>
          <p:nvPr/>
        </p:nvSpPr>
        <p:spPr>
          <a:xfrm>
            <a:off x="6985534" y="2982078"/>
            <a:ext cx="4099560" cy="332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D03742F-52CF-4D9D-9F92-229A3498D4D7}"/>
              </a:ext>
            </a:extLst>
          </p:cNvPr>
          <p:cNvSpPr/>
          <p:nvPr/>
        </p:nvSpPr>
        <p:spPr>
          <a:xfrm>
            <a:off x="7719237" y="3429000"/>
            <a:ext cx="1679944" cy="1844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74C67D-9653-4648-94B5-8BEBD63B1FE1}"/>
              </a:ext>
            </a:extLst>
          </p:cNvPr>
          <p:cNvSpPr/>
          <p:nvPr/>
        </p:nvSpPr>
        <p:spPr>
          <a:xfrm>
            <a:off x="8559209" y="3429000"/>
            <a:ext cx="1679944" cy="18447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C23D621-D3EB-40DF-8F76-5531460DA492}"/>
              </a:ext>
            </a:extLst>
          </p:cNvPr>
          <p:cNvSpPr/>
          <p:nvPr/>
        </p:nvSpPr>
        <p:spPr>
          <a:xfrm>
            <a:off x="8139223" y="4233176"/>
            <a:ext cx="1679944" cy="184474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77751F4-E884-4B6E-8A31-DB33BC66E0DA}"/>
                  </a:ext>
                </a:extLst>
              </p:cNvPr>
              <p:cNvSpPr txBox="1"/>
              <p:nvPr/>
            </p:nvSpPr>
            <p:spPr>
              <a:xfrm>
                <a:off x="8521995" y="3733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77751F4-E884-4B6E-8A31-DB33BC66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995" y="3733800"/>
                <a:ext cx="9144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EC6F08-6A0F-4A80-A876-AF1C387F84ED}"/>
                  </a:ext>
                </a:extLst>
              </p:cNvPr>
              <p:cNvSpPr txBox="1"/>
              <p:nvPr/>
            </p:nvSpPr>
            <p:spPr>
              <a:xfrm>
                <a:off x="8521995" y="437916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EC6F08-6A0F-4A80-A876-AF1C387F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995" y="4379165"/>
                <a:ext cx="914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7A4686F-4229-42AD-B135-003D121F86EE}"/>
                  </a:ext>
                </a:extLst>
              </p:cNvPr>
              <p:cNvSpPr txBox="1"/>
              <p:nvPr/>
            </p:nvSpPr>
            <p:spPr>
              <a:xfrm>
                <a:off x="8031893" y="468689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7A4686F-4229-42AD-B135-003D121F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3" y="4686890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E646596-6111-4B8D-BA3C-F2F8825A12A2}"/>
                  </a:ext>
                </a:extLst>
              </p:cNvPr>
              <p:cNvSpPr txBox="1"/>
              <p:nvPr/>
            </p:nvSpPr>
            <p:spPr>
              <a:xfrm>
                <a:off x="9057193" y="472078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E646596-6111-4B8D-BA3C-F2F8825A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193" y="4720780"/>
                <a:ext cx="9144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5AA914-DDED-4CF1-9AE6-9A7D2DFDEBD2}"/>
                  </a:ext>
                </a:extLst>
              </p:cNvPr>
              <p:cNvSpPr txBox="1"/>
              <p:nvPr/>
            </p:nvSpPr>
            <p:spPr>
              <a:xfrm>
                <a:off x="9324753" y="4014798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5AA914-DDED-4CF1-9AE6-9A7D2DFDE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53" y="4014798"/>
                <a:ext cx="9144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9AB942-265B-449E-AD52-1B6E0CABBA5E}"/>
                  </a:ext>
                </a:extLst>
              </p:cNvPr>
              <p:cNvSpPr txBox="1"/>
              <p:nvPr/>
            </p:nvSpPr>
            <p:spPr>
              <a:xfrm>
                <a:off x="7354940" y="3208801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9AB942-265B-449E-AD52-1B6E0CAB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40" y="3208801"/>
                <a:ext cx="9144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E01A325-5F1A-4EC0-937F-90A8D1CAEA2A}"/>
                  </a:ext>
                </a:extLst>
              </p:cNvPr>
              <p:cNvSpPr txBox="1"/>
              <p:nvPr/>
            </p:nvSpPr>
            <p:spPr>
              <a:xfrm>
                <a:off x="9663517" y="32721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PE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E01A325-5F1A-4EC0-937F-90A8D1CA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517" y="3272135"/>
                <a:ext cx="9144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F2F26CB-4F5E-4C89-BE4C-7D75F3496C1F}"/>
                  </a:ext>
                </a:extLst>
              </p:cNvPr>
              <p:cNvSpPr txBox="1"/>
              <p:nvPr/>
            </p:nvSpPr>
            <p:spPr>
              <a:xfrm>
                <a:off x="9489971" y="5388662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F2F26CB-4F5E-4C89-BE4C-7D75F349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71" y="5388662"/>
                <a:ext cx="9144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771D79D-9D49-47F8-9FA1-51BF150C22A0}"/>
                  </a:ext>
                </a:extLst>
              </p:cNvPr>
              <p:cNvSpPr txBox="1"/>
              <p:nvPr/>
            </p:nvSpPr>
            <p:spPr>
              <a:xfrm>
                <a:off x="10389487" y="2991137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771D79D-9D49-47F8-9FA1-51BF150C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487" y="2991137"/>
                <a:ext cx="9144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85055A7-46DF-43F1-BB92-5E8CED9E39B1}"/>
                  </a:ext>
                </a:extLst>
              </p:cNvPr>
              <p:cNvSpPr txBox="1"/>
              <p:nvPr/>
            </p:nvSpPr>
            <p:spPr>
              <a:xfrm>
                <a:off x="2853958" y="2685581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={1;2}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85055A7-46DF-43F1-BB92-5E8CED9E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58" y="2685581"/>
                <a:ext cx="914400" cy="523220"/>
              </a:xfrm>
              <a:prstGeom prst="rect">
                <a:avLst/>
              </a:prstGeom>
              <a:blipFill>
                <a:blip r:embed="rId11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03846" y="959561"/>
            <a:ext cx="10515600" cy="5198669"/>
          </a:xfrm>
        </p:spPr>
        <p:txBody>
          <a:bodyPr/>
          <a:lstStyle/>
          <a:p>
            <a:pPr marL="0" indent="0">
              <a:buNone/>
            </a:pPr>
            <a:r>
              <a:rPr lang="es-ES" altLang="es-PE" dirty="0"/>
              <a:t>Sombree la región que representa los siguientes  conjuntos:</a:t>
            </a:r>
          </a:p>
          <a:p>
            <a:pPr marL="0" indent="0">
              <a:buNone/>
            </a:pPr>
            <a:endParaRPr lang="es-ES" altLang="es-P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" altLang="es-PE" b="1" dirty="0"/>
              <a:t>(A </a:t>
            </a:r>
            <a:r>
              <a:rPr lang="es-ES" altLang="es-PE" b="1" dirty="0">
                <a:sym typeface="Symbol" panose="05050102010706020507" pitchFamily="18" charset="2"/>
              </a:rPr>
              <a:t></a:t>
            </a:r>
            <a:r>
              <a:rPr lang="es-ES" altLang="es-PE" b="1" dirty="0"/>
              <a:t> B) – C</a:t>
            </a:r>
          </a:p>
          <a:p>
            <a:pPr marL="914400" lvl="2" indent="0">
              <a:buNone/>
            </a:pPr>
            <a:endParaRPr lang="es-ES" altLang="es-PE" b="1" dirty="0"/>
          </a:p>
          <a:p>
            <a:pPr marL="914400" lvl="2" indent="0">
              <a:buNone/>
            </a:pPr>
            <a:endParaRPr lang="es-ES" altLang="es-PE" b="1" dirty="0"/>
          </a:p>
          <a:p>
            <a:pPr marL="914400" lvl="2" indent="0">
              <a:buNone/>
            </a:pPr>
            <a:endParaRPr lang="es-ES" altLang="es-PE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" altLang="es-PE" b="1" dirty="0"/>
              <a:t>(B </a:t>
            </a:r>
            <a:r>
              <a:rPr lang="es-PE" altLang="es-PE" b="1" dirty="0">
                <a:sym typeface="Symbol" panose="05050102010706020507" pitchFamily="18" charset="2"/>
              </a:rPr>
              <a:t></a:t>
            </a:r>
            <a:r>
              <a:rPr lang="es-ES" altLang="es-PE" b="1" dirty="0"/>
              <a:t> C) – A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Ejercicio 3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F39F2D-7732-4D2A-AC92-9EA6CA2E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19" y="959561"/>
            <a:ext cx="2486025" cy="22955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ED64E1-EBE7-4C22-BD29-D51097D0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71" y="1633855"/>
            <a:ext cx="2419350" cy="22574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9601A6-1A08-4B40-9F8A-3F12F115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96" y="4056786"/>
            <a:ext cx="2447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Ejercicio 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B214146-81D0-4FBB-90CE-D1C7594635DB}"/>
              </a:ext>
            </a:extLst>
          </p:cNvPr>
          <p:cNvSpPr/>
          <p:nvPr/>
        </p:nvSpPr>
        <p:spPr>
          <a:xfrm>
            <a:off x="7967533" y="1701918"/>
            <a:ext cx="4099560" cy="332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D03742F-52CF-4D9D-9F92-229A3498D4D7}"/>
              </a:ext>
            </a:extLst>
          </p:cNvPr>
          <p:cNvSpPr/>
          <p:nvPr/>
        </p:nvSpPr>
        <p:spPr>
          <a:xfrm>
            <a:off x="8679357" y="2667000"/>
            <a:ext cx="1679944" cy="1844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74C67D-9653-4648-94B5-8BEBD63B1FE1}"/>
              </a:ext>
            </a:extLst>
          </p:cNvPr>
          <p:cNvSpPr/>
          <p:nvPr/>
        </p:nvSpPr>
        <p:spPr>
          <a:xfrm>
            <a:off x="9519329" y="2667000"/>
            <a:ext cx="1679944" cy="18447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EC6F08-6A0F-4A80-A876-AF1C387F84ED}"/>
                  </a:ext>
                </a:extLst>
              </p:cNvPr>
              <p:cNvSpPr txBox="1"/>
              <p:nvPr/>
            </p:nvSpPr>
            <p:spPr>
              <a:xfrm>
                <a:off x="9512904" y="3405811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EC6F08-6A0F-4A80-A876-AF1C387F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04" y="3405811"/>
                <a:ext cx="9144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7A4686F-4229-42AD-B135-003D121F86EE}"/>
                  </a:ext>
                </a:extLst>
              </p:cNvPr>
              <p:cNvSpPr txBox="1"/>
              <p:nvPr/>
            </p:nvSpPr>
            <p:spPr>
              <a:xfrm>
                <a:off x="8727090" y="340581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7A4686F-4229-42AD-B135-003D121F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90" y="3405810"/>
                <a:ext cx="914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E646596-6111-4B8D-BA3C-F2F8825A12A2}"/>
                  </a:ext>
                </a:extLst>
              </p:cNvPr>
              <p:cNvSpPr txBox="1"/>
              <p:nvPr/>
            </p:nvSpPr>
            <p:spPr>
              <a:xfrm>
                <a:off x="8009100" y="453850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E646596-6111-4B8D-BA3C-F2F8825A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100" y="4538505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5AA914-DDED-4CF1-9AE6-9A7D2DFDEBD2}"/>
                  </a:ext>
                </a:extLst>
              </p:cNvPr>
              <p:cNvSpPr txBox="1"/>
              <p:nvPr/>
            </p:nvSpPr>
            <p:spPr>
              <a:xfrm>
                <a:off x="10225450" y="3405809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5AA914-DDED-4CF1-9AE6-9A7D2DFDE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450" y="3405809"/>
                <a:ext cx="9144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9AB942-265B-449E-AD52-1B6E0CABBA5E}"/>
                  </a:ext>
                </a:extLst>
              </p:cNvPr>
              <p:cNvSpPr txBox="1"/>
              <p:nvPr/>
            </p:nvSpPr>
            <p:spPr>
              <a:xfrm>
                <a:off x="8025547" y="2348124"/>
                <a:ext cx="1552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=110</m:t>
                      </m:r>
                    </m:oMath>
                  </m:oMathPara>
                </a14:m>
                <a:endParaRPr lang="es-P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9AB942-265B-449E-AD52-1B6E0CAB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547" y="2348124"/>
                <a:ext cx="155251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E01A325-5F1A-4EC0-937F-90A8D1CAEA2A}"/>
                  </a:ext>
                </a:extLst>
              </p:cNvPr>
              <p:cNvSpPr txBox="1"/>
              <p:nvPr/>
            </p:nvSpPr>
            <p:spPr>
              <a:xfrm>
                <a:off x="10712513" y="2400863"/>
                <a:ext cx="1443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=130</m:t>
                      </m:r>
                    </m:oMath>
                  </m:oMathPara>
                </a14:m>
                <a:endParaRPr lang="es-PE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E01A325-5F1A-4EC0-937F-90A8D1CA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513" y="2400863"/>
                <a:ext cx="14434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771D79D-9D49-47F8-9FA1-51BF150C22A0}"/>
                  </a:ext>
                </a:extLst>
              </p:cNvPr>
              <p:cNvSpPr txBox="1"/>
              <p:nvPr/>
            </p:nvSpPr>
            <p:spPr>
              <a:xfrm>
                <a:off x="10779287" y="1677374"/>
                <a:ext cx="1423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(200)</m:t>
                      </m:r>
                    </m:oMath>
                  </m:oMathPara>
                </a14:m>
                <a:endParaRPr lang="es-P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771D79D-9D49-47F8-9FA1-51BF150C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287" y="1677374"/>
                <a:ext cx="1423812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arcador de contenido 4">
            <a:extLst>
              <a:ext uri="{FF2B5EF4-FFF2-40B4-BE49-F238E27FC236}">
                <a16:creationId xmlns:a16="http://schemas.microsoft.com/office/drawing/2014/main" id="{E09CC654-BD35-4200-A6D5-DEC126D3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57" y="1134465"/>
            <a:ext cx="6825130" cy="5509220"/>
          </a:xfrm>
          <a:solidFill>
            <a:srgbClr val="FFFFCC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es-PE" sz="2400" dirty="0"/>
              <a:t>El vendedor de una tienda de jugos realizó una encuesta a 200 personas para conocer sus preferencias por los diferentes sabores de jugos, obteniendo los siguientes resultados: 110 personas afirmaron su preferencia por el jugo de naranja y 130 personas afirmaron su preferencia por el jugo de papaya. Si a 60 personas les gusta tomar ambos jugos (naranja y papaya); entonces:</a:t>
            </a:r>
          </a:p>
          <a:p>
            <a:pPr marL="514350" indent="-514350">
              <a:buFont typeface="+mj-lt"/>
              <a:buAutoNum type="alphaLcPeriod"/>
            </a:pPr>
            <a:r>
              <a:rPr lang="es-PE" altLang="es-PE" sz="2400" dirty="0"/>
              <a:t>¿A cuántas personas del grupo encuestado no les gusta ninguno de los jugos?</a:t>
            </a:r>
          </a:p>
          <a:p>
            <a:pPr marL="0" indent="0">
              <a:buNone/>
            </a:pPr>
            <a:r>
              <a:rPr lang="es-PE" altLang="es-PE" sz="2400" smtClean="0"/>
              <a:t>b</a:t>
            </a:r>
            <a:r>
              <a:rPr lang="es-PE" altLang="es-PE" sz="2400" dirty="0" smtClean="0"/>
              <a:t>. ¿Qué </a:t>
            </a:r>
            <a:r>
              <a:rPr lang="es-PE" altLang="es-PE" sz="2400" dirty="0"/>
              <a:t>porcentaje de los que toman jugo de naranja también toman jugo de papaya?</a:t>
            </a:r>
          </a:p>
          <a:p>
            <a:pPr marL="514350" indent="-514350">
              <a:buFont typeface="+mj-lt"/>
              <a:buAutoNum type="alphaLcPeriod"/>
            </a:pPr>
            <a:endParaRPr lang="es-PE" altLang="es-PE" sz="2400" dirty="0"/>
          </a:p>
          <a:p>
            <a:pPr marL="514350" indent="-514350">
              <a:buFont typeface="+mj-lt"/>
              <a:buAutoNum type="alphaLcPeriod"/>
            </a:pPr>
            <a:endParaRPr lang="es-PE" altLang="es-PE" sz="2400" dirty="0"/>
          </a:p>
          <a:p>
            <a:pPr marL="514350" indent="-514350">
              <a:buFont typeface="+mj-lt"/>
              <a:buAutoNum type="alphaLcPeriod"/>
            </a:pP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21062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altLang="es-PE" dirty="0"/>
              <a:t>En un pueblo de la sierra se hizo un censo y se determinó que 20 000 personas tienen acceso a agua potable; por otro lado, 15 000 personas tienen luz eléctrica. Si el total de habitantes del pueblo es de 25 000 y hay un 10% que no tienen ni agua ni luz eléctrica; entonces:</a:t>
            </a:r>
          </a:p>
          <a:p>
            <a:pPr marL="0" indent="0">
              <a:buNone/>
            </a:pPr>
            <a:endParaRPr lang="es-PE" altLang="es-PE" dirty="0"/>
          </a:p>
          <a:p>
            <a:pPr marL="514350" indent="-514350">
              <a:buFont typeface="+mj-lt"/>
              <a:buAutoNum type="alphaLcPeriod"/>
            </a:pPr>
            <a:r>
              <a:rPr lang="es-PE" altLang="es-PE" dirty="0"/>
              <a:t>¿Cuántos habitantes tienen agua y luz eléctrica?</a:t>
            </a:r>
          </a:p>
          <a:p>
            <a:pPr marL="514350" indent="-514350">
              <a:buFont typeface="+mj-lt"/>
              <a:buAutoNum type="alphaLcPeriod"/>
            </a:pPr>
            <a:r>
              <a:rPr lang="es-PE" altLang="es-PE" dirty="0"/>
              <a:t>¿Qué porcentaje de los que tiene luz eléctrica tiene únicamente luz eléctrica?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Ejercicio 5</a:t>
            </a:r>
          </a:p>
        </p:txBody>
      </p:sp>
    </p:spTree>
    <p:extLst>
      <p:ext uri="{BB962C8B-B14F-4D97-AF65-F5344CB8AC3E}">
        <p14:creationId xmlns:p14="http://schemas.microsoft.com/office/powerpoint/2010/main" val="12318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altLang="es-PE" dirty="0"/>
              <a:t>De un grupo de 140 personas, 50 de ellos son mujeres, 93 estudian matemática y 27 mujeres no estudian matemática.</a:t>
            </a:r>
          </a:p>
          <a:p>
            <a:pPr marL="0" indent="0">
              <a:buNone/>
            </a:pPr>
            <a:endParaRPr lang="es-PE" altLang="es-PE" dirty="0"/>
          </a:p>
          <a:p>
            <a:pPr marL="514350" indent="-514350">
              <a:buFont typeface="+mj-lt"/>
              <a:buAutoNum type="alphaLcPeriod"/>
            </a:pPr>
            <a:r>
              <a:rPr lang="es-PE" altLang="es-PE" dirty="0"/>
              <a:t>¿Cuántos hombres no estudian matemática?</a:t>
            </a:r>
          </a:p>
          <a:p>
            <a:pPr marL="514350" indent="-514350">
              <a:buFont typeface="+mj-lt"/>
              <a:buAutoNum type="alphaLcPeriod"/>
            </a:pPr>
            <a:r>
              <a:rPr lang="es-PE" altLang="es-PE" dirty="0"/>
              <a:t>¿Qué porcentaje de las mujeres no estudian matemática?</a:t>
            </a:r>
          </a:p>
          <a:p>
            <a:pPr marL="514350" indent="-514350">
              <a:buFont typeface="+mj-lt"/>
              <a:buAutoNum type="alphaLcPeriod"/>
            </a:pPr>
            <a:r>
              <a:rPr lang="es-PE" altLang="es-PE" dirty="0"/>
              <a:t>¿Qué porcentaje de los que estudian matemática son hombres?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Ejercicio 6</a:t>
            </a:r>
          </a:p>
        </p:txBody>
      </p:sp>
    </p:spTree>
    <p:extLst>
      <p:ext uri="{BB962C8B-B14F-4D97-AF65-F5344CB8AC3E}">
        <p14:creationId xmlns:p14="http://schemas.microsoft.com/office/powerpoint/2010/main" val="23229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altLang="es-PE" dirty="0"/>
              <a:t>¿Qué operaciones de conjuntos hemos estudiado? ¿Se puede realizar operación suma?</a:t>
            </a:r>
          </a:p>
          <a:p>
            <a:pPr marL="514350" indent="-514350">
              <a:buFont typeface="+mj-lt"/>
              <a:buAutoNum type="arabicPeriod"/>
            </a:pPr>
            <a:endParaRPr lang="es-PE" altLang="es-PE" dirty="0"/>
          </a:p>
          <a:p>
            <a:pPr marL="514350" indent="-514350">
              <a:buFont typeface="+mj-lt"/>
              <a:buAutoNum type="arabicPeriod"/>
            </a:pPr>
            <a:r>
              <a:rPr lang="es-PE" altLang="es-PE" dirty="0"/>
              <a:t>¿A qué se denomina cardinal de un conjunto?</a:t>
            </a:r>
          </a:p>
          <a:p>
            <a:pPr marL="514350" indent="-514350">
              <a:buFont typeface="+mj-lt"/>
              <a:buAutoNum type="arabicPeriod"/>
            </a:pPr>
            <a:endParaRPr lang="es-PE" altLang="es-PE" dirty="0"/>
          </a:p>
          <a:p>
            <a:pPr marL="514350" indent="-514350">
              <a:buFont typeface="+mj-lt"/>
              <a:buAutoNum type="arabicPeriod"/>
            </a:pPr>
            <a:r>
              <a:rPr lang="es-PE" altLang="es-PE" dirty="0"/>
              <a:t>¿El cardinal de un conjunto puede ser infinito?</a:t>
            </a:r>
          </a:p>
          <a:p>
            <a:pPr marL="514350" indent="-514350">
              <a:buFont typeface="+mj-lt"/>
              <a:buAutoNum type="arabicPeriod"/>
            </a:pPr>
            <a:endParaRPr lang="es-PE" altLang="es-PE" dirty="0"/>
          </a:p>
          <a:p>
            <a:pPr marL="514350" indent="-514350">
              <a:buFont typeface="+mj-lt"/>
              <a:buAutoNum type="arabicPeriod"/>
            </a:pPr>
            <a:endParaRPr lang="es-PE" alt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Reflexión </a:t>
            </a:r>
          </a:p>
        </p:txBody>
      </p:sp>
    </p:spTree>
    <p:extLst>
      <p:ext uri="{BB962C8B-B14F-4D97-AF65-F5344CB8AC3E}">
        <p14:creationId xmlns:p14="http://schemas.microsoft.com/office/powerpoint/2010/main" val="5318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74205C7-4D4A-43DB-BDD3-436E3B24FA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s-PE" dirty="0"/>
              <a:t>Al culminar la </a:t>
            </a:r>
            <a:r>
              <a:rPr lang="es-PE" dirty="0" smtClean="0"/>
              <a:t>sesión, </a:t>
            </a:r>
            <a:r>
              <a:rPr lang="es-PE" dirty="0"/>
              <a:t>el alumno </a:t>
            </a:r>
            <a:r>
              <a:rPr lang="es-PE" dirty="0" smtClean="0"/>
              <a:t>logra:</a:t>
            </a:r>
            <a:endParaRPr lang="es-P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Interpreta y representa conjuntos y sus elementos.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Realiza operaciones básicas con conjuntos.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Resuelve problemas que requieren el uso de conjuntos.</a:t>
            </a:r>
          </a:p>
        </p:txBody>
      </p:sp>
    </p:spTree>
    <p:extLst>
      <p:ext uri="{BB962C8B-B14F-4D97-AF65-F5344CB8AC3E}">
        <p14:creationId xmlns:p14="http://schemas.microsoft.com/office/powerpoint/2010/main" val="206089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25501" y="1204518"/>
            <a:ext cx="7716920" cy="5053407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De 88 personas encuestadas sobre las preferencias de revistas a leer, se ha obtenido que 20 mujeres no leen revistas y de los encuestados 58 son varones.</a:t>
            </a:r>
          </a:p>
          <a:p>
            <a:pPr marL="0" indent="0">
              <a:buNone/>
            </a:pPr>
            <a:r>
              <a:rPr lang="es-PE" dirty="0"/>
              <a:t>Si la cantidad de hombres que leen la revista es el 40% menos de las mujeres que no leen la revista; entonces:</a:t>
            </a:r>
          </a:p>
          <a:p>
            <a:pPr marL="514350" indent="-514350">
              <a:buFont typeface="+mj-lt"/>
              <a:buAutoNum type="alphaLcPeriod"/>
            </a:pPr>
            <a:r>
              <a:rPr lang="es-PE" dirty="0"/>
              <a:t>¿Cuántas mujeres de las encuestadas leen revistas?</a:t>
            </a:r>
          </a:p>
          <a:p>
            <a:pPr marL="514350" indent="-514350">
              <a:buFont typeface="+mj-lt"/>
              <a:buAutoNum type="alphaLcPeriod"/>
            </a:pPr>
            <a:r>
              <a:rPr lang="es-PE" dirty="0"/>
              <a:t>De las personas que no leen, ¿qué porcentaje son hombres?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3"/>
          </p:nvPr>
        </p:nvSpPr>
        <p:spPr>
          <a:xfrm>
            <a:off x="825501" y="270192"/>
            <a:ext cx="10246895" cy="550860"/>
          </a:xfrm>
        </p:spPr>
        <p:txBody>
          <a:bodyPr/>
          <a:lstStyle/>
          <a:p>
            <a:r>
              <a:rPr lang="es-PE" dirty="0"/>
              <a:t>  Motivación </a:t>
            </a:r>
          </a:p>
        </p:txBody>
      </p:sp>
      <p:pic>
        <p:nvPicPr>
          <p:cNvPr id="1026" name="Picture 2" descr="Resultado de imagen para revis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426" y="1695237"/>
            <a:ext cx="2634538" cy="32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87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53E1E1-4BEE-4EC6-9BEB-FEF28D24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40707"/>
            <a:ext cx="10478034" cy="525579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s-PE" altLang="es-PE" b="1" dirty="0">
                <a:solidFill>
                  <a:srgbClr val="000099"/>
                </a:solidFill>
              </a:rPr>
              <a:t>Un conjunto es una colección bien definida de elementos u objetos específicos</a:t>
            </a:r>
            <a:r>
              <a:rPr lang="es-PE" altLang="es-PE" dirty="0">
                <a:solidFill>
                  <a:srgbClr val="0D0D0D"/>
                </a:solidFill>
              </a:rPr>
              <a:t>.</a:t>
            </a:r>
          </a:p>
          <a:p>
            <a:pPr marL="0" indent="0">
              <a:buNone/>
            </a:pPr>
            <a:endParaRPr lang="es-PE" altLang="es-PE" dirty="0">
              <a:solidFill>
                <a:srgbClr val="0D0D0D"/>
              </a:solidFill>
            </a:endParaRPr>
          </a:p>
          <a:p>
            <a:pPr>
              <a:buNone/>
            </a:pPr>
            <a:r>
              <a:rPr lang="es-PE" altLang="es-PE" b="1" dirty="0">
                <a:solidFill>
                  <a:srgbClr val="0D0D0D"/>
                </a:solidFill>
              </a:rPr>
              <a:t>Ejemplos: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altLang="es-PE" dirty="0">
                <a:solidFill>
                  <a:srgbClr val="0D0D0D"/>
                </a:solidFill>
              </a:rPr>
              <a:t>Conjunto de alumnos del curso Matemática.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altLang="es-PE" dirty="0">
                <a:solidFill>
                  <a:srgbClr val="0D0D0D"/>
                </a:solidFill>
              </a:rPr>
              <a:t>Conjunto de estudiantes universitarios.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altLang="es-PE" dirty="0">
                <a:solidFill>
                  <a:srgbClr val="0D0D0D"/>
                </a:solidFill>
              </a:rPr>
              <a:t>Conjunto de usuarios de Internet.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altLang="es-PE" dirty="0">
                <a:solidFill>
                  <a:srgbClr val="0D0D0D"/>
                </a:solidFill>
              </a:rPr>
              <a:t>Conjunto de empresas textiles.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altLang="es-PE" dirty="0">
                <a:solidFill>
                  <a:srgbClr val="0D0D0D"/>
                </a:solidFill>
              </a:rPr>
              <a:t>Conjunto de números enteros.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endParaRPr lang="es-ES_tradnl" altLang="es-PE" b="1" dirty="0">
              <a:ea typeface="MS PGothic" pitchFamily="34" charset="-128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endParaRPr lang="es-PE" altLang="es-PE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Definición de conjunto</a:t>
            </a:r>
          </a:p>
        </p:txBody>
      </p:sp>
    </p:spTree>
    <p:extLst>
      <p:ext uri="{BB962C8B-B14F-4D97-AF65-F5344CB8AC3E}">
        <p14:creationId xmlns:p14="http://schemas.microsoft.com/office/powerpoint/2010/main" val="11726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53E1E1-4BEE-4EC6-9BEB-FEF28D24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40707"/>
            <a:ext cx="10478034" cy="3582519"/>
          </a:xfrm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s-PE" altLang="es-PE" dirty="0"/>
              <a:t>Los objetos de un conjunto son llamados </a:t>
            </a:r>
            <a:r>
              <a:rPr lang="es-PE" altLang="es-PE" b="1" dirty="0">
                <a:solidFill>
                  <a:srgbClr val="FF0000"/>
                </a:solidFill>
              </a:rPr>
              <a:t>elementos</a:t>
            </a:r>
            <a:r>
              <a:rPr lang="es-PE" altLang="es-PE" b="1" dirty="0"/>
              <a:t> </a:t>
            </a:r>
            <a:r>
              <a:rPr lang="es-PE" altLang="es-PE" dirty="0"/>
              <a:t>o miembros del conjunto.</a:t>
            </a:r>
          </a:p>
          <a:p>
            <a:pPr marL="0" indent="0" algn="l">
              <a:spcBef>
                <a:spcPct val="0"/>
              </a:spcBef>
              <a:spcAft>
                <a:spcPct val="0"/>
              </a:spcAft>
              <a:buNone/>
            </a:pPr>
            <a:endParaRPr lang="es-PE" altLang="es-PE" dirty="0"/>
          </a:p>
          <a:p>
            <a:pPr algn="l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s-PE" altLang="es-PE" dirty="0"/>
              <a:t>Los elementos de un conjunto pueden ser: números, personas, letras, otros conjuntos, etc.</a:t>
            </a:r>
          </a:p>
          <a:p>
            <a:pPr marL="0" indent="0" algn="l">
              <a:spcBef>
                <a:spcPct val="0"/>
              </a:spcBef>
              <a:spcAft>
                <a:spcPct val="0"/>
              </a:spcAft>
              <a:buNone/>
            </a:pPr>
            <a:endParaRPr lang="es-PE" altLang="es-PE" dirty="0"/>
          </a:p>
          <a:p>
            <a:pPr algn="l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s-PE" altLang="es-PE" dirty="0"/>
              <a:t>Los conjuntos se denotan por letras mayúsculas: </a:t>
            </a:r>
            <a:r>
              <a:rPr lang="es-PE" altLang="es-PE" i="1" dirty="0"/>
              <a:t>A, B, C</a:t>
            </a:r>
            <a:r>
              <a:rPr lang="es-PE" altLang="es-PE" dirty="0"/>
              <a:t>, etc. </a:t>
            </a:r>
          </a:p>
          <a:p>
            <a:pPr marL="0" indent="0" algn="l">
              <a:spcBef>
                <a:spcPct val="0"/>
              </a:spcBef>
              <a:spcAft>
                <a:spcPct val="0"/>
              </a:spcAft>
              <a:buNone/>
            </a:pPr>
            <a:endParaRPr lang="es-PE" altLang="es-PE" dirty="0"/>
          </a:p>
          <a:p>
            <a:pPr algn="l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s-PE" altLang="es-PE" dirty="0"/>
              <a:t>Un conjunto no posee elementos repetidos.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Notación y representación</a:t>
            </a:r>
          </a:p>
        </p:txBody>
      </p:sp>
    </p:spTree>
    <p:extLst>
      <p:ext uri="{BB962C8B-B14F-4D97-AF65-F5344CB8AC3E}">
        <p14:creationId xmlns:p14="http://schemas.microsoft.com/office/powerpoint/2010/main" val="381537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Ejemplo </a:t>
            </a:r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1934076" y="1332998"/>
            <a:ext cx="806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PE" dirty="0">
                <a:solidFill>
                  <a:schemeClr val="tx1"/>
                </a:solidFill>
              </a:rPr>
              <a:t>A={ a, b, c, . . .; z },   A={</a:t>
            </a:r>
            <a:r>
              <a:rPr lang="es-MX" altLang="es-PE" i="1" dirty="0">
                <a:solidFill>
                  <a:schemeClr val="tx1"/>
                </a:solidFill>
              </a:rPr>
              <a:t>x</a:t>
            </a:r>
            <a:r>
              <a:rPr lang="es-MX" altLang="es-PE" dirty="0">
                <a:solidFill>
                  <a:schemeClr val="tx1"/>
                </a:solidFill>
              </a:rPr>
              <a:t>/</a:t>
            </a:r>
            <a:r>
              <a:rPr lang="es-MX" altLang="es-PE" i="1" dirty="0">
                <a:solidFill>
                  <a:schemeClr val="tx1"/>
                </a:solidFill>
              </a:rPr>
              <a:t>x</a:t>
            </a:r>
            <a:r>
              <a:rPr lang="es-MX" altLang="es-PE" dirty="0">
                <a:solidFill>
                  <a:schemeClr val="tx1"/>
                </a:solidFill>
              </a:rPr>
              <a:t> es una letra del alfabeto}</a:t>
            </a:r>
            <a:endParaRPr lang="es-PE" altLang="es-PE" dirty="0">
              <a:solidFill>
                <a:schemeClr val="tx1"/>
              </a:solidFill>
            </a:endParaRPr>
          </a:p>
        </p:txBody>
      </p:sp>
      <p:sp>
        <p:nvSpPr>
          <p:cNvPr id="6" name="11 CuadroTexto"/>
          <p:cNvSpPr txBox="1">
            <a:spLocks noChangeArrowheads="1"/>
          </p:cNvSpPr>
          <p:nvPr/>
        </p:nvSpPr>
        <p:spPr bwMode="auto">
          <a:xfrm>
            <a:off x="1959476" y="2097504"/>
            <a:ext cx="838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PE" dirty="0">
                <a:solidFill>
                  <a:schemeClr val="tx1"/>
                </a:solidFill>
              </a:rPr>
              <a:t>B = {2; 4; 6; 8; …},   B = {</a:t>
            </a:r>
            <a:r>
              <a:rPr lang="es-MX" altLang="es-PE" i="1" dirty="0">
                <a:solidFill>
                  <a:schemeClr val="tx1"/>
                </a:solidFill>
              </a:rPr>
              <a:t>x</a:t>
            </a:r>
            <a:r>
              <a:rPr lang="es-MX" altLang="es-PE" dirty="0">
                <a:solidFill>
                  <a:schemeClr val="tx1"/>
                </a:solidFill>
              </a:rPr>
              <a:t>/</a:t>
            </a:r>
            <a:r>
              <a:rPr lang="es-MX" altLang="es-PE" i="1" dirty="0">
                <a:solidFill>
                  <a:schemeClr val="tx1"/>
                </a:solidFill>
              </a:rPr>
              <a:t>x</a:t>
            </a:r>
            <a:r>
              <a:rPr lang="es-MX" altLang="es-PE" dirty="0">
                <a:solidFill>
                  <a:schemeClr val="tx1"/>
                </a:solidFill>
              </a:rPr>
              <a:t> es un número natural par}</a:t>
            </a:r>
            <a:endParaRPr lang="es-PE" altLang="es-PE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04803" y="4241160"/>
            <a:ext cx="49655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tabLst>
                <a:tab pos="396875" algn="l"/>
                <a:tab pos="4492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tabLst>
                <a:tab pos="396875" algn="l"/>
                <a:tab pos="44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PE" altLang="es-PE" dirty="0">
                <a:solidFill>
                  <a:schemeClr val="tx1"/>
                </a:solidFill>
                <a:sym typeface="Symbol" panose="05050102010706020507" pitchFamily="18" charset="2"/>
              </a:rPr>
              <a:t>Sean:</a:t>
            </a:r>
            <a:r>
              <a:rPr lang="es-PE" altLang="es-PE" b="1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s-PE" altLang="es-PE" b="1" dirty="0">
                <a:solidFill>
                  <a:srgbClr val="000099"/>
                </a:solidFill>
                <a:sym typeface="Symbol" panose="05050102010706020507" pitchFamily="18" charset="2"/>
              </a:rPr>
              <a:t>A = { 0; 1; 2; 3 }	</a:t>
            </a:r>
            <a:r>
              <a:rPr lang="es-PE" altLang="es-PE" b="1" dirty="0">
                <a:solidFill>
                  <a:schemeClr val="tx1"/>
                </a:solidFill>
                <a:sym typeface="Symbol" panose="05050102010706020507" pitchFamily="18" charset="2"/>
              </a:rPr>
              <a:t>			          </a:t>
            </a:r>
            <a:r>
              <a:rPr lang="es-PE" altLang="es-PE" b="1" dirty="0">
                <a:solidFill>
                  <a:srgbClr val="000099"/>
                </a:solidFill>
                <a:sym typeface="Symbol" panose="05050102010706020507" pitchFamily="18" charset="2"/>
              </a:rPr>
              <a:t>B = {  }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38199" y="2862010"/>
            <a:ext cx="1083564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altLang="es-PE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Si A es un conjunto finito, 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n(A)</a:t>
            </a:r>
            <a:r>
              <a:rPr lang="es-PE" altLang="es-PE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representará el 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número de elementos del conjunto A.</a:t>
            </a:r>
            <a:r>
              <a:rPr lang="es-PE" altLang="es-PE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También se conoce como el cardinal de A.</a:t>
            </a:r>
            <a:endParaRPr lang="es-PE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227314F-E977-4342-B1B1-A00AE6D5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800" y="4256754"/>
            <a:ext cx="16542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tabLst>
                <a:tab pos="396875" algn="l"/>
                <a:tab pos="4492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tabLst>
                <a:tab pos="396875" algn="l"/>
                <a:tab pos="44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PE" altLang="es-PE" b="1" i="1" dirty="0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s-PE" altLang="es-PE" b="1" dirty="0">
                <a:solidFill>
                  <a:srgbClr val="000099"/>
                </a:solidFill>
                <a:sym typeface="Symbol" panose="05050102010706020507" pitchFamily="18" charset="2"/>
              </a:rPr>
              <a:t> (A) = 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D4FC97-C95D-4484-875B-7ADD2085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800" y="4672047"/>
            <a:ext cx="1582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tabLst>
                <a:tab pos="396875" algn="l"/>
                <a:tab pos="4492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tabLst>
                <a:tab pos="396875" algn="l"/>
                <a:tab pos="4492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tabLst>
                <a:tab pos="396875" algn="l"/>
                <a:tab pos="4492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PE" altLang="es-PE" b="1" i="1" dirty="0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s-PE" altLang="es-PE" b="1" dirty="0">
                <a:solidFill>
                  <a:srgbClr val="000099"/>
                </a:solidFill>
                <a:sym typeface="Symbol" panose="05050102010706020507" pitchFamily="18" charset="2"/>
              </a:rPr>
              <a:t> (B) = 0</a:t>
            </a:r>
          </a:p>
        </p:txBody>
      </p:sp>
    </p:spTree>
    <p:extLst>
      <p:ext uri="{BB962C8B-B14F-4D97-AF65-F5344CB8AC3E}">
        <p14:creationId xmlns:p14="http://schemas.microsoft.com/office/powerpoint/2010/main" val="8391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b="1" dirty="0"/>
              <a:t>Conjunto vacío (Nulo): </a:t>
            </a:r>
            <a:r>
              <a:rPr lang="es-PE" dirty="0"/>
              <a:t>es aquel conjunto que no tiene elementos. Se representa con el símbolo </a:t>
            </a:r>
            <a:r>
              <a:rPr lang="es-PE" altLang="es-PE" b="1" dirty="0">
                <a:sym typeface="Symbol" panose="05050102010706020507" pitchFamily="18" charset="2"/>
              </a:rPr>
              <a:t> </a:t>
            </a:r>
            <a:r>
              <a:rPr lang="es-PE" b="1" dirty="0">
                <a:solidFill>
                  <a:srgbClr val="000099"/>
                </a:solidFill>
              </a:rPr>
              <a:t> </a:t>
            </a:r>
          </a:p>
          <a:p>
            <a:pPr marL="0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/>
              <a:t>Conjunto unitario: </a:t>
            </a:r>
            <a:r>
              <a:rPr lang="es-PE" dirty="0"/>
              <a:t>es aquel conjunto que tiene un solo elemento.</a:t>
            </a:r>
          </a:p>
          <a:p>
            <a:pPr marL="0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/>
              <a:t>Conjunto universal: </a:t>
            </a:r>
            <a:r>
              <a:rPr lang="es-PE" dirty="0"/>
              <a:t>es el que conjunto que contiene a todos los elementos que están siendo considerados en un estudio o contexto particular. Se representa con la letra </a:t>
            </a:r>
            <a:r>
              <a:rPr lang="es-PE" b="1" dirty="0"/>
              <a:t>U.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Conjuntos especiales</a:t>
            </a:r>
          </a:p>
        </p:txBody>
      </p:sp>
    </p:spTree>
    <p:extLst>
      <p:ext uri="{BB962C8B-B14F-4D97-AF65-F5344CB8AC3E}">
        <p14:creationId xmlns:p14="http://schemas.microsoft.com/office/powerpoint/2010/main" val="24675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Si x es un elemento del conjunto A, entonces escribiremos:</a:t>
            </a:r>
          </a:p>
          <a:p>
            <a:pPr marL="0" indent="0">
              <a:buNone/>
            </a:pPr>
            <a:r>
              <a:rPr lang="es-PE" dirty="0"/>
              <a:t>	x ∈ A y se lee : “x pertenece al conjunto A”,</a:t>
            </a:r>
          </a:p>
          <a:p>
            <a:pPr marL="0" indent="0">
              <a:buNone/>
            </a:pPr>
            <a:r>
              <a:rPr lang="es-PE" dirty="0"/>
              <a:t>en caso contrario, escribiremos: </a:t>
            </a:r>
          </a:p>
          <a:p>
            <a:pPr marL="0" indent="0">
              <a:buNone/>
            </a:pPr>
            <a:r>
              <a:rPr lang="es-PE" dirty="0"/>
              <a:t>	x ∉ A y se lee: “x no pertenece al conjunto A”.</a:t>
            </a:r>
          </a:p>
          <a:p>
            <a:pPr marL="0" indent="0">
              <a:buNone/>
            </a:pPr>
            <a:endParaRPr lang="es-PE" dirty="0"/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r>
              <a:rPr lang="es-PE" altLang="es-PE" dirty="0">
                <a:sym typeface="Symbol" panose="05050102010706020507" pitchFamily="18" charset="2"/>
              </a:rPr>
              <a:t>La relación de pertenencia vincula: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PE" altLang="es-PE" b="1" i="1" dirty="0">
                <a:solidFill>
                  <a:srgbClr val="000099"/>
                </a:solidFill>
                <a:sym typeface="Symbol" panose="05050102010706020507" pitchFamily="18" charset="2"/>
              </a:rPr>
              <a:t>Elemento</a:t>
            </a:r>
            <a:r>
              <a:rPr lang="es-PE" altLang="es-PE" b="1" dirty="0">
                <a:solidFill>
                  <a:srgbClr val="000099"/>
                </a:solidFill>
                <a:sym typeface="Symbol" panose="05050102010706020507" pitchFamily="18" charset="2"/>
              </a:rPr>
              <a:t> con </a:t>
            </a:r>
            <a:r>
              <a:rPr lang="es-PE" altLang="es-PE" b="1" i="1" dirty="0">
                <a:solidFill>
                  <a:srgbClr val="000099"/>
                </a:solidFill>
                <a:sym typeface="Symbol" panose="05050102010706020507" pitchFamily="18" charset="2"/>
              </a:rPr>
              <a:t>Conjunto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None/>
            </a:pPr>
            <a:endParaRPr lang="es-PE" altLang="es-PE" b="1" i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PE" b="1" i="1" dirty="0">
                <a:solidFill>
                  <a:srgbClr val="FF0000"/>
                </a:solidFill>
                <a:sym typeface="Symbol" panose="05050102010706020507" pitchFamily="18" charset="2"/>
              </a:rPr>
              <a:t>Ejemplo:  </a:t>
            </a:r>
            <a:r>
              <a:rPr lang="es-ES" altLang="es-PE" b="1" i="1" dirty="0">
                <a:sym typeface="Symbol" panose="05050102010706020507" pitchFamily="18" charset="2"/>
              </a:rPr>
              <a:t>Dado   A = { Toyota, Honda, Nissan}     tenemos que: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endParaRPr lang="es-ES" altLang="es-PE" b="1" i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PE" b="1" i="1" dirty="0"/>
              <a:t>                                Hyundai </a:t>
            </a:r>
            <a:r>
              <a:rPr lang="es-PE" altLang="es-PE" b="1" i="1" dirty="0"/>
              <a:t>∉ A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endParaRPr lang="es-ES" altLang="es-PE" b="1" i="1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Relación de Pertenencia</a:t>
            </a:r>
          </a:p>
        </p:txBody>
      </p:sp>
    </p:spTree>
    <p:extLst>
      <p:ext uri="{BB962C8B-B14F-4D97-AF65-F5344CB8AC3E}">
        <p14:creationId xmlns:p14="http://schemas.microsoft.com/office/powerpoint/2010/main" val="24246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40710"/>
            <a:ext cx="10698284" cy="51559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/>
              <a:t>Sean A y B dos conjuntos, diremos que A está incluido en B o que A es un subconjunto de B, y lo notaremos por A </a:t>
            </a:r>
            <a:r>
              <a:rPr lang="es-PE" altLang="es-PE" dirty="0">
                <a:sym typeface="Symbol" panose="05050102010706020507" pitchFamily="18" charset="2"/>
              </a:rPr>
              <a:t> </a:t>
            </a:r>
            <a:r>
              <a:rPr lang="es-PE" dirty="0"/>
              <a:t>B, si cada elemento de A es un elemento de B (el conjunto vacío está incluido en cualquier conjunto).</a:t>
            </a:r>
          </a:p>
          <a:p>
            <a:pPr marL="0" indent="0">
              <a:buNone/>
            </a:pPr>
            <a:endParaRPr lang="es-MX" altLang="es-PE" dirty="0"/>
          </a:p>
          <a:p>
            <a:pPr marL="0" indent="0">
              <a:buNone/>
            </a:pPr>
            <a:r>
              <a:rPr lang="es-MX" altLang="es-PE" b="1" dirty="0">
                <a:solidFill>
                  <a:srgbClr val="000099"/>
                </a:solidFill>
              </a:rPr>
              <a:t>Dos conjuntos son iguales si tienen los mismos elementos.</a:t>
            </a:r>
            <a:endParaRPr lang="es-PE" altLang="es-PE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pt-BR" b="1" i="1" dirty="0" err="1">
                <a:solidFill>
                  <a:srgbClr val="FF0000"/>
                </a:solidFill>
              </a:rPr>
              <a:t>Ejemplo</a:t>
            </a:r>
            <a:r>
              <a:rPr lang="pt-BR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t-BR" dirty="0"/>
              <a:t>                   A = </a:t>
            </a:r>
            <a:r>
              <a:rPr lang="pt-BR" i="1" dirty="0"/>
              <a:t>{ a; b; c; d }, </a:t>
            </a:r>
          </a:p>
          <a:p>
            <a:pPr marL="0" indent="0">
              <a:buNone/>
            </a:pPr>
            <a:r>
              <a:rPr lang="pt-BR" dirty="0"/>
              <a:t>                   B = </a:t>
            </a:r>
            <a:r>
              <a:rPr lang="pt-BR" i="1" dirty="0"/>
              <a:t>{ a; b; c; d; e; f } </a:t>
            </a:r>
          </a:p>
          <a:p>
            <a:pPr marL="0" indent="0">
              <a:buNone/>
            </a:pPr>
            <a:r>
              <a:rPr lang="es-PE" dirty="0">
                <a:cs typeface="Arial" charset="0"/>
                <a:sym typeface="Symbol" pitchFamily="18" charset="2"/>
              </a:rPr>
              <a:t>                                                                     </a:t>
            </a:r>
          </a:p>
          <a:p>
            <a:pPr marL="0" indent="0" algn="l">
              <a:buNone/>
            </a:pPr>
            <a:r>
              <a:rPr lang="es-PE" dirty="0">
                <a:sym typeface="Symbol" pitchFamily="18" charset="2"/>
              </a:rPr>
              <a:t>De aquí se concluye que </a:t>
            </a:r>
            <a:r>
              <a:rPr lang="es-PE" dirty="0"/>
              <a:t>A </a:t>
            </a:r>
            <a:r>
              <a:rPr lang="es-PE" altLang="es-PE" dirty="0">
                <a:sym typeface="Symbol" panose="05050102010706020507" pitchFamily="18" charset="2"/>
              </a:rPr>
              <a:t> </a:t>
            </a:r>
            <a:r>
              <a:rPr lang="es-PE" dirty="0"/>
              <a:t>B.</a:t>
            </a:r>
          </a:p>
          <a:p>
            <a:pPr marL="0" indent="0" algn="l">
              <a:buNone/>
            </a:pPr>
            <a:r>
              <a:rPr lang="es-PE" dirty="0">
                <a:sym typeface="Symbol" pitchFamily="18" charset="2"/>
              </a:rPr>
              <a:t>Además,  A y B son conjuntos diferentes.           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 Relación de Inclusión</a:t>
            </a:r>
          </a:p>
        </p:txBody>
      </p:sp>
      <p:grpSp>
        <p:nvGrpSpPr>
          <p:cNvPr id="5" name="6 Grupo"/>
          <p:cNvGrpSpPr>
            <a:grpSpLocks/>
          </p:cNvGrpSpPr>
          <p:nvPr/>
        </p:nvGrpSpPr>
        <p:grpSpPr bwMode="auto">
          <a:xfrm>
            <a:off x="8297114" y="3397079"/>
            <a:ext cx="2592388" cy="2611437"/>
            <a:chOff x="1908175" y="3746505"/>
            <a:chExt cx="2592388" cy="2611453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908175" y="3981470"/>
              <a:ext cx="2592388" cy="23764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PE" sz="1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                          .</a:t>
              </a:r>
              <a:r>
                <a:rPr lang="es-ES" altLang="es-PE" sz="2000" i="1" dirty="0">
                  <a:solidFill>
                    <a:schemeClr val="tx1"/>
                  </a:solidFill>
                </a:rPr>
                <a:t>e </a:t>
              </a:r>
              <a:r>
                <a:rPr lang="es-ES" altLang="es-PE" sz="2000" dirty="0">
                  <a:solidFill>
                    <a:schemeClr val="tx1"/>
                  </a:solidFill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PE" sz="2000" dirty="0">
                  <a:solidFill>
                    <a:schemeClr val="tx1"/>
                  </a:solidFill>
                </a:rPr>
                <a:t>                         .</a:t>
              </a:r>
              <a:r>
                <a:rPr lang="es-ES" altLang="es-PE" sz="2000" i="1" dirty="0">
                  <a:solidFill>
                    <a:schemeClr val="tx1"/>
                  </a:solidFill>
                </a:rPr>
                <a:t> f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124075" y="4508500"/>
              <a:ext cx="1429345" cy="12969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PE" sz="2000" i="1" dirty="0">
                  <a:solidFill>
                    <a:schemeClr val="tx1"/>
                  </a:solidFill>
                </a:rPr>
                <a:t>.a</a:t>
              </a:r>
              <a:r>
                <a:rPr lang="es-ES" altLang="es-PE" sz="2000" dirty="0">
                  <a:solidFill>
                    <a:schemeClr val="tx1"/>
                  </a:solidFill>
                </a:rPr>
                <a:t>   .</a:t>
              </a:r>
              <a:r>
                <a:rPr lang="es-ES" altLang="es-PE" sz="2000" i="1" dirty="0">
                  <a:solidFill>
                    <a:schemeClr val="tx1"/>
                  </a:solidFill>
                </a:rPr>
                <a:t>b</a:t>
              </a:r>
              <a:r>
                <a:rPr lang="es-ES" altLang="es-PE" sz="2000" dirty="0">
                  <a:solidFill>
                    <a:schemeClr val="tx1"/>
                  </a:solidFill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PE" sz="2000" dirty="0">
                  <a:solidFill>
                    <a:schemeClr val="tx1"/>
                  </a:solidFill>
                </a:rPr>
                <a:t> .</a:t>
              </a:r>
              <a:r>
                <a:rPr lang="es-ES" altLang="es-PE" sz="2000" i="1" dirty="0">
                  <a:solidFill>
                    <a:schemeClr val="tx1"/>
                  </a:solidFill>
                </a:rPr>
                <a:t>c</a:t>
              </a:r>
              <a:r>
                <a:rPr lang="es-ES" altLang="es-PE" sz="2000" dirty="0">
                  <a:solidFill>
                    <a:schemeClr val="tx1"/>
                  </a:solidFill>
                </a:rPr>
                <a:t>  .</a:t>
              </a:r>
              <a:r>
                <a:rPr lang="es-ES" altLang="es-PE" sz="2000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700338" y="4149725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PE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698875" y="374650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2pPr>
              <a:lvl3pPr marL="11430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3pPr>
              <a:lvl4pPr marL="16002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4pPr>
              <a:lvl5pPr marL="2057400" indent="-228600" algn="just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006699"/>
                </a:buClr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PE" sz="200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4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1084</Words>
  <Application>Microsoft Office PowerPoint</Application>
  <PresentationFormat>Panorámica</PresentationFormat>
  <Paragraphs>170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ＭＳ Ｐゴシック</vt:lpstr>
      <vt:lpstr>ＭＳ Ｐゴシック</vt:lpstr>
      <vt:lpstr>Arial</vt:lpstr>
      <vt:lpstr>Arial Unicode MS</vt:lpstr>
      <vt:lpstr>Calibri</vt:lpstr>
      <vt:lpstr>Calibri Light</vt:lpstr>
      <vt:lpstr>Cambria Math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Gloria Espinoza</cp:lastModifiedBy>
  <cp:revision>116</cp:revision>
  <dcterms:created xsi:type="dcterms:W3CDTF">2017-07-19T03:22:33Z</dcterms:created>
  <dcterms:modified xsi:type="dcterms:W3CDTF">2021-02-07T21:38:37Z</dcterms:modified>
</cp:coreProperties>
</file>