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90" r:id="rId5"/>
    <p:sldId id="281" r:id="rId6"/>
    <p:sldId id="292" r:id="rId7"/>
    <p:sldId id="291" r:id="rId8"/>
    <p:sldId id="293" r:id="rId9"/>
    <p:sldId id="296" r:id="rId10"/>
    <p:sldId id="303" r:id="rId11"/>
    <p:sldId id="294" r:id="rId12"/>
    <p:sldId id="295" r:id="rId13"/>
    <p:sldId id="304" r:id="rId14"/>
    <p:sldId id="260" r:id="rId15"/>
    <p:sldId id="306" r:id="rId16"/>
    <p:sldId id="307" r:id="rId17"/>
    <p:sldId id="308" r:id="rId18"/>
    <p:sldId id="305" r:id="rId19"/>
    <p:sldId id="298" r:id="rId20"/>
    <p:sldId id="309" r:id="rId21"/>
    <p:sldId id="300" r:id="rId22"/>
    <p:sldId id="301" r:id="rId23"/>
    <p:sldId id="289" r:id="rId24"/>
    <p:sldId id="310" r:id="rId25"/>
  </p:sldIdLst>
  <p:sldSz cx="12192000" cy="6858000"/>
  <p:notesSz cx="6858000" cy="9144000"/>
  <p:defaultTextStyle>
    <a:defPPr>
      <a:defRPr lang="es-P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4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BBE5CC5-0E5D-4B5B-A9E3-32BFF94ADC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0FF443-A076-41DB-914D-43BB086E46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076F3FB-0B3E-410F-BA8E-F52AF62255E4}" type="datetimeFigureOut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CC71A1-5717-49A2-BD51-006E51CC62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2EE401-6E5F-4554-B6C5-815493EF5D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6B11CAC-1501-4A9B-9A14-A01094888E1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267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7CB5241-4445-4644-A65F-F58A2D0DA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C72171-F1F1-4D12-B14F-F71F2DD4898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04733D1-7113-432B-BD63-E162549C18B8}" type="datetimeFigureOut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33FC9ACF-D7F3-47B7-884E-0F97A393C5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8B547208-D79D-47B9-AD37-93D02500C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CF8861-A335-4BD5-A78D-69BDA85954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4BEE2-E045-4C33-BFE1-5127A20D4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7DC77A2-6D56-4BA1-A31E-8D3A9B422E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4688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>
            <a:extLst>
              <a:ext uri="{FF2B5EF4-FFF2-40B4-BE49-F238E27FC236}">
                <a16:creationId xmlns:a16="http://schemas.microsoft.com/office/drawing/2014/main" id="{68CCEF93-D0DA-41EC-AF54-A26B2D00A9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9"/>
          <a:stretch>
            <a:fillRect/>
          </a:stretch>
        </p:blipFill>
        <p:spPr bwMode="auto">
          <a:xfrm>
            <a:off x="4619625" y="0"/>
            <a:ext cx="7572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grama de flujo: entrada manual 6">
            <a:extLst>
              <a:ext uri="{FF2B5EF4-FFF2-40B4-BE49-F238E27FC236}">
                <a16:creationId xmlns:a16="http://schemas.microsoft.com/office/drawing/2014/main" id="{6017824B-A98C-42BB-AF85-8742B819B4F0}"/>
              </a:ext>
            </a:extLst>
          </p:cNvPr>
          <p:cNvSpPr/>
          <p:nvPr userDrawn="1"/>
        </p:nvSpPr>
        <p:spPr>
          <a:xfrm rot="5400000">
            <a:off x="-50006" y="50006"/>
            <a:ext cx="6858000" cy="6757988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50800" dist="9525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02FC083-0668-4701-B222-BF5A454FB789}"/>
              </a:ext>
            </a:extLst>
          </p:cNvPr>
          <p:cNvCxnSpPr>
            <a:cxnSpLocks/>
          </p:cNvCxnSpPr>
          <p:nvPr userDrawn="1"/>
        </p:nvCxnSpPr>
        <p:spPr>
          <a:xfrm>
            <a:off x="0" y="3048000"/>
            <a:ext cx="6096000" cy="0"/>
          </a:xfrm>
          <a:prstGeom prst="line">
            <a:avLst/>
          </a:prstGeom>
          <a:ln w="123825" cmpd="thinThick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A1ED9AB-51FD-4C5F-975B-45F7B67425DD}"/>
              </a:ext>
            </a:extLst>
          </p:cNvPr>
          <p:cNvCxnSpPr>
            <a:cxnSpLocks/>
          </p:cNvCxnSpPr>
          <p:nvPr userDrawn="1"/>
        </p:nvCxnSpPr>
        <p:spPr>
          <a:xfrm>
            <a:off x="5919788" y="3048000"/>
            <a:ext cx="1009650" cy="0"/>
          </a:xfrm>
          <a:prstGeom prst="line">
            <a:avLst/>
          </a:prstGeom>
          <a:ln w="123825" cmpd="thinThick">
            <a:solidFill>
              <a:srgbClr val="FF0000">
                <a:alpha val="44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n 10">
            <a:extLst>
              <a:ext uri="{FF2B5EF4-FFF2-40B4-BE49-F238E27FC236}">
                <a16:creationId xmlns:a16="http://schemas.microsoft.com/office/drawing/2014/main" id="{FE1C879D-6EEB-4565-8014-962476EE3D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425" y="-141288"/>
            <a:ext cx="1365250" cy="13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arcador de texto 11"/>
          <p:cNvSpPr>
            <a:spLocks noGrp="1"/>
          </p:cNvSpPr>
          <p:nvPr>
            <p:ph type="body" sz="quarter" idx="13"/>
          </p:nvPr>
        </p:nvSpPr>
        <p:spPr>
          <a:xfrm>
            <a:off x="225091" y="1251452"/>
            <a:ext cx="5326063" cy="753812"/>
          </a:xfrm>
        </p:spPr>
        <p:txBody>
          <a:bodyPr>
            <a:normAutofit/>
          </a:bodyPr>
          <a:lstStyle>
            <a:lvl1pPr marL="0" indent="0">
              <a:buNone/>
              <a:defRPr sz="5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14"/>
          </p:nvPr>
        </p:nvSpPr>
        <p:spPr>
          <a:xfrm>
            <a:off x="393365" y="3364414"/>
            <a:ext cx="4989513" cy="545849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7" name="Marcador de texto 25"/>
          <p:cNvSpPr>
            <a:spLocks noGrp="1"/>
          </p:cNvSpPr>
          <p:nvPr>
            <p:ph type="body" sz="quarter" idx="15"/>
          </p:nvPr>
        </p:nvSpPr>
        <p:spPr>
          <a:xfrm>
            <a:off x="610147" y="3948981"/>
            <a:ext cx="4989513" cy="545849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8" name="Marcador de texto 25"/>
          <p:cNvSpPr>
            <a:spLocks noGrp="1"/>
          </p:cNvSpPr>
          <p:nvPr>
            <p:ph type="body" sz="quarter" idx="16"/>
          </p:nvPr>
        </p:nvSpPr>
        <p:spPr>
          <a:xfrm>
            <a:off x="882277" y="4531637"/>
            <a:ext cx="4989513" cy="1257710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5CA34672-2E7A-43C5-8C97-27DF62C0FC5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4E837-A520-4186-A391-01F237E001AE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24A8E359-779F-49F9-BAE9-FF601F6C64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6B3504C6-02AF-4622-A47B-0D08EF48304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AAB0D-CBF0-4010-A9E4-75C873C7590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81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E90CE330-7500-4248-82DF-BC803E1054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763A0B-784C-4461-85C7-29B672F8D51C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1E4F7E3E-1B69-4DED-8A17-039729D8E7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C433B6FE-6B43-4717-BA57-60A1272249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381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332202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3295618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contenido 6"/>
          <p:cNvSpPr>
            <a:spLocks noGrp="1"/>
          </p:cNvSpPr>
          <p:nvPr>
            <p:ph sz="quarter" idx="16"/>
          </p:nvPr>
        </p:nvSpPr>
        <p:spPr>
          <a:xfrm>
            <a:off x="921821" y="4610987"/>
            <a:ext cx="10207347" cy="1646937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2B7930AA-D305-4B08-A66A-56C5C44A5E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70343-C764-49C6-B275-3284F2ADCD21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A09C271B-7422-43AE-937A-B0E510C508E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FA35CE30-0F61-4CD9-866E-FAE381B38A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B3E11-31CF-458B-8213-8200E657C23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405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A6710E98-15F8-415C-A5CC-87B96E510B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65D410F-1DC6-454C-93E3-86CBAC269455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8">
            <a:extLst>
              <a:ext uri="{FF2B5EF4-FFF2-40B4-BE49-F238E27FC236}">
                <a16:creationId xmlns:a16="http://schemas.microsoft.com/office/drawing/2014/main" id="{212779E6-7544-422B-B477-A9B67783E0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175"/>
            <a:ext cx="19383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15B06023-03FE-4C85-B625-AEABE5FE9A4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640138"/>
            <a:ext cx="193833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10">
            <a:extLst>
              <a:ext uri="{FF2B5EF4-FFF2-40B4-BE49-F238E27FC236}">
                <a16:creationId xmlns:a16="http://schemas.microsoft.com/office/drawing/2014/main" id="{39E2602D-DC71-4870-BCA4-03A4BD6B8A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25" y="325438"/>
            <a:ext cx="8158163" cy="647700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PE" altLang="es-ES_tradnl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Preguntas</a:t>
            </a:r>
          </a:p>
        </p:txBody>
      </p:sp>
      <p:sp>
        <p:nvSpPr>
          <p:cNvPr id="9" name="CuadroTexto 11">
            <a:extLst>
              <a:ext uri="{FF2B5EF4-FFF2-40B4-BE49-F238E27FC236}">
                <a16:creationId xmlns:a16="http://schemas.microsoft.com/office/drawing/2014/main" id="{61524D98-030A-4050-950D-26BBF4FDF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25" y="3759200"/>
            <a:ext cx="8158163" cy="1200150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lang="es-PE" altLang="es-ES_tradnl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Continúa con las actividades semanales      propuestas en el aula virtual: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A3AE6C9-A3D5-4CF0-8DE0-4D686D09B3F1}"/>
              </a:ext>
            </a:extLst>
          </p:cNvPr>
          <p:cNvSpPr/>
          <p:nvPr userDrawn="1"/>
        </p:nvSpPr>
        <p:spPr>
          <a:xfrm>
            <a:off x="10401300" y="325438"/>
            <a:ext cx="1790700" cy="6477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DA709F5-5EF9-4BDE-B499-FEDF52AD3320}"/>
              </a:ext>
            </a:extLst>
          </p:cNvPr>
          <p:cNvSpPr/>
          <p:nvPr userDrawn="1"/>
        </p:nvSpPr>
        <p:spPr>
          <a:xfrm>
            <a:off x="10401300" y="3756025"/>
            <a:ext cx="1790700" cy="12033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pic>
        <p:nvPicPr>
          <p:cNvPr id="12" name="Imagen 14">
            <a:extLst>
              <a:ext uri="{FF2B5EF4-FFF2-40B4-BE49-F238E27FC236}">
                <a16:creationId xmlns:a16="http://schemas.microsoft.com/office/drawing/2014/main" id="{A2544E67-F082-42FA-89CD-94248FEC88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938" y="5538788"/>
            <a:ext cx="1363662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arcador de contenido 13"/>
          <p:cNvSpPr>
            <a:spLocks noGrp="1"/>
          </p:cNvSpPr>
          <p:nvPr>
            <p:ph sz="quarter" idx="13"/>
          </p:nvPr>
        </p:nvSpPr>
        <p:spPr>
          <a:xfrm>
            <a:off x="2728913" y="1116013"/>
            <a:ext cx="7445375" cy="1852612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3" name="Marcador de contenido 13"/>
          <p:cNvSpPr>
            <a:spLocks noGrp="1"/>
          </p:cNvSpPr>
          <p:nvPr>
            <p:ph sz="quarter" idx="14"/>
          </p:nvPr>
        </p:nvSpPr>
        <p:spPr>
          <a:xfrm>
            <a:off x="2757488" y="5057339"/>
            <a:ext cx="7445375" cy="1852612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fecha 3">
            <a:extLst>
              <a:ext uri="{FF2B5EF4-FFF2-40B4-BE49-F238E27FC236}">
                <a16:creationId xmlns:a16="http://schemas.microsoft.com/office/drawing/2014/main" id="{7E019CCC-1ACA-45B6-9F7D-D9462B9CCA5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266F9-0220-47CD-BD67-E8A9683385A7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839EA052-0BCC-40F9-80D1-73C7D1FA7F4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87F4A50-973A-4677-9EE2-8D66BAF5CA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191F2-7854-4364-AD29-120088EF9FF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964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33B81F4-3B5F-4002-B109-804CD03C1E21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7" descr="Imagen que contiene edificio, cielo, exterior&#10;&#10;Descripción generada con confianza muy alta">
            <a:extLst>
              <a:ext uri="{FF2B5EF4-FFF2-40B4-BE49-F238E27FC236}">
                <a16:creationId xmlns:a16="http://schemas.microsoft.com/office/drawing/2014/main" id="{CAD62342-DA98-428C-9E92-4092B4989E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8" r="7414" b="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13DEF87-3E96-4D70-9EF7-F24BF92B606F}"/>
              </a:ext>
            </a:extLst>
          </p:cNvPr>
          <p:cNvSpPr/>
          <p:nvPr userDrawn="1"/>
        </p:nvSpPr>
        <p:spPr>
          <a:xfrm>
            <a:off x="0" y="663575"/>
            <a:ext cx="10077450" cy="91440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CC6CFE08-68EA-4FFC-9675-0F6475D8F7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863" y="360363"/>
            <a:ext cx="136525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arcador de contenido 8"/>
          <p:cNvSpPr>
            <a:spLocks noGrp="1"/>
          </p:cNvSpPr>
          <p:nvPr>
            <p:ph sz="quarter" idx="13"/>
          </p:nvPr>
        </p:nvSpPr>
        <p:spPr>
          <a:xfrm>
            <a:off x="5145881" y="2084387"/>
            <a:ext cx="6929438" cy="4637088"/>
          </a:xfrm>
          <a:solidFill>
            <a:schemeClr val="tx1">
              <a:alpha val="82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03E23463-3C7F-4F1B-B2A6-B2BC1CE787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5855B-24CD-41B0-A783-8B4D105845D1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C20E949A-4AA4-400E-86EA-1BD5F8A495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E97B919A-A43C-44DB-BC20-745A5905FD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0C496-8CCA-473E-9A47-49BB663ACEB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0791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432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>
            <a:extLst>
              <a:ext uri="{FF2B5EF4-FFF2-40B4-BE49-F238E27FC236}">
                <a16:creationId xmlns:a16="http://schemas.microsoft.com/office/drawing/2014/main" id="{E8D9DAC3-7AFA-42A3-A292-FB34218E99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9"/>
          <a:stretch>
            <a:fillRect/>
          </a:stretch>
        </p:blipFill>
        <p:spPr bwMode="auto">
          <a:xfrm>
            <a:off x="4619625" y="0"/>
            <a:ext cx="7572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grama de flujo: entrada manual 6">
            <a:extLst>
              <a:ext uri="{FF2B5EF4-FFF2-40B4-BE49-F238E27FC236}">
                <a16:creationId xmlns:a16="http://schemas.microsoft.com/office/drawing/2014/main" id="{2ED396F7-F32D-4B8C-B562-073EF7101B85}"/>
              </a:ext>
            </a:extLst>
          </p:cNvPr>
          <p:cNvSpPr/>
          <p:nvPr userDrawn="1"/>
        </p:nvSpPr>
        <p:spPr>
          <a:xfrm rot="5400000">
            <a:off x="-50006" y="50006"/>
            <a:ext cx="6858000" cy="6757988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50800" dist="9525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 dirty="0">
              <a:solidFill>
                <a:prstClr val="white"/>
              </a:solidFill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7FB3A65-383A-4949-B488-74986956F359}"/>
              </a:ext>
            </a:extLst>
          </p:cNvPr>
          <p:cNvCxnSpPr>
            <a:cxnSpLocks/>
          </p:cNvCxnSpPr>
          <p:nvPr userDrawn="1"/>
        </p:nvCxnSpPr>
        <p:spPr>
          <a:xfrm>
            <a:off x="0" y="3048000"/>
            <a:ext cx="6096000" cy="0"/>
          </a:xfrm>
          <a:prstGeom prst="line">
            <a:avLst/>
          </a:prstGeom>
          <a:ln w="123825" cmpd="thinThick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CDC1CF5-22AB-4C99-90E1-7E11AC96ACF9}"/>
              </a:ext>
            </a:extLst>
          </p:cNvPr>
          <p:cNvCxnSpPr>
            <a:cxnSpLocks/>
          </p:cNvCxnSpPr>
          <p:nvPr userDrawn="1"/>
        </p:nvCxnSpPr>
        <p:spPr>
          <a:xfrm>
            <a:off x="5919788" y="3048000"/>
            <a:ext cx="1009650" cy="0"/>
          </a:xfrm>
          <a:prstGeom prst="line">
            <a:avLst/>
          </a:prstGeom>
          <a:ln w="123825" cmpd="thinThick">
            <a:solidFill>
              <a:srgbClr val="FF0000">
                <a:alpha val="44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n 10">
            <a:extLst>
              <a:ext uri="{FF2B5EF4-FFF2-40B4-BE49-F238E27FC236}">
                <a16:creationId xmlns:a16="http://schemas.microsoft.com/office/drawing/2014/main" id="{E1528826-CE3E-42CE-86DB-6908CE2C9D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425" y="-141288"/>
            <a:ext cx="1365250" cy="13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arcador de texto 11"/>
          <p:cNvSpPr>
            <a:spLocks noGrp="1"/>
          </p:cNvSpPr>
          <p:nvPr>
            <p:ph type="body" sz="quarter" idx="13"/>
          </p:nvPr>
        </p:nvSpPr>
        <p:spPr>
          <a:xfrm>
            <a:off x="225091" y="1251452"/>
            <a:ext cx="5326063" cy="753812"/>
          </a:xfrm>
        </p:spPr>
        <p:txBody>
          <a:bodyPr>
            <a:normAutofit/>
          </a:bodyPr>
          <a:lstStyle>
            <a:lvl1pPr marL="0" indent="0">
              <a:buNone/>
              <a:defRPr sz="5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14"/>
          </p:nvPr>
        </p:nvSpPr>
        <p:spPr>
          <a:xfrm>
            <a:off x="393365" y="3364414"/>
            <a:ext cx="4989513" cy="545849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7" name="Marcador de texto 25"/>
          <p:cNvSpPr>
            <a:spLocks noGrp="1"/>
          </p:cNvSpPr>
          <p:nvPr>
            <p:ph type="body" sz="quarter" idx="15"/>
          </p:nvPr>
        </p:nvSpPr>
        <p:spPr>
          <a:xfrm>
            <a:off x="610147" y="3948981"/>
            <a:ext cx="4989513" cy="545849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8" name="Marcador de texto 25"/>
          <p:cNvSpPr>
            <a:spLocks noGrp="1"/>
          </p:cNvSpPr>
          <p:nvPr>
            <p:ph type="body" sz="quarter" idx="16"/>
          </p:nvPr>
        </p:nvSpPr>
        <p:spPr>
          <a:xfrm>
            <a:off x="882277" y="4531637"/>
            <a:ext cx="4989513" cy="1257710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1F0AA53C-F09D-4F00-9765-0F9BF6035BD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369C3-4A7B-4DD1-A0D7-A5173ABE3F06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01200EF9-35CB-4719-9F0F-577EC3C4C1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5C8DDB76-FE8F-465A-82F6-7420CBBC092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46BB7-9255-4E65-BD07-BBBAF524825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6312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Imagen que contiene árbol, exterior, edificio, hierba&#10;&#10;Descripción generada con confianza muy alta">
            <a:extLst>
              <a:ext uri="{FF2B5EF4-FFF2-40B4-BE49-F238E27FC236}">
                <a16:creationId xmlns:a16="http://schemas.microsoft.com/office/drawing/2014/main" id="{4568832E-D5FC-4962-8CC6-E1B5EE465D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r="8228" b="2"/>
          <a:stretch>
            <a:fillRect/>
          </a:stretch>
        </p:blipFill>
        <p:spPr bwMode="auto">
          <a:xfrm>
            <a:off x="0" y="-3810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FA08319-DEB4-49F5-B5BC-7010CB27088A}"/>
              </a:ext>
            </a:extLst>
          </p:cNvPr>
          <p:cNvSpPr/>
          <p:nvPr userDrawn="1"/>
        </p:nvSpPr>
        <p:spPr>
          <a:xfrm>
            <a:off x="723900" y="161925"/>
            <a:ext cx="10250488" cy="625475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4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4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Logro de la sesión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39C7CEF-E691-4EE1-874D-694606C91E65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9" descr="Imagen que contiene señal&#10;&#10;Descripción generada con confianza alta">
            <a:extLst>
              <a:ext uri="{FF2B5EF4-FFF2-40B4-BE49-F238E27FC236}">
                <a16:creationId xmlns:a16="http://schemas.microsoft.com/office/drawing/2014/main" id="{BCD2152D-CB79-4E5B-9D40-642350A060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88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10">
            <a:extLst>
              <a:ext uri="{FF2B5EF4-FFF2-40B4-BE49-F238E27FC236}">
                <a16:creationId xmlns:a16="http://schemas.microsoft.com/office/drawing/2014/main" id="{954BB4F7-CE86-4823-B40A-026FE2753E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ángulo: esquinas diagonales cortadas 9">
            <a:extLst>
              <a:ext uri="{FF2B5EF4-FFF2-40B4-BE49-F238E27FC236}">
                <a16:creationId xmlns:a16="http://schemas.microsoft.com/office/drawing/2014/main" id="{C0C91B66-21CF-4C6A-BB14-364CEA9CF7F1}"/>
              </a:ext>
            </a:extLst>
          </p:cNvPr>
          <p:cNvSpPr/>
          <p:nvPr userDrawn="1"/>
        </p:nvSpPr>
        <p:spPr>
          <a:xfrm>
            <a:off x="2840038" y="1903413"/>
            <a:ext cx="9417050" cy="318135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5969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 dirty="0">
              <a:solidFill>
                <a:prstClr val="white"/>
              </a:solidFill>
            </a:endParaRP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3240505" y="2119228"/>
            <a:ext cx="8678779" cy="2613194"/>
          </a:xfrm>
        </p:spPr>
        <p:txBody>
          <a:bodyPr>
            <a:normAutofit/>
          </a:bodyPr>
          <a:lstStyle>
            <a:lvl1pPr marL="0" indent="0" algn="just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A9F7141D-A2E0-49CE-8459-0DD301D2C6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FA64-2A9A-43FD-8C09-4E0C51F90F0E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1E0673A1-48BC-429F-A24B-B8B26C446B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11FED222-C52F-486D-B8FC-54BDB10131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13DFD-62D0-40EF-88D2-32CAFFA6186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5443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BB7A44C7-6F45-47AE-97F8-8C44DFA7C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F7103D7-23AE-4C91-A833-038CBD8B7073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8">
            <a:extLst>
              <a:ext uri="{FF2B5EF4-FFF2-40B4-BE49-F238E27FC236}">
                <a16:creationId xmlns:a16="http://schemas.microsoft.com/office/drawing/2014/main" id="{B0AD3328-4C92-4D43-8517-608316DE55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CB1D88CF-39B3-4536-8037-688CFC99E3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6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501" y="1140710"/>
            <a:ext cx="10515600" cy="515597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3A5FFC46-A3AF-4ED7-8480-C0D9A6802E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3E135-1787-40E7-83D0-CA5073CC5381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3A836D74-3E5F-4459-BECF-6B3DADE49A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B7D689C5-775A-4718-A0C0-A620AFA11E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8C00-2740-4565-99F4-68E62B551F0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474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66674715-6DD7-41D5-B18D-542D5AD61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1F232C-411E-43EB-B929-B5661DD5236C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8">
            <a:extLst>
              <a:ext uri="{FF2B5EF4-FFF2-40B4-BE49-F238E27FC236}">
                <a16:creationId xmlns:a16="http://schemas.microsoft.com/office/drawing/2014/main" id="{B66DE413-F9C8-4E56-BDD5-1C501D6891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9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9FBF0E21-4FAC-4100-AE1B-6F598812C9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6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523716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99064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F9E90E68-FFA4-42B4-95F4-D59ACCCDFA8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0927-17FA-47AC-B528-423DA418D4E9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CAB53FF6-6BF4-4FE6-A4D9-09CAF67519B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EEF5D89B-6495-4C0A-BAAB-D5D003793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8501-F790-451F-A4D1-D5A35CD4F21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121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D3CCE58F-8B28-4281-B61B-CC92F74096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B8025E1-1465-4A9A-A27A-973A1F66F2DA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8668C32A-8A9F-493D-8AE4-49CB4E429D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5597D612-67A1-4DCF-B872-B26848AC3E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6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332202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3295618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contenido 6"/>
          <p:cNvSpPr>
            <a:spLocks noGrp="1"/>
          </p:cNvSpPr>
          <p:nvPr>
            <p:ph sz="quarter" idx="16"/>
          </p:nvPr>
        </p:nvSpPr>
        <p:spPr>
          <a:xfrm>
            <a:off x="921821" y="4610988"/>
            <a:ext cx="10207347" cy="1707264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F26C2EFE-B1F8-49EB-A9DF-C5E41A898D8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32ED5-B606-437C-9E71-A2A55C396F01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00B2C3FA-BDFD-4AF3-A7F2-5530807DFBC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5AC7488B-5D3C-4BB8-B48E-F9262FFAB91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5E4B7-B4B5-4E18-8F6F-93470A9B684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0023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CC9EAE7B-DE75-4801-AFF3-8D8A560A6A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B9CF5CC-C958-48B0-B390-1309B63E3D2F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8">
            <a:extLst>
              <a:ext uri="{FF2B5EF4-FFF2-40B4-BE49-F238E27FC236}">
                <a16:creationId xmlns:a16="http://schemas.microsoft.com/office/drawing/2014/main" id="{4BDFCBA8-3AFC-4543-8C83-27BD3A40E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D696EA12-E24F-4534-83DF-45771F1094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0163"/>
            <a:ext cx="91916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501" y="1157681"/>
            <a:ext cx="10515600" cy="5198669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BFB2B5B2-4D0A-4313-8EEC-224441DD7C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7A322-2B60-43DA-9A71-ADE2045D4A50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082006A3-DBC3-4BAB-A165-13BB492488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5A51D09-B018-4306-83A8-EF8968FFA4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EE9F7-8232-48C7-8C7E-E4AB0727B32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302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6" descr="Imagen que contiene árbol, exterior, edificio, hierba&#10;&#10;Descripción generada con confianza muy alta">
            <a:extLst>
              <a:ext uri="{FF2B5EF4-FFF2-40B4-BE49-F238E27FC236}">
                <a16:creationId xmlns:a16="http://schemas.microsoft.com/office/drawing/2014/main" id="{DC175523-859C-468C-BDA3-4A3F2303C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r="8228" b="2"/>
          <a:stretch>
            <a:fillRect/>
          </a:stretch>
        </p:blipFill>
        <p:spPr bwMode="auto">
          <a:xfrm>
            <a:off x="0" y="-3810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9EDDC49-161D-4BFF-9AC7-391CF7828767}"/>
              </a:ext>
            </a:extLst>
          </p:cNvPr>
          <p:cNvSpPr/>
          <p:nvPr userDrawn="1"/>
        </p:nvSpPr>
        <p:spPr>
          <a:xfrm>
            <a:off x="723900" y="161925"/>
            <a:ext cx="10250488" cy="625475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Logro de la sesión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068C9D-162F-4FE4-907C-947E840A8C0A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9" descr="Imagen que contiene señal&#10;&#10;Descripción generada con confianza alta">
            <a:extLst>
              <a:ext uri="{FF2B5EF4-FFF2-40B4-BE49-F238E27FC236}">
                <a16:creationId xmlns:a16="http://schemas.microsoft.com/office/drawing/2014/main" id="{5897BF4B-F88A-46BD-92BC-80C92E5F2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88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10">
            <a:extLst>
              <a:ext uri="{FF2B5EF4-FFF2-40B4-BE49-F238E27FC236}">
                <a16:creationId xmlns:a16="http://schemas.microsoft.com/office/drawing/2014/main" id="{6487BF0C-CE6E-4A7E-9EED-657F5813E2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ángulo: esquinas diagonales cortadas 9">
            <a:extLst>
              <a:ext uri="{FF2B5EF4-FFF2-40B4-BE49-F238E27FC236}">
                <a16:creationId xmlns:a16="http://schemas.microsoft.com/office/drawing/2014/main" id="{6AEC76D4-5B2F-4D37-98B4-13E759F159D8}"/>
              </a:ext>
            </a:extLst>
          </p:cNvPr>
          <p:cNvSpPr/>
          <p:nvPr userDrawn="1"/>
        </p:nvSpPr>
        <p:spPr>
          <a:xfrm>
            <a:off x="2840038" y="1903413"/>
            <a:ext cx="9417050" cy="318135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5969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3240505" y="2119228"/>
            <a:ext cx="8678779" cy="2613194"/>
          </a:xfrm>
        </p:spPr>
        <p:txBody>
          <a:bodyPr>
            <a:normAutofit/>
          </a:bodyPr>
          <a:lstStyle>
            <a:lvl1pPr marL="0" indent="0" algn="just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49C93D47-DE73-46C6-919D-89BE0213B04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A4934-92AA-457D-810B-D95A5DABB434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2D1A5468-8EBD-4114-B4DC-15F4795F89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B45777BD-E3B7-4C3D-996C-63A69A8192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4854E-8C10-4C43-BAA0-A67DF46C998B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53142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9E8E3A16-EE12-4A65-9FE2-F58DC8DEB5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CFB8F27-1750-4327-9D96-4398F58E19D5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8">
            <a:extLst>
              <a:ext uri="{FF2B5EF4-FFF2-40B4-BE49-F238E27FC236}">
                <a16:creationId xmlns:a16="http://schemas.microsoft.com/office/drawing/2014/main" id="{E207BB74-5014-4AFB-B17D-D17837642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9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F25252AD-ADB3-49DD-B200-D1C7E7DFE7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0163"/>
            <a:ext cx="91916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515031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5031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EB200442-BA0B-4700-ADCD-DD116F531A6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96A5B-1348-4DE6-99E6-612EBEA5B6CB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B296EDD6-FE5F-47FF-AABF-15F4E0434B5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D71100D4-1AF5-4924-BF5C-EB4D4459E14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AE34F-5C30-4195-8E21-F6E2600A26A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357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B2277435-B67F-488A-B956-23AC597114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EF8BF51-4E77-4F5D-9F27-B0CD34FC8CB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8">
            <a:extLst>
              <a:ext uri="{FF2B5EF4-FFF2-40B4-BE49-F238E27FC236}">
                <a16:creationId xmlns:a16="http://schemas.microsoft.com/office/drawing/2014/main" id="{2C4DDC1D-7ABC-4034-8B41-D6C25EAD0F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>
            <a:extLst>
              <a:ext uri="{FF2B5EF4-FFF2-40B4-BE49-F238E27FC236}">
                <a16:creationId xmlns:a16="http://schemas.microsoft.com/office/drawing/2014/main" id="{E3F93B73-EE8A-4E27-93AE-EBA3A6DADC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0"/>
            <a:ext cx="947738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501" y="1204518"/>
            <a:ext cx="10515600" cy="505340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25501" y="198273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AC895A53-7A04-4C69-B186-B09AB1DD7F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DEEE-0316-4774-97B7-6E404ACBB290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B84504EA-E6F4-4249-BCDF-15316BDED6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DCFBBD02-7FB1-4379-B61F-5757A9CB82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BC0B5-4C58-41BB-997D-D2E9E2EB9A9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90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95313A13-F7A8-4CA3-B7AC-EF1B28B4C6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4B556A6-EE6E-4B53-A3D2-01B049670EB6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8">
            <a:extLst>
              <a:ext uri="{FF2B5EF4-FFF2-40B4-BE49-F238E27FC236}">
                <a16:creationId xmlns:a16="http://schemas.microsoft.com/office/drawing/2014/main" id="{4001F88A-6440-415D-A91C-1AF675EAF7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FC820FAE-44B5-48EE-A190-68C74389C6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5875"/>
            <a:ext cx="94773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7"/>
            <a:ext cx="5037138" cy="513873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38736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3ACD25C-EE61-425E-9B89-1D7268811A2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AC05D-2B2E-43FB-9917-7DED407A5B26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D853479E-4919-4318-821F-811E7749445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C43124C-C0DB-4E5B-BD02-2A1BDBD092D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BC69A-AC1D-46D0-B304-79F266290DC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416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34527E42-94D0-41EA-BF6B-CE51397073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89D1DE-4384-4C0B-BEDA-7663509245FF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1A1F5F41-9120-4FC5-BCE3-96DF105677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9D755CF3-E5DE-4BC5-973C-B1C5E44328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381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332202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3295618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contenido 6"/>
          <p:cNvSpPr>
            <a:spLocks noGrp="1"/>
          </p:cNvSpPr>
          <p:nvPr>
            <p:ph sz="quarter" idx="16"/>
          </p:nvPr>
        </p:nvSpPr>
        <p:spPr>
          <a:xfrm>
            <a:off x="921821" y="4610987"/>
            <a:ext cx="10207347" cy="1646937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7D6F7C13-1A63-4A5C-935A-804005EA1B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3887-6937-4559-995E-D07D23EB7528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B8133A84-7BDD-421A-9977-8E1F4E80C8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82FF8BE8-10DE-4F4B-9BE7-6927E8BE0C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F3EDE-60C1-4A77-9BE4-3F0442EED3B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088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B3E11DA7-BE3E-42CB-8CDD-8C873378A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7C77A7D-6C6B-4532-97B3-D965D1FA0917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8">
            <a:extLst>
              <a:ext uri="{FF2B5EF4-FFF2-40B4-BE49-F238E27FC236}">
                <a16:creationId xmlns:a16="http://schemas.microsoft.com/office/drawing/2014/main" id="{43198A0E-1E52-4450-9B69-B71EF4EE4B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175"/>
            <a:ext cx="19383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FE9DAAC5-868D-4968-91C0-9B930C7A06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640138"/>
            <a:ext cx="193833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10">
            <a:extLst>
              <a:ext uri="{FF2B5EF4-FFF2-40B4-BE49-F238E27FC236}">
                <a16:creationId xmlns:a16="http://schemas.microsoft.com/office/drawing/2014/main" id="{8B325A88-F4A7-4D4A-BD3B-C1FA79BDFF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25" y="325438"/>
            <a:ext cx="8158163" cy="647700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PE" altLang="es-ES_tradnl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Preguntas</a:t>
            </a:r>
          </a:p>
        </p:txBody>
      </p:sp>
      <p:sp>
        <p:nvSpPr>
          <p:cNvPr id="9" name="CuadroTexto 11">
            <a:extLst>
              <a:ext uri="{FF2B5EF4-FFF2-40B4-BE49-F238E27FC236}">
                <a16:creationId xmlns:a16="http://schemas.microsoft.com/office/drawing/2014/main" id="{72A34413-5F85-48CD-85D2-5CD12CAE3A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25" y="3759200"/>
            <a:ext cx="8158163" cy="1200150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lang="es-PE" altLang="es-ES_tradnl"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Continúa con las actividades semanales      propuestas en el aula virtual: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A4E80A-D846-46D3-B5BE-5A4E7B043DF6}"/>
              </a:ext>
            </a:extLst>
          </p:cNvPr>
          <p:cNvSpPr/>
          <p:nvPr userDrawn="1"/>
        </p:nvSpPr>
        <p:spPr>
          <a:xfrm>
            <a:off x="10401300" y="325438"/>
            <a:ext cx="1790700" cy="6477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>
              <a:solidFill>
                <a:prstClr val="white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C86896D-D8ED-4271-A71B-31D810235137}"/>
              </a:ext>
            </a:extLst>
          </p:cNvPr>
          <p:cNvSpPr/>
          <p:nvPr userDrawn="1"/>
        </p:nvSpPr>
        <p:spPr>
          <a:xfrm>
            <a:off x="10401300" y="3756025"/>
            <a:ext cx="1790700" cy="12033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>
              <a:solidFill>
                <a:prstClr val="white"/>
              </a:solidFill>
            </a:endParaRPr>
          </a:p>
        </p:txBody>
      </p:sp>
      <p:pic>
        <p:nvPicPr>
          <p:cNvPr id="12" name="Imagen 14">
            <a:extLst>
              <a:ext uri="{FF2B5EF4-FFF2-40B4-BE49-F238E27FC236}">
                <a16:creationId xmlns:a16="http://schemas.microsoft.com/office/drawing/2014/main" id="{FDD6AC34-86E8-4758-8322-F61085290E2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938" y="5538788"/>
            <a:ext cx="1363662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arcador de contenido 13"/>
          <p:cNvSpPr>
            <a:spLocks noGrp="1"/>
          </p:cNvSpPr>
          <p:nvPr>
            <p:ph sz="quarter" idx="13"/>
          </p:nvPr>
        </p:nvSpPr>
        <p:spPr>
          <a:xfrm>
            <a:off x="2728913" y="1116013"/>
            <a:ext cx="7445375" cy="1852612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3" name="Marcador de contenido 13"/>
          <p:cNvSpPr>
            <a:spLocks noGrp="1"/>
          </p:cNvSpPr>
          <p:nvPr>
            <p:ph sz="quarter" idx="14"/>
          </p:nvPr>
        </p:nvSpPr>
        <p:spPr>
          <a:xfrm>
            <a:off x="2757488" y="5057339"/>
            <a:ext cx="7445375" cy="1852612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fecha 3">
            <a:extLst>
              <a:ext uri="{FF2B5EF4-FFF2-40B4-BE49-F238E27FC236}">
                <a16:creationId xmlns:a16="http://schemas.microsoft.com/office/drawing/2014/main" id="{1879D359-CCE4-484B-81C3-508C71FE686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497DC-AB13-4645-B562-E46CF9C37D65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83457656-63EF-4C41-81E7-742AFFE8D1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430E808-3C7B-415D-85F7-B8E602E56F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C37E1-F689-4CE6-8B18-F8A092B5E2C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923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74E3429-0B33-430E-AC67-0D0A0CBED6D0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7" descr="Imagen que contiene edificio, cielo, exterior&#10;&#10;Descripción generada con confianza muy alta">
            <a:extLst>
              <a:ext uri="{FF2B5EF4-FFF2-40B4-BE49-F238E27FC236}">
                <a16:creationId xmlns:a16="http://schemas.microsoft.com/office/drawing/2014/main" id="{9852CD46-752D-41A7-A0D6-CBA02E412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8" r="7414" b="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5F622E0-B6C7-42C3-B621-5EF16B21197F}"/>
              </a:ext>
            </a:extLst>
          </p:cNvPr>
          <p:cNvSpPr/>
          <p:nvPr userDrawn="1"/>
        </p:nvSpPr>
        <p:spPr>
          <a:xfrm>
            <a:off x="0" y="663575"/>
            <a:ext cx="10077450" cy="91440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3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  <a:r>
              <a:rPr lang="es-PE" sz="3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CA161CBB-4658-48F3-A962-B21B9BF5C4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863" y="360363"/>
            <a:ext cx="136525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arcador de contenido 8"/>
          <p:cNvSpPr>
            <a:spLocks noGrp="1"/>
          </p:cNvSpPr>
          <p:nvPr>
            <p:ph sz="quarter" idx="13"/>
          </p:nvPr>
        </p:nvSpPr>
        <p:spPr>
          <a:xfrm>
            <a:off x="5145881" y="2084387"/>
            <a:ext cx="6929438" cy="4637088"/>
          </a:xfrm>
          <a:solidFill>
            <a:schemeClr val="tx1">
              <a:alpha val="82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B21BBA65-BC50-4EC2-A0FF-26932127DA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C0BCB-740A-427A-BB0E-874725DABD29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3C5A1AF1-DD74-4122-BD37-426E328EA9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5A95F89-998D-4044-9CAE-41F0AB2142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E80DA-F336-41AB-BBBB-2312F9B32FC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2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1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E8D3BAD5-E70A-4D98-BB67-13657ED14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68F3E23-045B-4C7A-8DE1-8C4AFE8FEE06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8">
            <a:extLst>
              <a:ext uri="{FF2B5EF4-FFF2-40B4-BE49-F238E27FC236}">
                <a16:creationId xmlns:a16="http://schemas.microsoft.com/office/drawing/2014/main" id="{5ECFD397-C2CD-4B98-8464-C030AB3A9B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42BD9C42-280E-4DC1-B3F4-E385124F2C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6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501" y="1140710"/>
            <a:ext cx="10515600" cy="515597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57827156-2BDB-4891-B6D4-903D323BA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C55F4-FDB0-4189-BC67-EE12525EA930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ADE223A4-67CC-43C1-990B-19012A8EA0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041EBB3-6508-45B3-BAAF-BE450F06F8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BD576-586A-4135-81C6-6808A8D801E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832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E097F26E-4E33-4933-9BCB-3AA89B3B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5F81D4F-A916-4F63-8E36-9A39A7F77F19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8">
            <a:extLst>
              <a:ext uri="{FF2B5EF4-FFF2-40B4-BE49-F238E27FC236}">
                <a16:creationId xmlns:a16="http://schemas.microsoft.com/office/drawing/2014/main" id="{5B5C0651-284E-45E7-BAC5-B397B75DDF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9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3A25690A-F507-40AA-A54B-B39FF370A3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6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523716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99064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9DD1C500-FC4C-4642-B977-F34EE5E0908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B86C-87A6-444F-BF41-C5AB05A6BB06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8392D346-550C-4907-A15A-D765977E878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78F911C-CCB8-424D-B121-2AEC43C6B4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05B66-2D44-4BB6-8504-B23E34F1891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6114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F165AA15-B2F0-4737-8C08-E4E44D867B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4FA71CE-4F28-48D3-A8BD-1FB9258F5241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6444527-052F-4A9D-8874-160EAF30EC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D7EF7AF6-2C9F-4C65-9BD8-570439CC2C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6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332202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3295618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contenido 6"/>
          <p:cNvSpPr>
            <a:spLocks noGrp="1"/>
          </p:cNvSpPr>
          <p:nvPr>
            <p:ph sz="quarter" idx="16"/>
          </p:nvPr>
        </p:nvSpPr>
        <p:spPr>
          <a:xfrm>
            <a:off x="921821" y="4610988"/>
            <a:ext cx="10207347" cy="1707264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E6E173D1-FA72-4F67-AD2C-E401E370C1D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57264-A266-43EB-9D22-D122F57AB32E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21CB062A-8A10-48E2-A967-51E7E855B1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DA24683-46AD-4546-BFC6-45ECE41B879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47427-D786-4983-AF0A-B257523AD8F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0518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B3CBA160-7110-4B83-8DD4-81B795BD7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FCE65DC-6877-4E61-BC16-1733A639421A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8">
            <a:extLst>
              <a:ext uri="{FF2B5EF4-FFF2-40B4-BE49-F238E27FC236}">
                <a16:creationId xmlns:a16="http://schemas.microsoft.com/office/drawing/2014/main" id="{855D5A08-1C28-4552-8779-659217E837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95B01ECE-169D-41FC-ADBF-E95B67900E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0163"/>
            <a:ext cx="91916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501" y="1157681"/>
            <a:ext cx="10515600" cy="5198669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852A6BB3-354B-40BE-A846-BDB5848B34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82610-F712-48B0-8573-B0B51BD5163D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0701CA40-D6ED-49B5-BDFF-D9BD593091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09BE6B81-A01F-45F6-A2F2-51BD320E16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E252-F269-4A8B-BFA4-4D3CD063554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6324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E417D776-40B1-449F-9CFE-0111050B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432AA63-41BD-42EA-BD81-D93518140F2D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8">
            <a:extLst>
              <a:ext uri="{FF2B5EF4-FFF2-40B4-BE49-F238E27FC236}">
                <a16:creationId xmlns:a16="http://schemas.microsoft.com/office/drawing/2014/main" id="{D4898CCF-F044-4750-8E11-71CB867170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9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55B87A53-6997-4605-AA7C-9C377D0CC8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0163"/>
            <a:ext cx="91916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8" cy="515031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5031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EE7AAFBF-4741-47C1-89E6-9E20FFB96C6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6B925-97E6-4FAD-844C-6D012FA5E752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0ACD2C7A-298B-42E4-8E16-287AC521D52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92F3D99-7FE0-438C-8FF0-9107592778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590DD-A81E-48AF-9915-670926D6961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7922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9F6F4245-D8F4-4A8F-BA90-3CA7D2D7AA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EA4730A-C264-42ED-B3C4-E399670608F2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n 8">
            <a:extLst>
              <a:ext uri="{FF2B5EF4-FFF2-40B4-BE49-F238E27FC236}">
                <a16:creationId xmlns:a16="http://schemas.microsoft.com/office/drawing/2014/main" id="{3E92EE98-FE19-42CD-B914-110BF6032D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>
            <a:extLst>
              <a:ext uri="{FF2B5EF4-FFF2-40B4-BE49-F238E27FC236}">
                <a16:creationId xmlns:a16="http://schemas.microsoft.com/office/drawing/2014/main" id="{FA45A509-8868-4116-B6AC-AB285D33916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0"/>
            <a:ext cx="947738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501" y="1204518"/>
            <a:ext cx="10515600" cy="505340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25501" y="198273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42525366-8952-421C-ABB3-687B604469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D4CF9-196F-4E5D-8F7E-AA8B460A7556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8D308590-E9CF-494D-8D63-9E487E8286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06910E86-4BE6-42F0-8481-9813DC95A2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5C752-EB57-4EB5-9828-7E139929F21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3485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816F36AD-0DAF-4613-A55F-0E77EB6AF3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12192000" cy="67611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B880AC3-E761-42F9-8985-9B9518B38976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8">
            <a:extLst>
              <a:ext uri="{FF2B5EF4-FFF2-40B4-BE49-F238E27FC236}">
                <a16:creationId xmlns:a16="http://schemas.microsoft.com/office/drawing/2014/main" id="{17BA9994-32E0-4A83-8AE2-9DB8F9BCD9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925" y="-244475"/>
            <a:ext cx="136366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A61386B2-DD54-4C1F-A214-B428CD4123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5875"/>
            <a:ext cx="94773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838199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4"/>
          </p:nvPr>
        </p:nvSpPr>
        <p:spPr>
          <a:xfrm>
            <a:off x="962025" y="1119187"/>
            <a:ext cx="5037138" cy="513873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/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8" cy="5138736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204A5CB3-8DE8-45D3-A17A-931B7D52921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D147-F46A-49DC-B5FE-675093EF0D4F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CD326736-53AF-49BB-9009-37162DA97D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5F8F9679-9272-4F85-85D6-E1D0A84DBF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93998-AF97-4D24-8BCF-843739BE99B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050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9200CEA0-6B26-4BE1-9FF4-C8F1032502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_tradnl"/>
              <a:t>Haga clic para modificar el estilo de título del patrón</a:t>
            </a:r>
            <a:endParaRPr lang="es-PE" altLang="es-ES_tradnl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4CC5DA17-9033-47A7-9796-9252A45B38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_tradnl"/>
              <a:t>Editar el estilo de texto del patrón</a:t>
            </a:r>
          </a:p>
          <a:p>
            <a:pPr lvl="1"/>
            <a:r>
              <a:rPr lang="es-ES" altLang="es-ES_tradnl"/>
              <a:t>Segundo nivel</a:t>
            </a:r>
          </a:p>
          <a:p>
            <a:pPr lvl="2"/>
            <a:r>
              <a:rPr lang="es-ES" altLang="es-ES_tradnl"/>
              <a:t>Tercer nivel</a:t>
            </a:r>
          </a:p>
          <a:p>
            <a:pPr lvl="3"/>
            <a:r>
              <a:rPr lang="es-ES" altLang="es-ES_tradnl"/>
              <a:t>Cuarto nivel</a:t>
            </a:r>
          </a:p>
          <a:p>
            <a:pPr lvl="4"/>
            <a:r>
              <a:rPr lang="es-ES" altLang="es-ES_tradnl"/>
              <a:t>Quinto nivel</a:t>
            </a:r>
            <a:endParaRPr lang="es-PE" alt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F7ACD0-2C37-4FE8-98AC-AEEF61DC9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44D5C5-66DD-41F8-85B6-1464D6C3E59C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CB8A2-3BBF-4B54-8A92-7491E629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2F10F0-740C-4299-88E0-D333D002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1C6BAB-ACD5-4510-9DEE-1B221CDF3D9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arcador de título 1">
            <a:extLst>
              <a:ext uri="{FF2B5EF4-FFF2-40B4-BE49-F238E27FC236}">
                <a16:creationId xmlns:a16="http://schemas.microsoft.com/office/drawing/2014/main" id="{08833A01-5916-42CD-A444-AEF0CB07AC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_tradnl"/>
              <a:t>Haga clic para modificar el estilo de título del patrón</a:t>
            </a:r>
            <a:endParaRPr lang="es-PE" altLang="es-ES_tradnl"/>
          </a:p>
        </p:txBody>
      </p:sp>
      <p:sp>
        <p:nvSpPr>
          <p:cNvPr id="2051" name="Marcador de texto 2">
            <a:extLst>
              <a:ext uri="{FF2B5EF4-FFF2-40B4-BE49-F238E27FC236}">
                <a16:creationId xmlns:a16="http://schemas.microsoft.com/office/drawing/2014/main" id="{B01F7D16-D6B8-4031-8CE9-0BE88DB5D7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_tradnl"/>
              <a:t>Editar el estilo de texto del patrón</a:t>
            </a:r>
          </a:p>
          <a:p>
            <a:pPr lvl="1"/>
            <a:r>
              <a:rPr lang="es-ES" altLang="es-ES_tradnl"/>
              <a:t>Segundo nivel</a:t>
            </a:r>
          </a:p>
          <a:p>
            <a:pPr lvl="2"/>
            <a:r>
              <a:rPr lang="es-ES" altLang="es-ES_tradnl"/>
              <a:t>Tercer nivel</a:t>
            </a:r>
          </a:p>
          <a:p>
            <a:pPr lvl="3"/>
            <a:r>
              <a:rPr lang="es-ES" altLang="es-ES_tradnl"/>
              <a:t>Cuarto nivel</a:t>
            </a:r>
          </a:p>
          <a:p>
            <a:pPr lvl="4"/>
            <a:r>
              <a:rPr lang="es-ES" altLang="es-ES_tradnl"/>
              <a:t>Quinto nivel</a:t>
            </a:r>
            <a:endParaRPr lang="es-PE" alt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1F6CEA-86A0-4B7C-BFF6-50DC13888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28BDA22D-960D-431E-A2DF-73598270B37F}" type="datetime1">
              <a:rPr lang="es-PE"/>
              <a:pPr>
                <a:defRPr/>
              </a:pPr>
              <a:t>20/10/2020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F2CE6-F387-4263-86A1-45844ED15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1F421-8A46-451D-AE0D-2DE5A58CC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B35C1C9D-A8B5-4A29-9B3A-CB7711CC0F8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11" Type="http://schemas.openxmlformats.org/officeDocument/2006/relationships/image" Target="../media/image35.wmf"/><Relationship Id="rId5" Type="http://schemas.openxmlformats.org/officeDocument/2006/relationships/oleObject" Target="../embeddings/oleObject9.bin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32.wmf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52.png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57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4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5.jpe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1.wmf"/><Relationship Id="rId17" Type="http://schemas.openxmlformats.org/officeDocument/2006/relationships/image" Target="../media/image24.jpe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0.wmf"/><Relationship Id="rId19" Type="http://schemas.openxmlformats.org/officeDocument/2006/relationships/image" Target="../media/image26.png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4A52C66-918B-4C31-9BFB-A6C0C765CF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1176338"/>
            <a:ext cx="5445125" cy="1928812"/>
          </a:xfrm>
        </p:spPr>
        <p:txBody>
          <a:bodyPr rtlCol="0">
            <a:normAutofit fontScale="700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s-PE" dirty="0"/>
              <a:t>MA611 INTRODUCCIÓN AL CÁLCULO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8A230B2D-D9F0-4B2B-B5E7-239859E6FE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" y="3251200"/>
            <a:ext cx="6132513" cy="798513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sz="4100" dirty="0"/>
              <a:t>Unidad 1: Conjuntos y Números Reales</a:t>
            </a:r>
          </a:p>
          <a:p>
            <a:pPr fontAlgn="auto">
              <a:spcAft>
                <a:spcPts val="0"/>
              </a:spcAft>
              <a:defRPr/>
            </a:pPr>
            <a:endParaRPr lang="es-PE" dirty="0"/>
          </a:p>
        </p:txBody>
      </p:sp>
      <p:sp>
        <p:nvSpPr>
          <p:cNvPr id="31748" name="Marcador de texto 17">
            <a:extLst>
              <a:ext uri="{FF2B5EF4-FFF2-40B4-BE49-F238E27FC236}">
                <a16:creationId xmlns:a16="http://schemas.microsoft.com/office/drawing/2014/main" id="{07D1D2AA-C7F7-422D-8311-93B6F35E6D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8825" y="3990975"/>
            <a:ext cx="4989513" cy="544513"/>
          </a:xfrm>
        </p:spPr>
        <p:txBody>
          <a:bodyPr/>
          <a:lstStyle/>
          <a:p>
            <a:r>
              <a:rPr lang="es-PE" altLang="es-ES_tradnl" dirty="0"/>
              <a:t>2.1 Sesión Presencial </a:t>
            </a:r>
          </a:p>
        </p:txBody>
      </p:sp>
      <p:sp>
        <p:nvSpPr>
          <p:cNvPr id="31749" name="Marcador de texto 18">
            <a:extLst>
              <a:ext uri="{FF2B5EF4-FFF2-40B4-BE49-F238E27FC236}">
                <a16:creationId xmlns:a16="http://schemas.microsoft.com/office/drawing/2014/main" id="{F3C2B50C-111E-43CE-96B3-BFDB31A5E3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69988" y="4564063"/>
            <a:ext cx="4989512" cy="1257300"/>
          </a:xfrm>
        </p:spPr>
        <p:txBody>
          <a:bodyPr>
            <a:noAutofit/>
          </a:bodyPr>
          <a:lstStyle/>
          <a:p>
            <a:r>
              <a:rPr lang="pt-BR" altLang="es-ES_tradnl" sz="2400" dirty="0">
                <a:solidFill>
                  <a:schemeClr val="accent1">
                    <a:lumMod val="75000"/>
                  </a:schemeClr>
                </a:solidFill>
              </a:rPr>
              <a:t>Números </a:t>
            </a:r>
            <a:r>
              <a:rPr lang="pt-BR" altLang="es-ES_tradnl" sz="2400" dirty="0" err="1">
                <a:solidFill>
                  <a:schemeClr val="accent1">
                    <a:lumMod val="75000"/>
                  </a:schemeClr>
                </a:solidFill>
              </a:rPr>
              <a:t>Reales</a:t>
            </a:r>
            <a:r>
              <a:rPr lang="pt-BR" altLang="es-ES_tradnl" sz="2400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r>
              <a:rPr lang="pt-BR" altLang="es-ES_tradnl" sz="2400" dirty="0">
                <a:solidFill>
                  <a:schemeClr val="accent1">
                    <a:lumMod val="75000"/>
                  </a:schemeClr>
                </a:solidFill>
              </a:rPr>
              <a:t>Desigualdades e Intervalos. </a:t>
            </a:r>
          </a:p>
          <a:p>
            <a:r>
              <a:rPr lang="pt-BR" altLang="es-ES_tradnl" sz="2400" dirty="0" err="1">
                <a:solidFill>
                  <a:schemeClr val="accent1">
                    <a:lumMod val="75000"/>
                  </a:schemeClr>
                </a:solidFill>
              </a:rPr>
              <a:t>Aplicaciones</a:t>
            </a:r>
            <a:r>
              <a:rPr lang="pt-BR" altLang="es-ES_tradnl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altLang="es-ES_tradnl" sz="2400" dirty="0">
                <a:solidFill>
                  <a:schemeClr val="accent1">
                    <a:lumMod val="75000"/>
                  </a:schemeClr>
                </a:solidFill>
              </a:rPr>
            </a:br>
            <a:endParaRPr lang="es-PE" altLang="es-ES_tradnl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AEB57-2350-4742-A8AE-E1B5635383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159" t="-2009" r="-1217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40963" name="Marcador de contenido 3">
            <a:extLst>
              <a:ext uri="{FF2B5EF4-FFF2-40B4-BE49-F238E27FC236}">
                <a16:creationId xmlns:a16="http://schemas.microsoft.com/office/drawing/2014/main" id="{0B725195-CF2D-4A26-98ED-0F267A5796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 Intervalo</a:t>
            </a:r>
          </a:p>
        </p:txBody>
      </p:sp>
      <p:sp>
        <p:nvSpPr>
          <p:cNvPr id="5" name="23 Rectángulo">
            <a:extLst>
              <a:ext uri="{FF2B5EF4-FFF2-40B4-BE49-F238E27FC236}">
                <a16:creationId xmlns:a16="http://schemas.microsoft.com/office/drawing/2014/main" id="{D9251B63-804C-4B31-82BD-EEE0D6AFF339}"/>
              </a:ext>
            </a:extLst>
          </p:cNvPr>
          <p:cNvSpPr/>
          <p:nvPr/>
        </p:nvSpPr>
        <p:spPr>
          <a:xfrm>
            <a:off x="4738688" y="4308475"/>
            <a:ext cx="2376487" cy="3778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CB55E8A0-3A57-4009-8A9F-86137B14E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475" y="4719638"/>
            <a:ext cx="5462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2F6DCFBE-95C5-4B21-93D7-9A8924DF1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721225"/>
            <a:ext cx="3421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 b="1">
                <a:latin typeface="Times New Roman" panose="02020603050405020304" pitchFamily="18" charset="0"/>
                <a:ea typeface="MS PGothic" panose="020B0600070205080204" pitchFamily="34" charset="-128"/>
              </a:rPr>
              <a:t>−5                            6        </a:t>
            </a:r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CB2CBF7C-4B99-4494-A69E-90056A3B9A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0275" y="4454525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9" name="Line 25">
            <a:extLst>
              <a:ext uri="{FF2B5EF4-FFF2-40B4-BE49-F238E27FC236}">
                <a16:creationId xmlns:a16="http://schemas.microsoft.com/office/drawing/2014/main" id="{0E0FE1FB-849E-4B55-AA57-F883505DBD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18350" y="4454525"/>
            <a:ext cx="0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0" name="Oval 29">
            <a:extLst>
              <a:ext uri="{FF2B5EF4-FFF2-40B4-BE49-F238E27FC236}">
                <a16:creationId xmlns:a16="http://schemas.microsoft.com/office/drawing/2014/main" id="{C2D73FD0-C61F-492E-A98C-5512F2D01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4173538"/>
            <a:ext cx="260350" cy="2825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94B314D6-CD65-48FE-9B3A-6103F3A5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4173538"/>
            <a:ext cx="260350" cy="2825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cxnSp>
        <p:nvCxnSpPr>
          <p:cNvPr id="12" name="19 Conector recto">
            <a:extLst>
              <a:ext uri="{FF2B5EF4-FFF2-40B4-BE49-F238E27FC236}">
                <a16:creationId xmlns:a16="http://schemas.microsoft.com/office/drawing/2014/main" id="{B7C915FC-C1B7-412E-8AA8-C89B143B55EC}"/>
              </a:ext>
            </a:extLst>
          </p:cNvPr>
          <p:cNvCxnSpPr/>
          <p:nvPr/>
        </p:nvCxnSpPr>
        <p:spPr>
          <a:xfrm>
            <a:off x="4883150" y="4289425"/>
            <a:ext cx="2160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Marcador de contenido 3">
            <a:extLst>
              <a:ext uri="{FF2B5EF4-FFF2-40B4-BE49-F238E27FC236}">
                <a16:creationId xmlns:a16="http://schemas.microsoft.com/office/drawing/2014/main" id="{263CC01B-1C4A-4EF0-BE3E-6D030C08F1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 Intervalos  acotados</a:t>
            </a:r>
          </a:p>
        </p:txBody>
      </p:sp>
      <p:graphicFrame>
        <p:nvGraphicFramePr>
          <p:cNvPr id="53" name="8 Tabla">
            <a:extLst>
              <a:ext uri="{FF2B5EF4-FFF2-40B4-BE49-F238E27FC236}">
                <a16:creationId xmlns:a16="http://schemas.microsoft.com/office/drawing/2014/main" id="{8347E202-9163-4CAB-97C1-5892E21705BF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908050"/>
          <a:ext cx="10329864" cy="511333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800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s-ES" altLang="es-PE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DESIGUALDAD</a:t>
                      </a:r>
                      <a:endParaRPr kumimoji="0" lang="es-MX" altLang="es-PE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3" marR="44443" marT="0" marB="0" anchor="ctr" horzOverflow="overflow"/>
                </a:tc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PE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GRÁFICA</a:t>
                      </a:r>
                      <a:endParaRPr kumimoji="0" lang="es-MX" altLang="es-PE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3" marR="44443" marT="0" marB="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PE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NOTACIÓN</a:t>
                      </a:r>
                      <a:endParaRPr kumimoji="0" lang="es-MX" altLang="es-PE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3" marR="44443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513"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s-ES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3" marR="44443" marT="0" marB="0" horzOverflow="overflow"/>
                </a:tc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PE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3" marR="44443" marT="0" marB="0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3" marR="44443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0"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PE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PE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3" marR="44443" marT="0" marB="0" horzOverflow="overflow"/>
                </a:tc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s-MX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3" marR="44443" marT="0" marB="0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3" marR="44443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4900"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n-US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3" marR="44443" marT="0" marB="0" horzOverflow="overflow"/>
                </a:tc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n-US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n-US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	</a:t>
                      </a:r>
                      <a:endParaRPr kumimoji="0" lang="es-MX" altLang="es-PE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s-MX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3" marR="44443" marT="0" marB="0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3" marR="44443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750"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n-US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3" marR="44443" marT="0" marB="0" horzOverflow="overflow"/>
                </a:tc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L="44443" marR="44443" marT="0" marB="0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L="44443" marR="44443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" name="94 Objeto">
            <a:extLst>
              <a:ext uri="{FF2B5EF4-FFF2-40B4-BE49-F238E27FC236}">
                <a16:creationId xmlns:a16="http://schemas.microsoft.com/office/drawing/2014/main" id="{92CEF298-6DEE-4EB9-B563-2C355E5D4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1752600"/>
          <a:ext cx="10556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5" name="Equation" r:id="rId3" imgW="583693" imgH="177646" progId="">
                  <p:embed/>
                </p:oleObj>
              </mc:Choice>
              <mc:Fallback>
                <p:oleObj name="Equation" r:id="rId3" imgW="583693" imgH="177646" progId="">
                  <p:embed/>
                  <p:pic>
                    <p:nvPicPr>
                      <p:cNvPr id="0" name="9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752600"/>
                        <a:ext cx="10556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77837 Objeto">
            <a:extLst>
              <a:ext uri="{FF2B5EF4-FFF2-40B4-BE49-F238E27FC236}">
                <a16:creationId xmlns:a16="http://schemas.microsoft.com/office/drawing/2014/main" id="{00170E28-98F0-4C80-9367-64EE26D03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7538" y="1590675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6" name="Equation" r:id="rId5" imgW="428207" imgH="666100" progId="">
                  <p:embed/>
                </p:oleObj>
              </mc:Choice>
              <mc:Fallback>
                <p:oleObj name="Equation" r:id="rId5" imgW="428207" imgH="666100" progId="">
                  <p:embed/>
                  <p:pic>
                    <p:nvPicPr>
                      <p:cNvPr id="0" name="7783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1590675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3" name="Object 3">
            <a:extLst>
              <a:ext uri="{FF2B5EF4-FFF2-40B4-BE49-F238E27FC236}">
                <a16:creationId xmlns:a16="http://schemas.microsoft.com/office/drawing/2014/main" id="{108462BC-2F34-4A7A-987A-9E1A02EA4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7538" y="1590675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7" name="Equation" r:id="rId7" imgW="428207" imgH="666100" progId="">
                  <p:embed/>
                </p:oleObj>
              </mc:Choice>
              <mc:Fallback>
                <p:oleObj name="Equation" r:id="rId7" imgW="428207" imgH="6661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1590675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138 CuadroTexto">
            <a:extLst>
              <a:ext uri="{FF2B5EF4-FFF2-40B4-BE49-F238E27FC236}">
                <a16:creationId xmlns:a16="http://schemas.microsoft.com/office/drawing/2014/main" id="{A4C6E32E-8170-4D4C-A496-A64438805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2638" y="1795463"/>
            <a:ext cx="72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s-ES" altLang="es-PE" sz="2400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s-ES" altLang="es-PE" sz="2400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[</a:t>
            </a:r>
          </a:p>
        </p:txBody>
      </p:sp>
      <p:graphicFrame>
        <p:nvGraphicFramePr>
          <p:cNvPr id="66" name="149 Objeto">
            <a:extLst>
              <a:ext uri="{FF2B5EF4-FFF2-40B4-BE49-F238E27FC236}">
                <a16:creationId xmlns:a16="http://schemas.microsoft.com/office/drawing/2014/main" id="{64A492D7-2CA0-4D66-A1BC-1CFF8B515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2935288"/>
          <a:ext cx="1055688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8" name="Equation" r:id="rId8" imgW="583693" imgH="177646" progId="">
                  <p:embed/>
                </p:oleObj>
              </mc:Choice>
              <mc:Fallback>
                <p:oleObj name="Equation" r:id="rId8" imgW="583693" imgH="177646" progId="">
                  <p:embed/>
                  <p:pic>
                    <p:nvPicPr>
                      <p:cNvPr id="0" name="14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935288"/>
                        <a:ext cx="1055688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238 Objeto">
            <a:extLst>
              <a:ext uri="{FF2B5EF4-FFF2-40B4-BE49-F238E27FC236}">
                <a16:creationId xmlns:a16="http://schemas.microsoft.com/office/drawing/2014/main" id="{E602BB7F-3C5E-40A1-ACFE-B8DA4F69B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50425" y="2789238"/>
          <a:ext cx="6429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9" name="Equation" r:id="rId10" imgW="355446" imgH="228501" progId="">
                  <p:embed/>
                </p:oleObj>
              </mc:Choice>
              <mc:Fallback>
                <p:oleObj name="Equation" r:id="rId10" imgW="355446" imgH="228501" progId="">
                  <p:embed/>
                  <p:pic>
                    <p:nvPicPr>
                      <p:cNvPr id="0" name="23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2789238"/>
                        <a:ext cx="6429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241 Objeto">
            <a:extLst>
              <a:ext uri="{FF2B5EF4-FFF2-40B4-BE49-F238E27FC236}">
                <a16:creationId xmlns:a16="http://schemas.microsoft.com/office/drawing/2014/main" id="{A06CE440-E957-4264-B6F3-8BD9715F6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138613"/>
          <a:ext cx="10556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0" name="Equation" r:id="rId12" imgW="583693" imgH="177646" progId="">
                  <p:embed/>
                </p:oleObj>
              </mc:Choice>
              <mc:Fallback>
                <p:oleObj name="Equation" r:id="rId12" imgW="583693" imgH="177646" progId="">
                  <p:embed/>
                  <p:pic>
                    <p:nvPicPr>
                      <p:cNvPr id="0" name="24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38613"/>
                        <a:ext cx="105568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259 CuadroTexto">
            <a:extLst>
              <a:ext uri="{FF2B5EF4-FFF2-40B4-BE49-F238E27FC236}">
                <a16:creationId xmlns:a16="http://schemas.microsoft.com/office/drawing/2014/main" id="{293078F4-D488-496D-AD07-CEB96E5D5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0425" y="3954463"/>
            <a:ext cx="72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s-ES" altLang="es-PE" sz="2400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s-ES" altLang="es-PE" sz="2400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[</a:t>
            </a:r>
          </a:p>
        </p:txBody>
      </p:sp>
      <p:graphicFrame>
        <p:nvGraphicFramePr>
          <p:cNvPr id="86" name="262 Objeto">
            <a:extLst>
              <a:ext uri="{FF2B5EF4-FFF2-40B4-BE49-F238E27FC236}">
                <a16:creationId xmlns:a16="http://schemas.microsoft.com/office/drawing/2014/main" id="{6AB57DBF-68AF-4267-87DE-D18B73244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4288" y="5221288"/>
          <a:ext cx="10556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1" name="Equation" r:id="rId14" imgW="583693" imgH="177646" progId="">
                  <p:embed/>
                </p:oleObj>
              </mc:Choice>
              <mc:Fallback>
                <p:oleObj name="Equation" r:id="rId14" imgW="583693" imgH="177646" progId="">
                  <p:embed/>
                  <p:pic>
                    <p:nvPicPr>
                      <p:cNvPr id="0" name="26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5221288"/>
                        <a:ext cx="105568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271 CuadroTexto">
            <a:extLst>
              <a:ext uri="{FF2B5EF4-FFF2-40B4-BE49-F238E27FC236}">
                <a16:creationId xmlns:a16="http://schemas.microsoft.com/office/drawing/2014/main" id="{9C6B8F89-6B28-4653-8FCF-37E990B5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5988" y="5256213"/>
            <a:ext cx="720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s-ES" altLang="es-PE" sz="2400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s-ES" altLang="es-PE" sz="2400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42021" name="77837 Objeto">
            <a:extLst>
              <a:ext uri="{FF2B5EF4-FFF2-40B4-BE49-F238E27FC236}">
                <a16:creationId xmlns:a16="http://schemas.microsoft.com/office/drawing/2014/main" id="{EC6DF934-1C34-4471-918E-3A305B700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1590675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2" name="Equation" r:id="rId16" imgW="428207" imgH="666100" progId="">
                  <p:embed/>
                </p:oleObj>
              </mc:Choice>
              <mc:Fallback>
                <p:oleObj name="Equation" r:id="rId16" imgW="428207" imgH="666100" progId="">
                  <p:embed/>
                  <p:pic>
                    <p:nvPicPr>
                      <p:cNvPr id="0" name="7783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590675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2" name="Object 3">
            <a:extLst>
              <a:ext uri="{FF2B5EF4-FFF2-40B4-BE49-F238E27FC236}">
                <a16:creationId xmlns:a16="http://schemas.microsoft.com/office/drawing/2014/main" id="{0DD4654F-ACDD-4E72-BCC1-88622481B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1590675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3" name="Equation" r:id="rId17" imgW="428207" imgH="666100" progId="">
                  <p:embed/>
                </p:oleObj>
              </mc:Choice>
              <mc:Fallback>
                <p:oleObj name="Equation" r:id="rId17" imgW="428207" imgH="6661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590675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Text Box 22">
            <a:extLst>
              <a:ext uri="{FF2B5EF4-FFF2-40B4-BE49-F238E27FC236}">
                <a16:creationId xmlns:a16="http://schemas.microsoft.com/office/drawing/2014/main" id="{F2B53B65-8D50-4795-8C10-F044AEF98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2171700"/>
            <a:ext cx="2576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 b="1" i="1"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                             b        </a:t>
            </a:r>
          </a:p>
        </p:txBody>
      </p:sp>
      <p:sp>
        <p:nvSpPr>
          <p:cNvPr id="103" name="Line 23">
            <a:extLst>
              <a:ext uri="{FF2B5EF4-FFF2-40B4-BE49-F238E27FC236}">
                <a16:creationId xmlns:a16="http://schemas.microsoft.com/office/drawing/2014/main" id="{31FFED28-B6C8-47CA-B345-B03161A5CD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7263" y="1941513"/>
            <a:ext cx="0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04" name="Line 25">
            <a:extLst>
              <a:ext uri="{FF2B5EF4-FFF2-40B4-BE49-F238E27FC236}">
                <a16:creationId xmlns:a16="http://schemas.microsoft.com/office/drawing/2014/main" id="{06C0C163-8D4F-406D-B456-D9B8C8C97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0725" y="186372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cxnSp>
        <p:nvCxnSpPr>
          <p:cNvPr id="105" name="56 Conector recto">
            <a:extLst>
              <a:ext uri="{FF2B5EF4-FFF2-40B4-BE49-F238E27FC236}">
                <a16:creationId xmlns:a16="http://schemas.microsoft.com/office/drawing/2014/main" id="{5ED0B66C-574E-4B7C-B0D7-2BEE3810DB67}"/>
              </a:ext>
            </a:extLst>
          </p:cNvPr>
          <p:cNvCxnSpPr/>
          <p:nvPr/>
        </p:nvCxnSpPr>
        <p:spPr>
          <a:xfrm>
            <a:off x="4873625" y="1817688"/>
            <a:ext cx="2089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ine 20">
            <a:extLst>
              <a:ext uri="{FF2B5EF4-FFF2-40B4-BE49-F238E27FC236}">
                <a16:creationId xmlns:a16="http://schemas.microsoft.com/office/drawing/2014/main" id="{0FAC11DC-F88A-4C20-9162-DFC933492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2185988"/>
            <a:ext cx="3887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07" name="75 Rectángulo">
            <a:extLst>
              <a:ext uri="{FF2B5EF4-FFF2-40B4-BE49-F238E27FC236}">
                <a16:creationId xmlns:a16="http://schemas.microsoft.com/office/drawing/2014/main" id="{3D9EECE0-CE60-4818-B7B7-487222A9B92B}"/>
              </a:ext>
            </a:extLst>
          </p:cNvPr>
          <p:cNvSpPr/>
          <p:nvPr/>
        </p:nvSpPr>
        <p:spPr>
          <a:xfrm>
            <a:off x="4694238" y="1844675"/>
            <a:ext cx="2376487" cy="3238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108" name="Oval 29">
            <a:extLst>
              <a:ext uri="{FF2B5EF4-FFF2-40B4-BE49-F238E27FC236}">
                <a16:creationId xmlns:a16="http://schemas.microsoft.com/office/drawing/2014/main" id="{26193A3B-8B2A-456C-92AB-73D3B558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1697038"/>
            <a:ext cx="260350" cy="2825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109" name="Oval 31">
            <a:extLst>
              <a:ext uri="{FF2B5EF4-FFF2-40B4-BE49-F238E27FC236}">
                <a16:creationId xmlns:a16="http://schemas.microsoft.com/office/drawing/2014/main" id="{F259F65E-2281-4CCD-9FBC-D8FC0C3D5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1638300"/>
            <a:ext cx="260350" cy="2825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110" name="Text Box 22">
            <a:extLst>
              <a:ext uri="{FF2B5EF4-FFF2-40B4-BE49-F238E27FC236}">
                <a16:creationId xmlns:a16="http://schemas.microsoft.com/office/drawing/2014/main" id="{731F063D-FC55-4DAA-A837-D50CA150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3275013"/>
            <a:ext cx="2579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 b="1" i="1"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                             b        </a:t>
            </a:r>
          </a:p>
        </p:txBody>
      </p:sp>
      <p:sp>
        <p:nvSpPr>
          <p:cNvPr id="111" name="Line 23">
            <a:extLst>
              <a:ext uri="{FF2B5EF4-FFF2-40B4-BE49-F238E27FC236}">
                <a16:creationId xmlns:a16="http://schemas.microsoft.com/office/drawing/2014/main" id="{94135A18-C3B9-4874-970C-C648974D58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8700" y="29972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12" name="Line 25">
            <a:extLst>
              <a:ext uri="{FF2B5EF4-FFF2-40B4-BE49-F238E27FC236}">
                <a16:creationId xmlns:a16="http://schemas.microsoft.com/office/drawing/2014/main" id="{D8EE40CA-C138-44D2-A680-262E19A613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3750" y="3041650"/>
            <a:ext cx="0" cy="24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cxnSp>
        <p:nvCxnSpPr>
          <p:cNvPr id="113" name="192 Conector recto">
            <a:extLst>
              <a:ext uri="{FF2B5EF4-FFF2-40B4-BE49-F238E27FC236}">
                <a16:creationId xmlns:a16="http://schemas.microsoft.com/office/drawing/2014/main" id="{FE620D7F-37BD-4120-A071-B798316E9E6E}"/>
              </a:ext>
            </a:extLst>
          </p:cNvPr>
          <p:cNvCxnSpPr/>
          <p:nvPr/>
        </p:nvCxnSpPr>
        <p:spPr>
          <a:xfrm>
            <a:off x="4873625" y="2894013"/>
            <a:ext cx="20875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Line 20">
            <a:extLst>
              <a:ext uri="{FF2B5EF4-FFF2-40B4-BE49-F238E27FC236}">
                <a16:creationId xmlns:a16="http://schemas.microsoft.com/office/drawing/2014/main" id="{44457805-4C35-4FCC-A23F-7DF4CD9D7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3275013"/>
            <a:ext cx="38877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15" name="207 Rectángulo">
            <a:extLst>
              <a:ext uri="{FF2B5EF4-FFF2-40B4-BE49-F238E27FC236}">
                <a16:creationId xmlns:a16="http://schemas.microsoft.com/office/drawing/2014/main" id="{65B4CED6-054E-422D-9FBB-0CBD659DB27C}"/>
              </a:ext>
            </a:extLst>
          </p:cNvPr>
          <p:cNvSpPr/>
          <p:nvPr/>
        </p:nvSpPr>
        <p:spPr>
          <a:xfrm>
            <a:off x="4775200" y="2924175"/>
            <a:ext cx="2374900" cy="3349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116" name="Oval 31">
            <a:extLst>
              <a:ext uri="{FF2B5EF4-FFF2-40B4-BE49-F238E27FC236}">
                <a16:creationId xmlns:a16="http://schemas.microsoft.com/office/drawing/2014/main" id="{3B565CDE-8066-4AE2-9986-79F71C581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2747963"/>
            <a:ext cx="260350" cy="2825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117" name="Oval 29">
            <a:extLst>
              <a:ext uri="{FF2B5EF4-FFF2-40B4-BE49-F238E27FC236}">
                <a16:creationId xmlns:a16="http://schemas.microsoft.com/office/drawing/2014/main" id="{5110E709-CE2C-43FD-8DB0-5A0FA3CA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2754313"/>
            <a:ext cx="239713" cy="25082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DCC906E1-9340-4F32-A60E-35FE30688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4335463"/>
            <a:ext cx="2579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 b="1" i="1"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                             b        </a:t>
            </a:r>
          </a:p>
        </p:txBody>
      </p:sp>
      <p:sp>
        <p:nvSpPr>
          <p:cNvPr id="119" name="Line 23">
            <a:extLst>
              <a:ext uri="{FF2B5EF4-FFF2-40B4-BE49-F238E27FC236}">
                <a16:creationId xmlns:a16="http://schemas.microsoft.com/office/drawing/2014/main" id="{C283BD4A-A5DD-4BBB-BE28-BFCF0A0DEA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7263" y="4122738"/>
            <a:ext cx="0" cy="261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20" name="Line 25">
            <a:extLst>
              <a:ext uri="{FF2B5EF4-FFF2-40B4-BE49-F238E27FC236}">
                <a16:creationId xmlns:a16="http://schemas.microsoft.com/office/drawing/2014/main" id="{B08461F6-C058-46BC-AB3D-9FAE8C9688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35813" y="4124325"/>
            <a:ext cx="0" cy="241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cxnSp>
        <p:nvCxnSpPr>
          <p:cNvPr id="121" name="245 Conector recto">
            <a:extLst>
              <a:ext uri="{FF2B5EF4-FFF2-40B4-BE49-F238E27FC236}">
                <a16:creationId xmlns:a16="http://schemas.microsoft.com/office/drawing/2014/main" id="{71E0D237-5872-4B69-92A9-CFA786B99ADD}"/>
              </a:ext>
            </a:extLst>
          </p:cNvPr>
          <p:cNvCxnSpPr/>
          <p:nvPr/>
        </p:nvCxnSpPr>
        <p:spPr>
          <a:xfrm>
            <a:off x="4887913" y="3975100"/>
            <a:ext cx="20875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ine 20">
            <a:extLst>
              <a:ext uri="{FF2B5EF4-FFF2-40B4-BE49-F238E27FC236}">
                <a16:creationId xmlns:a16="http://schemas.microsoft.com/office/drawing/2014/main" id="{FE03C951-D9BD-476C-B8E2-83DCC387B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25" y="4360863"/>
            <a:ext cx="3887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23" name="253 Rectángulo">
            <a:extLst>
              <a:ext uri="{FF2B5EF4-FFF2-40B4-BE49-F238E27FC236}">
                <a16:creationId xmlns:a16="http://schemas.microsoft.com/office/drawing/2014/main" id="{C4B57B84-3516-41AB-B84B-303BC4BD0CC0}"/>
              </a:ext>
            </a:extLst>
          </p:cNvPr>
          <p:cNvSpPr/>
          <p:nvPr/>
        </p:nvSpPr>
        <p:spPr>
          <a:xfrm>
            <a:off x="4743450" y="4005263"/>
            <a:ext cx="2374900" cy="346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124" name="Oval 29">
            <a:extLst>
              <a:ext uri="{FF2B5EF4-FFF2-40B4-BE49-F238E27FC236}">
                <a16:creationId xmlns:a16="http://schemas.microsoft.com/office/drawing/2014/main" id="{57509731-31E2-4F1E-9612-B4483F2D1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3830638"/>
            <a:ext cx="260350" cy="2825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125" name="Oval 31">
            <a:extLst>
              <a:ext uri="{FF2B5EF4-FFF2-40B4-BE49-F238E27FC236}">
                <a16:creationId xmlns:a16="http://schemas.microsoft.com/office/drawing/2014/main" id="{5AF8956E-1537-4FE0-8F78-CE539B16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3871913"/>
            <a:ext cx="260350" cy="2825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126" name="Text Box 22">
            <a:extLst>
              <a:ext uri="{FF2B5EF4-FFF2-40B4-BE49-F238E27FC236}">
                <a16:creationId xmlns:a16="http://schemas.microsoft.com/office/drawing/2014/main" id="{B61DAFF7-B1BB-4C9D-8DB4-86D5A3E95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5499100"/>
            <a:ext cx="2576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 b="1" i="1"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                             b        </a:t>
            </a:r>
          </a:p>
        </p:txBody>
      </p:sp>
      <p:sp>
        <p:nvSpPr>
          <p:cNvPr id="127" name="Line 23">
            <a:extLst>
              <a:ext uri="{FF2B5EF4-FFF2-40B4-BE49-F238E27FC236}">
                <a16:creationId xmlns:a16="http://schemas.microsoft.com/office/drawing/2014/main" id="{7A6D0C0F-C809-4285-92D1-565E7454BE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5500" y="5256213"/>
            <a:ext cx="0" cy="260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28" name="Line 25">
            <a:extLst>
              <a:ext uri="{FF2B5EF4-FFF2-40B4-BE49-F238E27FC236}">
                <a16:creationId xmlns:a16="http://schemas.microsoft.com/office/drawing/2014/main" id="{24E4A20D-EE48-4C1C-A68B-15801BDBB4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99288" y="5265738"/>
            <a:ext cx="0" cy="24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cxnSp>
        <p:nvCxnSpPr>
          <p:cNvPr id="129" name="266 Conector recto">
            <a:extLst>
              <a:ext uri="{FF2B5EF4-FFF2-40B4-BE49-F238E27FC236}">
                <a16:creationId xmlns:a16="http://schemas.microsoft.com/office/drawing/2014/main" id="{32D07B76-C6CB-41BF-A15B-997495E959C4}"/>
              </a:ext>
            </a:extLst>
          </p:cNvPr>
          <p:cNvCxnSpPr/>
          <p:nvPr/>
        </p:nvCxnSpPr>
        <p:spPr>
          <a:xfrm>
            <a:off x="4730750" y="5116513"/>
            <a:ext cx="20875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Line 20">
            <a:extLst>
              <a:ext uri="{FF2B5EF4-FFF2-40B4-BE49-F238E27FC236}">
                <a16:creationId xmlns:a16="http://schemas.microsoft.com/office/drawing/2014/main" id="{2CD9CE6F-4456-40C1-99E9-FA2652833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5516563"/>
            <a:ext cx="38877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31" name="268 Rectángulo">
            <a:extLst>
              <a:ext uri="{FF2B5EF4-FFF2-40B4-BE49-F238E27FC236}">
                <a16:creationId xmlns:a16="http://schemas.microsoft.com/office/drawing/2014/main" id="{B469BE89-D3AC-41B2-83BA-2574C0E963A5}"/>
              </a:ext>
            </a:extLst>
          </p:cNvPr>
          <p:cNvSpPr/>
          <p:nvPr/>
        </p:nvSpPr>
        <p:spPr>
          <a:xfrm>
            <a:off x="4622800" y="5116513"/>
            <a:ext cx="2376488" cy="400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132" name="Oval 29">
            <a:extLst>
              <a:ext uri="{FF2B5EF4-FFF2-40B4-BE49-F238E27FC236}">
                <a16:creationId xmlns:a16="http://schemas.microsoft.com/office/drawing/2014/main" id="{4B19609C-16A8-4521-8E5F-560B52ADE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4986338"/>
            <a:ext cx="260350" cy="2825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133" name="Oval 31">
            <a:extLst>
              <a:ext uri="{FF2B5EF4-FFF2-40B4-BE49-F238E27FC236}">
                <a16:creationId xmlns:a16="http://schemas.microsoft.com/office/drawing/2014/main" id="{CA6B0AD4-33F2-42B1-B7D4-FC51FD837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188" y="4984750"/>
            <a:ext cx="260350" cy="2825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5" grpId="0"/>
      <p:bldP spid="95" grpId="0"/>
      <p:bldP spid="102" grpId="0"/>
      <p:bldP spid="107" grpId="0" animBg="1"/>
      <p:bldP spid="108" grpId="0" animBg="1"/>
      <p:bldP spid="109" grpId="0" animBg="1"/>
      <p:bldP spid="110" grpId="0"/>
      <p:bldP spid="115" grpId="0" animBg="1"/>
      <p:bldP spid="116" grpId="0" animBg="1"/>
      <p:bldP spid="117" grpId="0" animBg="1"/>
      <p:bldP spid="118" grpId="0"/>
      <p:bldP spid="123" grpId="0" animBg="1"/>
      <p:bldP spid="124" grpId="0" animBg="1"/>
      <p:bldP spid="125" grpId="0" animBg="1"/>
      <p:bldP spid="126" grpId="0"/>
      <p:bldP spid="131" grpId="0" animBg="1"/>
      <p:bldP spid="132" grpId="0" animBg="1"/>
      <p:bldP spid="1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Marcador de contenido 3">
            <a:extLst>
              <a:ext uri="{FF2B5EF4-FFF2-40B4-BE49-F238E27FC236}">
                <a16:creationId xmlns:a16="http://schemas.microsoft.com/office/drawing/2014/main" id="{62787773-F319-497C-96E4-8878B8FDA1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 Intervalos  no  acotados</a:t>
            </a:r>
          </a:p>
        </p:txBody>
      </p:sp>
      <p:graphicFrame>
        <p:nvGraphicFramePr>
          <p:cNvPr id="49" name="13 Tabla">
            <a:extLst>
              <a:ext uri="{FF2B5EF4-FFF2-40B4-BE49-F238E27FC236}">
                <a16:creationId xmlns:a16="http://schemas.microsoft.com/office/drawing/2014/main" id="{165D1D69-ECCF-4226-96D5-5C952646115F}"/>
              </a:ext>
            </a:extLst>
          </p:cNvPr>
          <p:cNvGraphicFramePr>
            <a:graphicFrameLocks noGrp="1"/>
          </p:cNvGraphicFramePr>
          <p:nvPr/>
        </p:nvGraphicFramePr>
        <p:xfrm>
          <a:off x="836613" y="1068388"/>
          <a:ext cx="10248899" cy="5334001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2778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04"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s-ES" altLang="es-PE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DESIGUALDAD</a:t>
                      </a:r>
                      <a:endParaRPr kumimoji="0" lang="es-MX" altLang="es-PE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anchor="ctr" horzOverflow="overflow"/>
                </a:tc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PE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GRÁFICA</a:t>
                      </a:r>
                      <a:endParaRPr kumimoji="0" lang="es-MX" altLang="es-PE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PE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NOTACIÓN</a:t>
                      </a:r>
                      <a:endParaRPr kumimoji="0" lang="es-MX" altLang="es-PE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714"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s-ES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horzOverflow="overflow"/>
                </a:tc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PE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196"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PE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PE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horzOverflow="overflow"/>
                </a:tc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s-MX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299"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n-US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horzOverflow="overflow"/>
                </a:tc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n-US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n-US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	</a:t>
                      </a:r>
                      <a:endParaRPr kumimoji="0" lang="es-MX" altLang="es-PE" sz="12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s-MX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299"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n-US" altLang="es-P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horzOverflow="overflow"/>
                </a:tc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L="44445" marR="44445" marT="0" marB="0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L="44445" marR="44445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889"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45" marR="44445" marT="0" marB="0" horzOverflow="overflow"/>
                </a:tc>
                <a:tc>
                  <a:txBody>
                    <a:bodyPr/>
                    <a:lstStyle>
                      <a:lvl1pPr marL="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defTabSz="914400" rtl="0" eaLnBrk="0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defTabSz="914400" rtl="0" eaLnBrk="0" fontAlgn="base" latin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1800" kern="12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L="44445" marR="44445" marT="0" marB="0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L="44445" marR="44445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0" name="63 Objeto">
            <a:extLst>
              <a:ext uri="{FF2B5EF4-FFF2-40B4-BE49-F238E27FC236}">
                <a16:creationId xmlns:a16="http://schemas.microsoft.com/office/drawing/2014/main" id="{7A99230F-E29E-472A-B446-08E7F7B06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798638"/>
          <a:ext cx="64293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" name="Equation" r:id="rId3" imgW="355446" imgH="139639" progId="">
                  <p:embed/>
                </p:oleObj>
              </mc:Choice>
              <mc:Fallback>
                <p:oleObj name="Equation" r:id="rId3" imgW="355446" imgH="139639" progId="">
                  <p:embed/>
                  <p:pic>
                    <p:nvPicPr>
                      <p:cNvPr id="0" name="6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98638"/>
                        <a:ext cx="642938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45 CuadroTexto">
            <a:extLst>
              <a:ext uri="{FF2B5EF4-FFF2-40B4-BE49-F238E27FC236}">
                <a16:creationId xmlns:a16="http://schemas.microsoft.com/office/drawing/2014/main" id="{D45345A8-67AE-4FF1-BE1A-C35D35C87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1963" y="1687513"/>
            <a:ext cx="1081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s-ES" altLang="es-PE" sz="2000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s-ES" altLang="es-PE"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s-ES" altLang="es-PE"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</a:t>
            </a: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[</a:t>
            </a:r>
          </a:p>
        </p:txBody>
      </p:sp>
      <p:graphicFrame>
        <p:nvGraphicFramePr>
          <p:cNvPr id="52" name="44 Objeto">
            <a:extLst>
              <a:ext uri="{FF2B5EF4-FFF2-40B4-BE49-F238E27FC236}">
                <a16:creationId xmlns:a16="http://schemas.microsoft.com/office/drawing/2014/main" id="{6FE57DEE-E4E7-4142-AC38-82B276B9D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794000"/>
          <a:ext cx="6429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" name="Equation" r:id="rId5" imgW="355292" imgH="164957" progId="">
                  <p:embed/>
                </p:oleObj>
              </mc:Choice>
              <mc:Fallback>
                <p:oleObj name="Equation" r:id="rId5" imgW="355292" imgH="164957" progId="">
                  <p:embed/>
                  <p:pic>
                    <p:nvPicPr>
                      <p:cNvPr id="0" name="4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94000"/>
                        <a:ext cx="64293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81 CuadroTexto">
            <a:extLst>
              <a:ext uri="{FF2B5EF4-FFF2-40B4-BE49-F238E27FC236}">
                <a16:creationId xmlns:a16="http://schemas.microsoft.com/office/drawing/2014/main" id="{A2DF2277-75E9-4667-8A8A-7C0280E50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550" y="2808288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s-ES" altLang="es-PE" sz="2000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s-ES" altLang="es-PE"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s-ES" altLang="es-PE" sz="2000" b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</a:t>
            </a: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[</a:t>
            </a:r>
          </a:p>
        </p:txBody>
      </p:sp>
      <p:graphicFrame>
        <p:nvGraphicFramePr>
          <p:cNvPr id="58" name="85 Objeto">
            <a:extLst>
              <a:ext uri="{FF2B5EF4-FFF2-40B4-BE49-F238E27FC236}">
                <a16:creationId xmlns:a16="http://schemas.microsoft.com/office/drawing/2014/main" id="{C9957F7C-BEB3-4E93-9253-F60BF8159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919538"/>
          <a:ext cx="642938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" name="Equation" r:id="rId7" imgW="355138" imgH="177569" progId="">
                  <p:embed/>
                </p:oleObj>
              </mc:Choice>
              <mc:Fallback>
                <p:oleObj name="Equation" r:id="rId7" imgW="355138" imgH="177569" progId="">
                  <p:embed/>
                  <p:pic>
                    <p:nvPicPr>
                      <p:cNvPr id="0" name="8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19538"/>
                        <a:ext cx="642938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111 CuadroTexto">
            <a:extLst>
              <a:ext uri="{FF2B5EF4-FFF2-40B4-BE49-F238E27FC236}">
                <a16:creationId xmlns:a16="http://schemas.microsoft.com/office/drawing/2014/main" id="{21DAE823-B229-4FA8-819B-C586054F8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1963" y="3763963"/>
            <a:ext cx="10810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]-</a:t>
            </a: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;</a:t>
            </a:r>
            <a:r>
              <a:rPr lang="es-ES" altLang="es-PE" sz="2000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s-ES" altLang="es-PE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[</a:t>
            </a:r>
          </a:p>
        </p:txBody>
      </p:sp>
      <p:graphicFrame>
        <p:nvGraphicFramePr>
          <p:cNvPr id="60" name="114 Objeto">
            <a:extLst>
              <a:ext uri="{FF2B5EF4-FFF2-40B4-BE49-F238E27FC236}">
                <a16:creationId xmlns:a16="http://schemas.microsoft.com/office/drawing/2014/main" id="{1A418B68-5A88-4C26-A0BE-CC6373C46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860925"/>
          <a:ext cx="6429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6" name="Equation" r:id="rId9" imgW="355138" imgH="177569" progId="">
                  <p:embed/>
                </p:oleObj>
              </mc:Choice>
              <mc:Fallback>
                <p:oleObj name="Equation" r:id="rId9" imgW="355138" imgH="177569" progId="">
                  <p:embed/>
                  <p:pic>
                    <p:nvPicPr>
                      <p:cNvPr id="0" name="11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860925"/>
                        <a:ext cx="64293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128 CuadroTexto">
            <a:extLst>
              <a:ext uri="{FF2B5EF4-FFF2-40B4-BE49-F238E27FC236}">
                <a16:creationId xmlns:a16="http://schemas.microsoft.com/office/drawing/2014/main" id="{C5CF7E90-FD89-4043-96E4-F27B03F0C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988" y="4827588"/>
            <a:ext cx="10810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]-</a:t>
            </a: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;</a:t>
            </a:r>
            <a:r>
              <a:rPr lang="es-ES" altLang="es-PE" sz="2000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s-ES" altLang="es-PE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62" name="Object 117">
            <a:extLst>
              <a:ext uri="{FF2B5EF4-FFF2-40B4-BE49-F238E27FC236}">
                <a16:creationId xmlns:a16="http://schemas.microsoft.com/office/drawing/2014/main" id="{605ADB9B-924F-4EFB-94B3-1D68220FE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843588"/>
          <a:ext cx="12922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7" name="Equation" r:id="rId11" imgW="723586" imgH="139639" progId="">
                  <p:embed/>
                </p:oleObj>
              </mc:Choice>
              <mc:Fallback>
                <p:oleObj name="Equation" r:id="rId11" imgW="723586" imgH="139639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843588"/>
                        <a:ext cx="129222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137 CuadroTexto">
            <a:extLst>
              <a:ext uri="{FF2B5EF4-FFF2-40B4-BE49-F238E27FC236}">
                <a16:creationId xmlns:a16="http://schemas.microsoft.com/office/drawing/2014/main" id="{D3C52148-C7C9-4D69-990F-61DCA6CD3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2113" y="5789613"/>
            <a:ext cx="133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000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</a:t>
            </a:r>
            <a:r>
              <a:rPr lang="es-ES" altLang="es-PE"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s-ES" altLang="es-PE" sz="2000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ó</a:t>
            </a:r>
            <a:r>
              <a:rPr lang="es-ES" altLang="es-PE"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s-ES" altLang="es-PE" sz="2000" b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</a:t>
            </a:r>
            <a:r>
              <a:rPr lang="es-ES" altLang="es-PE" sz="20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s-ES" altLang="es-PE" sz="2000" b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s-ES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[</a:t>
            </a:r>
          </a:p>
        </p:txBody>
      </p:sp>
      <p:sp>
        <p:nvSpPr>
          <p:cNvPr id="64" name="Text Box 22">
            <a:extLst>
              <a:ext uri="{FF2B5EF4-FFF2-40B4-BE49-F238E27FC236}">
                <a16:creationId xmlns:a16="http://schemas.microsoft.com/office/drawing/2014/main" id="{12CF3052-9250-42B8-93E7-016FC21FC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2051050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 b="1" i="1"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                                     </a:t>
            </a:r>
          </a:p>
        </p:txBody>
      </p:sp>
      <p:sp>
        <p:nvSpPr>
          <p:cNvPr id="67" name="Line 23">
            <a:extLst>
              <a:ext uri="{FF2B5EF4-FFF2-40B4-BE49-F238E27FC236}">
                <a16:creationId xmlns:a16="http://schemas.microsoft.com/office/drawing/2014/main" id="{488036C0-3E3C-4B41-B357-FA16C3426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2500" y="1847850"/>
            <a:ext cx="0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68" name="38 Rectángulo">
            <a:extLst>
              <a:ext uri="{FF2B5EF4-FFF2-40B4-BE49-F238E27FC236}">
                <a16:creationId xmlns:a16="http://schemas.microsoft.com/office/drawing/2014/main" id="{E6F56B5C-EE90-421A-90CE-57C25B4ED9D9}"/>
              </a:ext>
            </a:extLst>
          </p:cNvPr>
          <p:cNvSpPr/>
          <p:nvPr/>
        </p:nvSpPr>
        <p:spPr>
          <a:xfrm>
            <a:off x="4773613" y="1728788"/>
            <a:ext cx="3095625" cy="3603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04ABEA66-8B9E-47C3-A88B-1271A84C4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5625" y="2085975"/>
            <a:ext cx="3887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70" name="Line 32">
            <a:extLst>
              <a:ext uri="{FF2B5EF4-FFF2-40B4-BE49-F238E27FC236}">
                <a16:creationId xmlns:a16="http://schemas.microsoft.com/office/drawing/2014/main" id="{EEFD4785-1E35-4E62-83B7-6F4B8CE3D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6475" y="1728788"/>
            <a:ext cx="2987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71" name="Oval 29">
            <a:extLst>
              <a:ext uri="{FF2B5EF4-FFF2-40B4-BE49-F238E27FC236}">
                <a16:creationId xmlns:a16="http://schemas.microsoft.com/office/drawing/2014/main" id="{A35DAA7D-6AEB-4EE5-A19D-F7E4C2212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565275"/>
            <a:ext cx="260350" cy="2825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D69A3A28-A606-4F2B-9536-D85FEB627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3108325"/>
            <a:ext cx="277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 b="1" i="1"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a                                     </a:t>
            </a:r>
          </a:p>
        </p:txBody>
      </p:sp>
      <p:sp>
        <p:nvSpPr>
          <p:cNvPr id="73" name="Line 23">
            <a:extLst>
              <a:ext uri="{FF2B5EF4-FFF2-40B4-BE49-F238E27FC236}">
                <a16:creationId xmlns:a16="http://schemas.microsoft.com/office/drawing/2014/main" id="{AC58FC77-E699-4E4D-BCE7-3EC5AD505C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8688" y="2827338"/>
            <a:ext cx="0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74" name="65 Rectángulo">
            <a:extLst>
              <a:ext uri="{FF2B5EF4-FFF2-40B4-BE49-F238E27FC236}">
                <a16:creationId xmlns:a16="http://schemas.microsoft.com/office/drawing/2014/main" id="{060476B3-4F58-4124-9083-56A0DA55804A}"/>
              </a:ext>
            </a:extLst>
          </p:cNvPr>
          <p:cNvSpPr/>
          <p:nvPr/>
        </p:nvSpPr>
        <p:spPr>
          <a:xfrm>
            <a:off x="4738688" y="2720975"/>
            <a:ext cx="3095625" cy="3603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77" name="Line 20">
            <a:extLst>
              <a:ext uri="{FF2B5EF4-FFF2-40B4-BE49-F238E27FC236}">
                <a16:creationId xmlns:a16="http://schemas.microsoft.com/office/drawing/2014/main" id="{08C0D063-7E1C-45FB-86DE-3925B9BC7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2925" y="3081338"/>
            <a:ext cx="3887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78" name="Line 32">
            <a:extLst>
              <a:ext uri="{FF2B5EF4-FFF2-40B4-BE49-F238E27FC236}">
                <a16:creationId xmlns:a16="http://schemas.microsoft.com/office/drawing/2014/main" id="{361C29F2-92A2-497E-B2AA-195A19FAA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8863" y="2720975"/>
            <a:ext cx="2989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79" name="Oval 29">
            <a:extLst>
              <a:ext uri="{FF2B5EF4-FFF2-40B4-BE49-F238E27FC236}">
                <a16:creationId xmlns:a16="http://schemas.microsoft.com/office/drawing/2014/main" id="{F95B8A72-5A2B-4AB3-8F98-3C0CC6A0D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2579688"/>
            <a:ext cx="260350" cy="2825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80" name="Text Box 22">
            <a:extLst>
              <a:ext uri="{FF2B5EF4-FFF2-40B4-BE49-F238E27FC236}">
                <a16:creationId xmlns:a16="http://schemas.microsoft.com/office/drawing/2014/main" id="{4526D5C1-769D-4AE7-A5E6-ADC864B9F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4140200"/>
            <a:ext cx="24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 b="1" i="1"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                                     </a:t>
            </a:r>
          </a:p>
        </p:txBody>
      </p:sp>
      <p:sp>
        <p:nvSpPr>
          <p:cNvPr id="81" name="Line 25">
            <a:extLst>
              <a:ext uri="{FF2B5EF4-FFF2-40B4-BE49-F238E27FC236}">
                <a16:creationId xmlns:a16="http://schemas.microsoft.com/office/drawing/2014/main" id="{0A47F118-100D-4182-9E5D-A2312817B7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8563" y="3906838"/>
            <a:ext cx="0" cy="24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82" name="95 Rectángulo">
            <a:extLst>
              <a:ext uri="{FF2B5EF4-FFF2-40B4-BE49-F238E27FC236}">
                <a16:creationId xmlns:a16="http://schemas.microsoft.com/office/drawing/2014/main" id="{7A31310F-77C1-4B36-BCFC-77991ED50D6C}"/>
              </a:ext>
            </a:extLst>
          </p:cNvPr>
          <p:cNvSpPr/>
          <p:nvPr/>
        </p:nvSpPr>
        <p:spPr>
          <a:xfrm>
            <a:off x="4452938" y="3814763"/>
            <a:ext cx="3095625" cy="358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83" name="Line 33">
            <a:extLst>
              <a:ext uri="{FF2B5EF4-FFF2-40B4-BE49-F238E27FC236}">
                <a16:creationId xmlns:a16="http://schemas.microsoft.com/office/drawing/2014/main" id="{0DB6F9C6-29E8-409E-B411-97ED1DCC60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5625" y="3786188"/>
            <a:ext cx="2987675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84" name="Line 20">
            <a:extLst>
              <a:ext uri="{FF2B5EF4-FFF2-40B4-BE49-F238E27FC236}">
                <a16:creationId xmlns:a16="http://schemas.microsoft.com/office/drawing/2014/main" id="{1A50E9D4-43D6-4809-9EBC-4A9033A3B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4140200"/>
            <a:ext cx="3887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87" name="Oval 31">
            <a:extLst>
              <a:ext uri="{FF2B5EF4-FFF2-40B4-BE49-F238E27FC236}">
                <a16:creationId xmlns:a16="http://schemas.microsoft.com/office/drawing/2014/main" id="{208868D8-6268-431E-9028-DA9DC8767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644900"/>
            <a:ext cx="260350" cy="2825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88" name="Text Box 22">
            <a:extLst>
              <a:ext uri="{FF2B5EF4-FFF2-40B4-BE49-F238E27FC236}">
                <a16:creationId xmlns:a16="http://schemas.microsoft.com/office/drawing/2014/main" id="{4C8C3F2F-D7FD-4C2B-A9C1-BFF9D5323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063" y="5178425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 b="1" i="1"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b                                     </a:t>
            </a:r>
          </a:p>
        </p:txBody>
      </p:sp>
      <p:sp>
        <p:nvSpPr>
          <p:cNvPr id="89" name="Line 25">
            <a:extLst>
              <a:ext uri="{FF2B5EF4-FFF2-40B4-BE49-F238E27FC236}">
                <a16:creationId xmlns:a16="http://schemas.microsoft.com/office/drawing/2014/main" id="{B8CFEE32-D627-4880-8427-A100282155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05713" y="4868863"/>
            <a:ext cx="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90" name="120 Rectángulo">
            <a:extLst>
              <a:ext uri="{FF2B5EF4-FFF2-40B4-BE49-F238E27FC236}">
                <a16:creationId xmlns:a16="http://schemas.microsoft.com/office/drawing/2014/main" id="{9C5848AC-71EF-47D6-AD54-5702D8C08198}"/>
              </a:ext>
            </a:extLst>
          </p:cNvPr>
          <p:cNvSpPr/>
          <p:nvPr/>
        </p:nvSpPr>
        <p:spPr>
          <a:xfrm>
            <a:off x="4510088" y="4851400"/>
            <a:ext cx="3095625" cy="3603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91" name="Oval 31">
            <a:extLst>
              <a:ext uri="{FF2B5EF4-FFF2-40B4-BE49-F238E27FC236}">
                <a16:creationId xmlns:a16="http://schemas.microsoft.com/office/drawing/2014/main" id="{E324551D-0262-4E65-B783-00FD8EDA3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4608513"/>
            <a:ext cx="260350" cy="2825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92" name="Line 33">
            <a:extLst>
              <a:ext uri="{FF2B5EF4-FFF2-40B4-BE49-F238E27FC236}">
                <a16:creationId xmlns:a16="http://schemas.microsoft.com/office/drawing/2014/main" id="{510060CA-7B5F-4C0A-B41A-0D152AF035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6113" y="4814888"/>
            <a:ext cx="2987675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93" name="Line 20">
            <a:extLst>
              <a:ext uri="{FF2B5EF4-FFF2-40B4-BE49-F238E27FC236}">
                <a16:creationId xmlns:a16="http://schemas.microsoft.com/office/drawing/2014/main" id="{843D658C-B61F-4687-9CF2-A6EDDEAB1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5219700"/>
            <a:ext cx="38877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graphicFrame>
        <p:nvGraphicFramePr>
          <p:cNvPr id="94" name="Object 83">
            <a:extLst>
              <a:ext uri="{FF2B5EF4-FFF2-40B4-BE49-F238E27FC236}">
                <a16:creationId xmlns:a16="http://schemas.microsoft.com/office/drawing/2014/main" id="{7E15A7D1-6C8E-445D-8043-E5CAD3C31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4688" y="6092825"/>
          <a:ext cx="431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8" name="Equation" r:id="rId13" imgW="241091" imgH="126890" progId="">
                  <p:embed/>
                </p:oleObj>
              </mc:Choice>
              <mc:Fallback>
                <p:oleObj name="Equation" r:id="rId13" imgW="241091" imgH="126890" progId="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6092825"/>
                        <a:ext cx="431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84">
            <a:extLst>
              <a:ext uri="{FF2B5EF4-FFF2-40B4-BE49-F238E27FC236}">
                <a16:creationId xmlns:a16="http://schemas.microsoft.com/office/drawing/2014/main" id="{0B94ED97-FD4A-48F7-B1D1-A01BFBC1F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6092825"/>
          <a:ext cx="2730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" name="Equation" r:id="rId15" imgW="152202" imgH="126835" progId="">
                  <p:embed/>
                </p:oleObj>
              </mc:Choice>
              <mc:Fallback>
                <p:oleObj name="Equation" r:id="rId15" imgW="152202" imgH="126835" progId="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6092825"/>
                        <a:ext cx="2730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133 Rectángulo">
            <a:extLst>
              <a:ext uri="{FF2B5EF4-FFF2-40B4-BE49-F238E27FC236}">
                <a16:creationId xmlns:a16="http://schemas.microsoft.com/office/drawing/2014/main" id="{D53EB609-F145-4C81-A167-F75B8EC21ECE}"/>
              </a:ext>
            </a:extLst>
          </p:cNvPr>
          <p:cNvSpPr/>
          <p:nvPr/>
        </p:nvSpPr>
        <p:spPr>
          <a:xfrm>
            <a:off x="4413250" y="5661025"/>
            <a:ext cx="3744913" cy="3603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98" name="Line 20">
            <a:extLst>
              <a:ext uri="{FF2B5EF4-FFF2-40B4-BE49-F238E27FC236}">
                <a16:creationId xmlns:a16="http://schemas.microsoft.com/office/drawing/2014/main" id="{5DC3DFBB-CA7D-47DF-92BF-481E99B84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6003925"/>
            <a:ext cx="38877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99" name="Line 20">
            <a:extLst>
              <a:ext uri="{FF2B5EF4-FFF2-40B4-BE49-F238E27FC236}">
                <a16:creationId xmlns:a16="http://schemas.microsoft.com/office/drawing/2014/main" id="{502858F0-FA4B-44C0-A925-C85A2B8DE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5661025"/>
            <a:ext cx="38877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7" grpId="0"/>
      <p:bldP spid="59" grpId="0"/>
      <p:bldP spid="61" grpId="0"/>
      <p:bldP spid="63" grpId="0"/>
      <p:bldP spid="64" grpId="0"/>
      <p:bldP spid="68" grpId="0" animBg="1"/>
      <p:bldP spid="71" grpId="0" animBg="1"/>
      <p:bldP spid="72" grpId="0"/>
      <p:bldP spid="74" grpId="0" animBg="1"/>
      <p:bldP spid="79" grpId="0" animBg="1"/>
      <p:bldP spid="80" grpId="0"/>
      <p:bldP spid="82" grpId="0" animBg="1"/>
      <p:bldP spid="87" grpId="0" animBg="1"/>
      <p:bldP spid="88" grpId="0"/>
      <p:bldP spid="90" grpId="0" animBg="1"/>
      <p:bldP spid="91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Marcador de contenido 8">
            <a:extLst>
              <a:ext uri="{FF2B5EF4-FFF2-40B4-BE49-F238E27FC236}">
                <a16:creationId xmlns:a16="http://schemas.microsoft.com/office/drawing/2014/main" id="{854F666A-644E-434A-87B7-6B57DF84A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Operaciones  con  intervalos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AB4B65-3889-441B-88C8-778E544AF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141413"/>
            <a:ext cx="10515600" cy="5521325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s-PE" b="1" dirty="0">
                <a:solidFill>
                  <a:srgbClr val="FF0000"/>
                </a:solidFill>
              </a:rPr>
              <a:t>Intersección: </a:t>
            </a:r>
            <a:r>
              <a:rPr lang="es-PE" dirty="0"/>
              <a:t>Sean A y B dos intervalos, la intersección de A y B se denota por A</a:t>
            </a:r>
            <a:r>
              <a:rPr lang="es-PE" altLang="es-PE" b="1" dirty="0">
                <a:sym typeface="Symbol" pitchFamily="18" charset="2"/>
              </a:rPr>
              <a:t>  </a:t>
            </a:r>
            <a:r>
              <a:rPr lang="es-PE" dirty="0"/>
              <a:t>B y se define como todos los valores reales que pertenecen a </a:t>
            </a:r>
            <a:r>
              <a:rPr lang="es-PE" dirty="0" err="1"/>
              <a:t>A</a:t>
            </a:r>
            <a:r>
              <a:rPr lang="es-PE" dirty="0"/>
              <a:t> y a B.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altLang="es-PE" b="1" dirty="0">
                <a:solidFill>
                  <a:srgbClr val="000099"/>
                </a:solidFill>
              </a:rPr>
              <a:t>                             A </a:t>
            </a:r>
            <a:r>
              <a:rPr lang="es-PE" altLang="es-PE" b="1" dirty="0">
                <a:solidFill>
                  <a:srgbClr val="000099"/>
                </a:solidFill>
                <a:sym typeface="Symbol" pitchFamily="18" charset="2"/>
              </a:rPr>
              <a:t></a:t>
            </a:r>
            <a:r>
              <a:rPr lang="es-PE" altLang="es-PE" b="1" dirty="0">
                <a:solidFill>
                  <a:srgbClr val="000099"/>
                </a:solidFill>
              </a:rPr>
              <a:t> B = { </a:t>
            </a:r>
            <a:r>
              <a:rPr lang="es-PE" altLang="es-PE" b="1" i="1" dirty="0">
                <a:solidFill>
                  <a:srgbClr val="000099"/>
                </a:solidFill>
              </a:rPr>
              <a:t>x</a:t>
            </a:r>
            <a:r>
              <a:rPr lang="es-PE" altLang="es-PE" b="1" dirty="0">
                <a:solidFill>
                  <a:srgbClr val="000099"/>
                </a:solidFill>
              </a:rPr>
              <a:t> /</a:t>
            </a:r>
            <a:r>
              <a:rPr lang="es-PE" altLang="es-PE" b="1" dirty="0">
                <a:solidFill>
                  <a:srgbClr val="000099"/>
                </a:solidFill>
                <a:sym typeface="Symbol" pitchFamily="18" charset="2"/>
              </a:rPr>
              <a:t> </a:t>
            </a:r>
            <a:r>
              <a:rPr lang="es-PE" altLang="es-PE" b="1" i="1" dirty="0">
                <a:solidFill>
                  <a:srgbClr val="000099"/>
                </a:solidFill>
                <a:sym typeface="Symbol" pitchFamily="18" charset="2"/>
              </a:rPr>
              <a:t>x</a:t>
            </a:r>
            <a:r>
              <a:rPr lang="es-PE" altLang="es-PE" b="1" dirty="0">
                <a:solidFill>
                  <a:srgbClr val="000099"/>
                </a:solidFill>
                <a:sym typeface="Symbol" pitchFamily="18" charset="2"/>
              </a:rPr>
              <a:t> </a:t>
            </a:r>
            <a:r>
              <a:rPr lang="es-PE" altLang="es-PE" b="1" dirty="0">
                <a:solidFill>
                  <a:srgbClr val="000099"/>
                </a:solidFill>
              </a:rPr>
              <a:t> A</a:t>
            </a:r>
            <a:r>
              <a:rPr lang="es-PE" altLang="es-PE" b="1" dirty="0">
                <a:solidFill>
                  <a:srgbClr val="000099"/>
                </a:solidFill>
                <a:sym typeface="Symbol" pitchFamily="18" charset="2"/>
              </a:rPr>
              <a:t>  </a:t>
            </a:r>
            <a:r>
              <a:rPr lang="es-PE" altLang="es-PE" b="1" dirty="0">
                <a:solidFill>
                  <a:srgbClr val="000099"/>
                </a:solidFill>
              </a:rPr>
              <a:t> </a:t>
            </a:r>
            <a:r>
              <a:rPr lang="es-PE" altLang="es-PE" b="1" dirty="0">
                <a:solidFill>
                  <a:srgbClr val="000099"/>
                </a:solidFill>
                <a:sym typeface="Symbol" pitchFamily="18" charset="2"/>
              </a:rPr>
              <a:t> </a:t>
            </a:r>
            <a:r>
              <a:rPr lang="es-PE" altLang="es-PE" b="1" i="1" dirty="0">
                <a:solidFill>
                  <a:srgbClr val="000099"/>
                </a:solidFill>
                <a:sym typeface="Symbol" pitchFamily="18" charset="2"/>
              </a:rPr>
              <a:t>x</a:t>
            </a:r>
            <a:r>
              <a:rPr lang="es-PE" altLang="es-PE" b="1" dirty="0">
                <a:solidFill>
                  <a:srgbClr val="000099"/>
                </a:solidFill>
                <a:sym typeface="Symbol" pitchFamily="18" charset="2"/>
              </a:rPr>
              <a:t> </a:t>
            </a:r>
            <a:r>
              <a:rPr lang="es-PE" altLang="es-PE" b="1" dirty="0">
                <a:solidFill>
                  <a:srgbClr val="000099"/>
                </a:solidFill>
              </a:rPr>
              <a:t> B 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PE" altLang="es-PE" b="1" dirty="0">
              <a:solidFill>
                <a:srgbClr val="000099"/>
              </a:solidFill>
              <a:sym typeface="Symbol" pitchFamily="18" charset="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s-PE" altLang="es-PE" b="1" dirty="0">
                <a:solidFill>
                  <a:srgbClr val="FF0000"/>
                </a:solidFill>
                <a:sym typeface="Symbol" pitchFamily="18" charset="2"/>
              </a:rPr>
              <a:t>Unión: </a:t>
            </a:r>
            <a:r>
              <a:rPr lang="es-PE" altLang="es-PE" dirty="0">
                <a:sym typeface="Symbol" pitchFamily="18" charset="2"/>
              </a:rPr>
              <a:t>Sean A y B  dos intervalos, la unión de A y B se denota por     A</a:t>
            </a:r>
            <a:r>
              <a:rPr lang="es-PE" altLang="es-PE" b="1" dirty="0">
                <a:ea typeface="MS PGothic" pitchFamily="34" charset="-128"/>
                <a:sym typeface="Symbol" pitchFamily="18" charset="2"/>
              </a:rPr>
              <a:t>  </a:t>
            </a:r>
            <a:r>
              <a:rPr lang="es-PE" altLang="es-PE" dirty="0">
                <a:sym typeface="Symbol" pitchFamily="18" charset="2"/>
              </a:rPr>
              <a:t>B  y se define como todos los valores reales que pertenecen a </a:t>
            </a:r>
            <a:r>
              <a:rPr lang="es-PE" altLang="es-PE" dirty="0" err="1">
                <a:sym typeface="Symbol" pitchFamily="18" charset="2"/>
              </a:rPr>
              <a:t>A</a:t>
            </a:r>
            <a:r>
              <a:rPr lang="es-PE" altLang="es-PE" dirty="0">
                <a:sym typeface="Symbol" pitchFamily="18" charset="2"/>
              </a:rPr>
              <a:t>, a B o a ambos.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altLang="es-PE" b="1" dirty="0">
                <a:solidFill>
                  <a:srgbClr val="000099"/>
                </a:solidFill>
                <a:ea typeface="MS PGothic" pitchFamily="34" charset="-128"/>
              </a:rPr>
              <a:t>                              A 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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</a:rPr>
              <a:t> B = { </a:t>
            </a:r>
            <a:r>
              <a:rPr lang="es-PE" altLang="es-PE" b="1" i="1" dirty="0">
                <a:solidFill>
                  <a:srgbClr val="000099"/>
                </a:solidFill>
                <a:ea typeface="MS PGothic" pitchFamily="34" charset="-128"/>
              </a:rPr>
              <a:t>x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</a:rPr>
              <a:t> /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 </a:t>
            </a:r>
            <a:r>
              <a:rPr lang="es-PE" altLang="es-PE" b="1" i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x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 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</a:rPr>
              <a:t> A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  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</a:rPr>
              <a:t> 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 </a:t>
            </a:r>
            <a:r>
              <a:rPr lang="es-PE" altLang="es-PE" b="1" i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x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 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</a:rPr>
              <a:t> B }</a:t>
            </a:r>
            <a:endParaRPr lang="es-ES" altLang="es-PE" b="1" dirty="0">
              <a:solidFill>
                <a:srgbClr val="000099"/>
              </a:solidFill>
              <a:ea typeface="MS PGothic" pitchFamily="34" charset="-128"/>
              <a:sym typeface="Symbol" pitchFamily="18" charset="2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" altLang="es-PE" b="1" dirty="0">
              <a:solidFill>
                <a:srgbClr val="000099"/>
              </a:solidFill>
              <a:sym typeface="Symbol" pitchFamily="18" charset="2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P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P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P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Marcador de contenido 2">
            <a:extLst>
              <a:ext uri="{FF2B5EF4-FFF2-40B4-BE49-F238E27FC236}">
                <a16:creationId xmlns:a16="http://schemas.microsoft.com/office/drawing/2014/main" id="{C60696C9-7CA4-4560-ABED-5AA8924E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157288"/>
            <a:ext cx="10515600" cy="51990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PE" altLang="es-ES_tradnl"/>
              <a:t>Determine la </a:t>
            </a:r>
            <a:r>
              <a:rPr lang="es-PE" altLang="es-ES_tradnl" b="1"/>
              <a:t>intersección y la unión </a:t>
            </a:r>
            <a:r>
              <a:rPr lang="es-PE" altLang="es-ES_tradnl"/>
              <a:t>en las siguientes gráficas.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altLang="es-ES_tradnl"/>
          </a:p>
        </p:txBody>
      </p:sp>
      <p:sp>
        <p:nvSpPr>
          <p:cNvPr id="45059" name="Marcador de contenido 3">
            <a:extLst>
              <a:ext uri="{FF2B5EF4-FFF2-40B4-BE49-F238E27FC236}">
                <a16:creationId xmlns:a16="http://schemas.microsoft.com/office/drawing/2014/main" id="{1885267E-9183-4951-91C8-2DE8B14583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 Ejercicio:</a:t>
            </a: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24993732-5876-4217-BFD1-BD0C1E2C2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1660525"/>
            <a:ext cx="73247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28">
            <a:extLst>
              <a:ext uri="{FF2B5EF4-FFF2-40B4-BE49-F238E27FC236}">
                <a16:creationId xmlns:a16="http://schemas.microsoft.com/office/drawing/2014/main" id="{89A831EA-3488-4C80-8A35-39EEB2071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6925" y="2579688"/>
          <a:ext cx="78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9" name="Equation" r:id="rId4" imgW="317362" imgH="228501" progId="">
                  <p:embed/>
                </p:oleObj>
              </mc:Choice>
              <mc:Fallback>
                <p:oleObj name="Equation" r:id="rId4" imgW="317362" imgH="228501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2579688"/>
                        <a:ext cx="787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9">
            <a:extLst>
              <a:ext uri="{FF2B5EF4-FFF2-40B4-BE49-F238E27FC236}">
                <a16:creationId xmlns:a16="http://schemas.microsoft.com/office/drawing/2014/main" id="{E3BCC595-BD50-4646-91D4-CCABF746E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0" y="2655888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0" name="Equation" r:id="rId6" imgW="139639" imgH="152334" progId="">
                  <p:embed/>
                </p:oleObj>
              </mc:Choice>
              <mc:Fallback>
                <p:oleObj name="Equation" r:id="rId6" imgW="139639" imgH="152334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0" y="2655888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">
            <a:extLst>
              <a:ext uri="{FF2B5EF4-FFF2-40B4-BE49-F238E27FC236}">
                <a16:creationId xmlns:a16="http://schemas.microsoft.com/office/drawing/2014/main" id="{93F8E617-F042-49AD-B20B-7936C5DB7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3671888"/>
          <a:ext cx="1257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1" name="Equation" r:id="rId8" imgW="508000" imgH="228600" progId="">
                  <p:embed/>
                </p:oleObj>
              </mc:Choice>
              <mc:Fallback>
                <p:oleObj name="Equation" r:id="rId8" imgW="508000" imgH="22860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3671888"/>
                        <a:ext cx="1257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1">
            <a:extLst>
              <a:ext uri="{FF2B5EF4-FFF2-40B4-BE49-F238E27FC236}">
                <a16:creationId xmlns:a16="http://schemas.microsoft.com/office/drawing/2014/main" id="{2E72AC36-AFAB-4011-A41F-81229BBAF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2325" y="3671888"/>
          <a:ext cx="1066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2" name="Equation" r:id="rId10" imgW="431613" imgH="228501" progId="">
                  <p:embed/>
                </p:oleObj>
              </mc:Choice>
              <mc:Fallback>
                <p:oleObj name="Equation" r:id="rId10" imgW="431613" imgH="228501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2325" y="3671888"/>
                        <a:ext cx="1066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2">
            <a:extLst>
              <a:ext uri="{FF2B5EF4-FFF2-40B4-BE49-F238E27FC236}">
                <a16:creationId xmlns:a16="http://schemas.microsoft.com/office/drawing/2014/main" id="{6D1B8CF0-029E-454A-8B89-9BD702F69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9800" y="5614988"/>
          <a:ext cx="53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3" name="Equation" r:id="rId12" imgW="215806" imgH="228501" progId="">
                  <p:embed/>
                </p:oleObj>
              </mc:Choice>
              <mc:Fallback>
                <p:oleObj name="Equation" r:id="rId12" imgW="215806" imgH="228501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5614988"/>
                        <a:ext cx="533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3">
            <a:extLst>
              <a:ext uri="{FF2B5EF4-FFF2-40B4-BE49-F238E27FC236}">
                <a16:creationId xmlns:a16="http://schemas.microsoft.com/office/drawing/2014/main" id="{A82F870F-1D2F-478D-8BD6-5D566A6A3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0" y="5665788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4" name="Equation" r:id="rId14" imgW="139639" imgH="152334" progId="">
                  <p:embed/>
                </p:oleObj>
              </mc:Choice>
              <mc:Fallback>
                <p:oleObj name="Equation" r:id="rId14" imgW="139639" imgH="152334" progId="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0" y="5665788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4">
            <a:extLst>
              <a:ext uri="{FF2B5EF4-FFF2-40B4-BE49-F238E27FC236}">
                <a16:creationId xmlns:a16="http://schemas.microsoft.com/office/drawing/2014/main" id="{8C8DBE67-F347-4485-BD92-9CCEE61EE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8363" y="4598988"/>
          <a:ext cx="558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5" name="Equation" r:id="rId16" imgW="228600" imgH="228600" progId="">
                  <p:embed/>
                </p:oleObj>
              </mc:Choice>
              <mc:Fallback>
                <p:oleObj name="Equation" r:id="rId16" imgW="228600" imgH="22860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63" y="4598988"/>
                        <a:ext cx="558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5">
            <a:extLst>
              <a:ext uri="{FF2B5EF4-FFF2-40B4-BE49-F238E27FC236}">
                <a16:creationId xmlns:a16="http://schemas.microsoft.com/office/drawing/2014/main" id="{D1B73BF7-3E02-40FB-BE33-A289A154A2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0" y="4751388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6" name="Equation" r:id="rId18" imgW="139639" imgH="152334" progId="">
                  <p:embed/>
                </p:oleObj>
              </mc:Choice>
              <mc:Fallback>
                <p:oleObj name="Equation" r:id="rId18" imgW="139639" imgH="152334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0" y="4751388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209EE1-307C-4AE2-8D67-4727292E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157288"/>
            <a:ext cx="10515600" cy="5199062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/>
              <a:t>Si A=]-6;4]                    B=]-1;+∞[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/>
              <a:t>Determine:  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s-ES" altLang="es-PE" b="1" dirty="0">
                <a:solidFill>
                  <a:srgbClr val="000099"/>
                </a:solidFill>
              </a:rPr>
              <a:t>A </a:t>
            </a:r>
            <a:r>
              <a:rPr lang="es-PE" altLang="es-PE" b="1" dirty="0">
                <a:solidFill>
                  <a:srgbClr val="000099"/>
                </a:solidFill>
                <a:sym typeface="Symbol" pitchFamily="18" charset="2"/>
              </a:rPr>
              <a:t></a:t>
            </a:r>
            <a:r>
              <a:rPr lang="es-PE" altLang="es-PE" b="1" dirty="0">
                <a:solidFill>
                  <a:srgbClr val="000099"/>
                </a:solidFill>
              </a:rPr>
              <a:t> B 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s-ES" altLang="es-PE" b="1" dirty="0">
                <a:solidFill>
                  <a:srgbClr val="000099"/>
                </a:solidFill>
                <a:ea typeface="MS PGothic" pitchFamily="34" charset="-128"/>
              </a:rPr>
              <a:t>A 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  <a:sym typeface="Symbol" pitchFamily="18" charset="2"/>
              </a:rPr>
              <a:t></a:t>
            </a:r>
            <a:r>
              <a:rPr lang="es-PE" altLang="es-PE" b="1" dirty="0">
                <a:solidFill>
                  <a:srgbClr val="000099"/>
                </a:solidFill>
                <a:ea typeface="MS PGothic" pitchFamily="34" charset="-128"/>
              </a:rPr>
              <a:t> B</a:t>
            </a:r>
            <a:endParaRPr lang="es-PE" altLang="es-PE" b="1" dirty="0">
              <a:solidFill>
                <a:srgbClr val="000099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PE" b="1" dirty="0">
                <a:solidFill>
                  <a:srgbClr val="FF0000"/>
                </a:solidFill>
              </a:rPr>
              <a:t>Solución: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PE" dirty="0"/>
              <a:t>Graficamos en la recta numérica  los intervalos dados: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PE" dirty="0"/>
          </a:p>
        </p:txBody>
      </p:sp>
      <p:sp>
        <p:nvSpPr>
          <p:cNvPr id="46083" name="Marcador de contenido 3">
            <a:extLst>
              <a:ext uri="{FF2B5EF4-FFF2-40B4-BE49-F238E27FC236}">
                <a16:creationId xmlns:a16="http://schemas.microsoft.com/office/drawing/2014/main" id="{C0C1D395-41BD-4BCE-9BC5-30841D5C9F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 Ejemplo: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F904AE48-CAE3-48CD-B5BC-755C4488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306888"/>
            <a:ext cx="2843213" cy="655637"/>
          </a:xfrm>
          <a:prstGeom prst="rect">
            <a:avLst/>
          </a:prstGeom>
          <a:pattFill prst="ltUpDiag">
            <a:fgClr>
              <a:srgbClr val="00B0F0"/>
            </a:fgClr>
            <a:bgClr>
              <a:schemeClr val="bg1"/>
            </a:bgClr>
          </a:pattFill>
          <a:ln>
            <a:noFill/>
          </a:ln>
          <a:effectLst>
            <a:outerShdw dist="50800" dir="5400000" sx="999" sy="999" algn="ctr" rotWithShape="0">
              <a:srgbClr val="80808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s-ES_tradnl" altLang="es-ES_tradnl">
              <a:latin typeface="Arial" panose="020B0604020202020204" pitchFamily="34" charset="0"/>
            </a:endParaRPr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8178EE4B-68B7-4842-B8ED-B308D7AC4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987925"/>
            <a:ext cx="5462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5F0B44C6-F5D6-47D8-8405-2BE339847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557713"/>
            <a:ext cx="2160587" cy="4175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FD5724DA-87D8-4C09-8304-DF0AC7056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4962525"/>
            <a:ext cx="336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400" b="1"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-6                           4</a:t>
            </a: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AA642BB8-5B69-4F6E-A2F8-B9388813F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2988" y="4665663"/>
            <a:ext cx="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612ED887-9F13-4EDC-9F16-FFEDF65BD2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4665663"/>
            <a:ext cx="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FBB5867B-B612-4330-8489-F6E56920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4413250"/>
            <a:ext cx="260350" cy="2825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id="{8737C44F-E528-4F9B-9780-44A79DB9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4413250"/>
            <a:ext cx="260350" cy="2825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cxnSp>
        <p:nvCxnSpPr>
          <p:cNvPr id="22" name="19 Conector recto">
            <a:extLst>
              <a:ext uri="{FF2B5EF4-FFF2-40B4-BE49-F238E27FC236}">
                <a16:creationId xmlns:a16="http://schemas.microsoft.com/office/drawing/2014/main" id="{A4C842D6-99C0-45CD-ACC4-1D9228958AE2}"/>
              </a:ext>
            </a:extLst>
          </p:cNvPr>
          <p:cNvCxnSpPr/>
          <p:nvPr/>
        </p:nvCxnSpPr>
        <p:spPr>
          <a:xfrm>
            <a:off x="4997450" y="4557713"/>
            <a:ext cx="19081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23">
            <a:extLst>
              <a:ext uri="{FF2B5EF4-FFF2-40B4-BE49-F238E27FC236}">
                <a16:creationId xmlns:a16="http://schemas.microsoft.com/office/drawing/2014/main" id="{E54E70FB-929A-463B-B4B9-7EE2C11616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378325"/>
            <a:ext cx="0" cy="611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" name="Oval 29">
            <a:extLst>
              <a:ext uri="{FF2B5EF4-FFF2-40B4-BE49-F238E27FC236}">
                <a16:creationId xmlns:a16="http://schemas.microsoft.com/office/drawing/2014/main" id="{2D2712EC-BEA9-4244-90CA-56248925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4125913"/>
            <a:ext cx="260350" cy="2825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PE" sz="1800">
              <a:ea typeface="MS PGothic" panose="020B0600070205080204" pitchFamily="34" charset="-128"/>
            </a:endParaRPr>
          </a:p>
        </p:txBody>
      </p:sp>
      <p:sp>
        <p:nvSpPr>
          <p:cNvPr id="25" name="Line 32">
            <a:extLst>
              <a:ext uri="{FF2B5EF4-FFF2-40B4-BE49-F238E27FC236}">
                <a16:creationId xmlns:a16="http://schemas.microsoft.com/office/drawing/2014/main" id="{8BA6782D-6921-4B4B-A257-39F67D162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63" y="4289425"/>
            <a:ext cx="2916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6" name="23 CuadroTexto">
            <a:extLst>
              <a:ext uri="{FF2B5EF4-FFF2-40B4-BE49-F238E27FC236}">
                <a16:creationId xmlns:a16="http://schemas.microsoft.com/office/drawing/2014/main" id="{2CF951B8-2B4E-4633-8192-A73BC4E12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4960938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24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-1</a:t>
            </a:r>
          </a:p>
        </p:txBody>
      </p:sp>
      <p:graphicFrame>
        <p:nvGraphicFramePr>
          <p:cNvPr id="27" name="24 Objeto">
            <a:extLst>
              <a:ext uri="{FF2B5EF4-FFF2-40B4-BE49-F238E27FC236}">
                <a16:creationId xmlns:a16="http://schemas.microsoft.com/office/drawing/2014/main" id="{493C311C-9D9B-4FC7-9EC5-5EAF49D4B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7363" y="6142038"/>
          <a:ext cx="12636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" name="Equation" r:id="rId4" imgW="532937" imgH="164957" progId="">
                  <p:embed/>
                </p:oleObj>
              </mc:Choice>
              <mc:Fallback>
                <p:oleObj name="Equation" r:id="rId4" imgW="532937" imgH="164957" progId="">
                  <p:embed/>
                  <p:pic>
                    <p:nvPicPr>
                      <p:cNvPr id="0" name="2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6142038"/>
                        <a:ext cx="12636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25 Objeto">
            <a:extLst>
              <a:ext uri="{FF2B5EF4-FFF2-40B4-BE49-F238E27FC236}">
                <a16:creationId xmlns:a16="http://schemas.microsoft.com/office/drawing/2014/main" id="{469FF72C-F687-4C80-9F19-1AE32EA8D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0950" y="6111875"/>
          <a:ext cx="12652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" name="Equation" r:id="rId6" imgW="532937" imgH="164957" progId="">
                  <p:embed/>
                </p:oleObj>
              </mc:Choice>
              <mc:Fallback>
                <p:oleObj name="Equation" r:id="rId6" imgW="532937" imgH="164957" progId="">
                  <p:embed/>
                  <p:pic>
                    <p:nvPicPr>
                      <p:cNvPr id="0" name="2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6111875"/>
                        <a:ext cx="12652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26 CuadroTexto">
            <a:extLst>
              <a:ext uri="{FF2B5EF4-FFF2-40B4-BE49-F238E27FC236}">
                <a16:creationId xmlns:a16="http://schemas.microsoft.com/office/drawing/2014/main" id="{FD50D666-155A-46FB-9077-26953397F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6070600"/>
            <a:ext cx="4333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a.</a:t>
            </a:r>
          </a:p>
        </p:txBody>
      </p:sp>
      <p:sp>
        <p:nvSpPr>
          <p:cNvPr id="30" name="27 CuadroTexto">
            <a:extLst>
              <a:ext uri="{FF2B5EF4-FFF2-40B4-BE49-F238E27FC236}">
                <a16:creationId xmlns:a16="http://schemas.microsoft.com/office/drawing/2014/main" id="{DB50FF9D-1FB5-4ED2-A56A-680217443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6070600"/>
            <a:ext cx="454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b.</a:t>
            </a:r>
          </a:p>
        </p:txBody>
      </p:sp>
      <p:graphicFrame>
        <p:nvGraphicFramePr>
          <p:cNvPr id="31" name="28 Objeto">
            <a:extLst>
              <a:ext uri="{FF2B5EF4-FFF2-40B4-BE49-F238E27FC236}">
                <a16:creationId xmlns:a16="http://schemas.microsoft.com/office/drawing/2014/main" id="{C6F65163-85F4-4232-9A86-26DB0713D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3863" y="6105525"/>
          <a:ext cx="9937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" name="Equation" r:id="rId8" imgW="419100" imgH="228600" progId="">
                  <p:embed/>
                </p:oleObj>
              </mc:Choice>
              <mc:Fallback>
                <p:oleObj name="Equation" r:id="rId8" imgW="419100" imgH="228600" progId="">
                  <p:embed/>
                  <p:pic>
                    <p:nvPicPr>
                      <p:cNvPr id="0" name="2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6105525"/>
                        <a:ext cx="9937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29 Objeto">
            <a:extLst>
              <a:ext uri="{FF2B5EF4-FFF2-40B4-BE49-F238E27FC236}">
                <a16:creationId xmlns:a16="http://schemas.microsoft.com/office/drawing/2014/main" id="{6789EE0A-1417-4D71-87F7-E21B8EFB9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9675" y="6121400"/>
          <a:ext cx="13763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" name="Ecuación" r:id="rId10" imgW="532937" imgH="215713" progId="Equation.3">
                  <p:embed/>
                </p:oleObj>
              </mc:Choice>
              <mc:Fallback>
                <p:oleObj name="Ecuación" r:id="rId10" imgW="532937" imgH="215713" progId="Equation.3">
                  <p:embed/>
                  <p:pic>
                    <p:nvPicPr>
                      <p:cNvPr id="0" name="2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6121400"/>
                        <a:ext cx="13763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0" grpId="0" animBg="1"/>
      <p:bldP spid="21" grpId="0" animBg="1"/>
      <p:bldP spid="24" grpId="0" animBg="1"/>
      <p:bldP spid="26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6EC5CA-7911-4465-ABEE-5B670F51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157288"/>
            <a:ext cx="10515600" cy="51990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altLang="es-ES_tradnl"/>
              <a:t>Si   A=]-3;8] ,   B=]1;13[   y  C=]14;+∞[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altLang="es-ES_tradnl"/>
          </a:p>
          <a:p>
            <a:pPr marL="0" indent="0">
              <a:buFont typeface="Arial" panose="020B0604020202020204" pitchFamily="34" charset="0"/>
              <a:buNone/>
            </a:pPr>
            <a:r>
              <a:rPr lang="it-IT" altLang="es-ES_tradnl"/>
              <a:t>Determine: </a:t>
            </a:r>
            <a:r>
              <a:rPr lang="it-IT" altLang="es-ES_tradnl" b="1">
                <a:solidFill>
                  <a:srgbClr val="000099"/>
                </a:solidFill>
              </a:rPr>
              <a:t>(</a:t>
            </a:r>
            <a:r>
              <a:rPr lang="es-ES" altLang="es-PE" b="1">
                <a:solidFill>
                  <a:srgbClr val="000099"/>
                </a:solidFill>
              </a:rPr>
              <a:t>A </a:t>
            </a:r>
            <a:r>
              <a:rPr lang="es-PE" altLang="es-PE" b="1">
                <a:solidFill>
                  <a:srgbClr val="000099"/>
                </a:solidFill>
                <a:sym typeface="Symbol" panose="05050102010706020507" pitchFamily="18" charset="2"/>
              </a:rPr>
              <a:t></a:t>
            </a:r>
            <a:r>
              <a:rPr lang="es-PE" altLang="es-PE" b="1">
                <a:solidFill>
                  <a:srgbClr val="000099"/>
                </a:solidFill>
              </a:rPr>
              <a:t> B)</a:t>
            </a:r>
            <a:r>
              <a:rPr lang="es-PE" altLang="es-PE" b="1">
                <a:solidFill>
                  <a:srgbClr val="000099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</a:t>
            </a:r>
            <a:r>
              <a:rPr lang="es-PE" altLang="es-PE" b="1">
                <a:solidFill>
                  <a:srgbClr val="000099"/>
                </a:solidFill>
                <a:ea typeface="MS PGothic" panose="020B0600070205080204" pitchFamily="34" charset="-128"/>
              </a:rPr>
              <a:t> C</a:t>
            </a:r>
            <a:r>
              <a:rPr lang="es-PE" altLang="es-PE" b="1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47107" name="Marcador de contenido 3">
            <a:extLst>
              <a:ext uri="{FF2B5EF4-FFF2-40B4-BE49-F238E27FC236}">
                <a16:creationId xmlns:a16="http://schemas.microsoft.com/office/drawing/2014/main" id="{BA75E445-D4EC-4843-A67B-00B1549F77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 Ejemplo: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Marcador de contenido 8">
            <a:extLst>
              <a:ext uri="{FF2B5EF4-FFF2-40B4-BE49-F238E27FC236}">
                <a16:creationId xmlns:a16="http://schemas.microsoft.com/office/drawing/2014/main" id="{3AC0515C-F5EF-46EF-A050-280E326DD7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Inecuaciones de primer grado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35539B5-0D98-4065-8574-BFC2EE1FF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141413"/>
            <a:ext cx="10515600" cy="51546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PE" altLang="es-ES_tradnl"/>
              <a:t>Una inecuación de primer grado con una incógnita (inecuaciones lineales), es aquella inecuación que puede reducirse a las siguientes formas generales: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altLang="es-PE" b="1">
                <a:solidFill>
                  <a:srgbClr val="000099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altLang="es-ES_tradnl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s-PE"/>
              <a:t>donde </a:t>
            </a:r>
            <a:r>
              <a:rPr lang="en-US" altLang="es-PE" i="1"/>
              <a:t>a</a:t>
            </a:r>
            <a:r>
              <a:rPr lang="en-US" altLang="es-PE"/>
              <a:t> y </a:t>
            </a:r>
            <a:r>
              <a:rPr lang="en-US" altLang="es-PE" i="1"/>
              <a:t>b</a:t>
            </a:r>
            <a:r>
              <a:rPr lang="en-US" altLang="es-PE"/>
              <a:t> son números  reales,  con </a:t>
            </a:r>
            <a:r>
              <a:rPr lang="en-US" altLang="es-PE" i="1"/>
              <a:t>a </a:t>
            </a:r>
            <a:r>
              <a:rPr lang="en-US" altLang="es-PE"/>
              <a:t>≠ 0.</a:t>
            </a:r>
            <a:endParaRPr lang="en-US" altLang="es-PE">
              <a:solidFill>
                <a:srgbClr val="99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PE" altLang="es-ES_tradnl" b="1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PE" altLang="es-ES_tradnl" b="1">
                <a:solidFill>
                  <a:srgbClr val="FF0000"/>
                </a:solidFill>
              </a:rPr>
              <a:t>Ejemplos: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altLang="es-ES_tradnl" b="1"/>
          </a:p>
          <a:p>
            <a:pPr marL="0" indent="0">
              <a:buFont typeface="Arial" panose="020B0604020202020204" pitchFamily="34" charset="0"/>
              <a:buNone/>
            </a:pPr>
            <a:endParaRPr lang="es-PE" altLang="es-ES_tradnl"/>
          </a:p>
        </p:txBody>
      </p:sp>
      <p:graphicFrame>
        <p:nvGraphicFramePr>
          <p:cNvPr id="31" name="8 Objeto">
            <a:extLst>
              <a:ext uri="{FF2B5EF4-FFF2-40B4-BE49-F238E27FC236}">
                <a16:creationId xmlns:a16="http://schemas.microsoft.com/office/drawing/2014/main" id="{220A44A2-8AA4-4307-8E1E-F5090A866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8250" y="2524125"/>
          <a:ext cx="22891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1" name="Equation" r:id="rId3" imgW="647419" imgH="203112" progId="">
                  <p:embed/>
                </p:oleObj>
              </mc:Choice>
              <mc:Fallback>
                <p:oleObj name="Equation" r:id="rId3" imgW="647419" imgH="203112" progId="">
                  <p:embed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2524125"/>
                        <a:ext cx="2289175" cy="7191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10 Objeto">
            <a:extLst>
              <a:ext uri="{FF2B5EF4-FFF2-40B4-BE49-F238E27FC236}">
                <a16:creationId xmlns:a16="http://schemas.microsoft.com/office/drawing/2014/main" id="{EFCD317B-8719-4B15-9DA8-CE7199F42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3825" y="2630488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2" name="Equation" r:id="rId5" imgW="126725" imgH="126725" progId="">
                  <p:embed/>
                </p:oleObj>
              </mc:Choice>
              <mc:Fallback>
                <p:oleObj name="Equation" r:id="rId5" imgW="126725" imgH="126725" progId="">
                  <p:embed/>
                  <p:pic>
                    <p:nvPicPr>
                      <p:cNvPr id="0" name="1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2630488"/>
                        <a:ext cx="501650" cy="501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11 Objeto">
            <a:extLst>
              <a:ext uri="{FF2B5EF4-FFF2-40B4-BE49-F238E27FC236}">
                <a16:creationId xmlns:a16="http://schemas.microsoft.com/office/drawing/2014/main" id="{D58FBB7E-3A09-4A76-99A9-CD838DA9A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3825" y="2524125"/>
          <a:ext cx="476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3" name="Equation" r:id="rId7" imgW="126835" imgH="152202" progId="">
                  <p:embed/>
                </p:oleObj>
              </mc:Choice>
              <mc:Fallback>
                <p:oleObj name="Equation" r:id="rId7" imgW="126835" imgH="152202" progId="">
                  <p:embed/>
                  <p:pic>
                    <p:nvPicPr>
                      <p:cNvPr id="0" name="1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2524125"/>
                        <a:ext cx="476250" cy="574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12 Objeto">
            <a:extLst>
              <a:ext uri="{FF2B5EF4-FFF2-40B4-BE49-F238E27FC236}">
                <a16:creationId xmlns:a16="http://schemas.microsoft.com/office/drawing/2014/main" id="{CD493720-7966-4061-9C93-05128234B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3825" y="2568575"/>
          <a:ext cx="4413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4" name="Equation" r:id="rId9" imgW="126835" imgH="152202" progId="">
                  <p:embed/>
                </p:oleObj>
              </mc:Choice>
              <mc:Fallback>
                <p:oleObj name="Equation" r:id="rId9" imgW="126835" imgH="152202" progId="">
                  <p:embed/>
                  <p:pic>
                    <p:nvPicPr>
                      <p:cNvPr id="0" name="1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2568575"/>
                        <a:ext cx="441325" cy="530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13 CuadroTexto">
            <a:extLst>
              <a:ext uri="{FF2B5EF4-FFF2-40B4-BE49-F238E27FC236}">
                <a16:creationId xmlns:a16="http://schemas.microsoft.com/office/drawing/2014/main" id="{436B59CC-E166-449C-B023-7F7C7F153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4049713"/>
            <a:ext cx="7272337" cy="2247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s-PE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c.                  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eriod" startAt="2"/>
              <a:defRPr/>
            </a:pPr>
            <a:r>
              <a:rPr lang="es-PE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d.</a:t>
            </a:r>
          </a:p>
        </p:txBody>
      </p:sp>
      <p:graphicFrame>
        <p:nvGraphicFramePr>
          <p:cNvPr id="36" name="Object 16">
            <a:extLst>
              <a:ext uri="{FF2B5EF4-FFF2-40B4-BE49-F238E27FC236}">
                <a16:creationId xmlns:a16="http://schemas.microsoft.com/office/drawing/2014/main" id="{0DB07DB0-9F26-4DCF-9942-F59790EF0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7863" y="4972050"/>
          <a:ext cx="1835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5" name="Ecuación" r:id="rId11" imgW="825500" imgH="203200" progId="Equation.3">
                  <p:embed/>
                </p:oleObj>
              </mc:Choice>
              <mc:Fallback>
                <p:oleObj name="Ecuación" r:id="rId11" imgW="825500" imgH="203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863" y="4972050"/>
                        <a:ext cx="18351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7">
            <a:extLst>
              <a:ext uri="{FF2B5EF4-FFF2-40B4-BE49-F238E27FC236}">
                <a16:creationId xmlns:a16="http://schemas.microsoft.com/office/drawing/2014/main" id="{49D899F1-762F-4739-9903-028E8554F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4972050"/>
          <a:ext cx="14859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6" name="Ecuación" r:id="rId13" imgW="571320" imgH="164880" progId="Equation.3">
                  <p:embed/>
                </p:oleObj>
              </mc:Choice>
              <mc:Fallback>
                <p:oleObj name="Ecuación" r:id="rId13" imgW="571320" imgH="1648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972050"/>
                        <a:ext cx="14859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8">
            <a:extLst>
              <a:ext uri="{FF2B5EF4-FFF2-40B4-BE49-F238E27FC236}">
                <a16:creationId xmlns:a16="http://schemas.microsoft.com/office/drawing/2014/main" id="{CDA99B85-CCF5-42A5-B14D-3642A30F0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7725" y="5681663"/>
          <a:ext cx="14954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7" name="Ecuación" r:id="rId15" imgW="672840" imgH="368280" progId="Equation.3">
                  <p:embed/>
                </p:oleObj>
              </mc:Choice>
              <mc:Fallback>
                <p:oleObj name="Ecuación" r:id="rId15" imgW="67284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725" y="5681663"/>
                        <a:ext cx="14954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5">
            <a:extLst>
              <a:ext uri="{FF2B5EF4-FFF2-40B4-BE49-F238E27FC236}">
                <a16:creationId xmlns:a16="http://schemas.microsoft.com/office/drawing/2014/main" id="{2FCD8773-9AAD-49CD-9E71-4FF3B068C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2538" y="5859463"/>
          <a:ext cx="13684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8" name="Ecuación" r:id="rId17" imgW="596641" imgH="177723" progId="Equation.3">
                  <p:embed/>
                </p:oleObj>
              </mc:Choice>
              <mc:Fallback>
                <p:oleObj name="Ecuación" r:id="rId17" imgW="596641" imgH="17772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5859463"/>
                        <a:ext cx="13684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2F03E98-A8C4-4067-865A-F97B1FC30F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159" t="-2110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49155" name="Marcador de contenido 3">
            <a:extLst>
              <a:ext uri="{FF2B5EF4-FFF2-40B4-BE49-F238E27FC236}">
                <a16:creationId xmlns:a16="http://schemas.microsoft.com/office/drawing/2014/main" id="{AC24DCD6-93BF-4154-BC37-7C096DCBF9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 Ejemplo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C819706-8CFF-402E-A603-4CE403E7F1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765175"/>
            <a:ext cx="10478034" cy="9706760"/>
          </a:xfrm>
          <a:blipFill rotWithShape="0">
            <a:blip r:embed="rId2"/>
            <a:stretch>
              <a:fillRect l="-931" t="-1005" r="-1105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50179" name="Marcador de contenido 8">
            <a:extLst>
              <a:ext uri="{FF2B5EF4-FFF2-40B4-BE49-F238E27FC236}">
                <a16:creationId xmlns:a16="http://schemas.microsoft.com/office/drawing/2014/main" id="{4F928CDD-BDEA-446E-99A3-E0BDDC8B22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Definiciones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AB37953-7E44-4659-BF58-F29CDE761758}"/>
              </a:ext>
            </a:extLst>
          </p:cNvPr>
          <p:cNvSpPr/>
          <p:nvPr/>
        </p:nvSpPr>
        <p:spPr>
          <a:xfrm>
            <a:off x="4876800" y="3506788"/>
            <a:ext cx="2395538" cy="73342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>
              <a:solidFill>
                <a:srgbClr val="4472C4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422F13-E6C6-4A86-8FA7-223CFAFEE28B}"/>
              </a:ext>
            </a:extLst>
          </p:cNvPr>
          <p:cNvSpPr/>
          <p:nvPr/>
        </p:nvSpPr>
        <p:spPr>
          <a:xfrm>
            <a:off x="5418138" y="5370513"/>
            <a:ext cx="1312862" cy="62865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>
              <a:solidFill>
                <a:srgbClr val="4472C4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168D270-BB8A-4045-A995-479B9CE0ECDD}"/>
              </a:ext>
            </a:extLst>
          </p:cNvPr>
          <p:cNvSpPr/>
          <p:nvPr/>
        </p:nvSpPr>
        <p:spPr>
          <a:xfrm>
            <a:off x="9386888" y="5842000"/>
            <a:ext cx="1698625" cy="62865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>
              <a:solidFill>
                <a:srgbClr val="4472C4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47E8CAE-9652-4226-A573-447BEAB173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40088" y="2119313"/>
            <a:ext cx="8678862" cy="2613025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dirty="0"/>
              <a:t>El alumno, al término de la clase:</a:t>
            </a:r>
          </a:p>
          <a:p>
            <a:pPr fontAlgn="auto">
              <a:spcAft>
                <a:spcPts val="0"/>
              </a:spcAft>
              <a:defRPr/>
            </a:pPr>
            <a:r>
              <a:rPr lang="es-PE" dirty="0"/>
              <a:t>Reconoce a qué conjunto pertenecen ciertos números.</a:t>
            </a:r>
          </a:p>
          <a:p>
            <a:pPr fontAlgn="auto">
              <a:spcAft>
                <a:spcPts val="0"/>
              </a:spcAft>
              <a:defRPr/>
            </a:pPr>
            <a:r>
              <a:rPr lang="es-PE" dirty="0"/>
              <a:t>Determina la unión e intersección entre intervalos.</a:t>
            </a:r>
          </a:p>
          <a:p>
            <a:pPr fontAlgn="auto">
              <a:spcAft>
                <a:spcPts val="0"/>
              </a:spcAft>
              <a:defRPr/>
            </a:pPr>
            <a:r>
              <a:rPr lang="es-PE" dirty="0"/>
              <a:t>Lee, interpreta y resuelve inecuaciones de primer grado, determinando  el conjunto solución en  contexto de diferentes situaciones.</a:t>
            </a:r>
          </a:p>
          <a:p>
            <a:pPr fontAlgn="auto">
              <a:spcAft>
                <a:spcPts val="0"/>
              </a:spcAft>
              <a:defRPr/>
            </a:pPr>
            <a:endParaRPr lang="es-PE" dirty="0"/>
          </a:p>
          <a:p>
            <a:pPr fontAlgn="auto">
              <a:spcAft>
                <a:spcPts val="0"/>
              </a:spcAft>
              <a:defRPr/>
            </a:pPr>
            <a:endParaRPr lang="es-PE" dirty="0"/>
          </a:p>
          <a:p>
            <a:pPr fontAlgn="auto">
              <a:spcAft>
                <a:spcPts val="0"/>
              </a:spcAft>
              <a:defRPr/>
            </a:pPr>
            <a:endParaRPr lang="es-PE"/>
          </a:p>
          <a:p>
            <a:pPr fontAlgn="auto">
              <a:spcAft>
                <a:spcPts val="0"/>
              </a:spcAft>
              <a:defRPr/>
            </a:pPr>
            <a:endParaRPr lang="es-PE" dirty="0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3912358-C8AB-4907-BBCE-EA64165B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157288"/>
            <a:ext cx="8086725" cy="5199062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PE" altLang="es-PE" dirty="0"/>
              <a:t>Una empresa manufacturera calcula sus costos y utilidad, en dólares,  de </a:t>
            </a:r>
            <a:r>
              <a:rPr lang="es-PE" altLang="es-PE" i="1" dirty="0"/>
              <a:t>x</a:t>
            </a:r>
            <a:r>
              <a:rPr lang="es-PE" altLang="es-PE" dirty="0"/>
              <a:t> decenas de unidades producidas y vendidas a través de las siguientes expresiones: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PE" altLang="es-PE" i="1" dirty="0"/>
              <a:t>C</a:t>
            </a:r>
            <a:r>
              <a:rPr lang="es-PE" altLang="es-PE" dirty="0"/>
              <a:t> = 23</a:t>
            </a:r>
            <a:r>
              <a:rPr lang="es-PE" altLang="es-PE" i="1" dirty="0"/>
              <a:t>x</a:t>
            </a:r>
            <a:r>
              <a:rPr lang="es-PE" altLang="es-PE" dirty="0"/>
              <a:t> + 2 800 y </a:t>
            </a:r>
            <a:r>
              <a:rPr lang="es-PE" altLang="es-PE" i="1" dirty="0"/>
              <a:t>U</a:t>
            </a:r>
            <a:r>
              <a:rPr lang="es-PE" altLang="es-PE" dirty="0"/>
              <a:t> = 7</a:t>
            </a:r>
            <a:r>
              <a:rPr lang="es-PE" altLang="es-PE" i="1" dirty="0"/>
              <a:t>x</a:t>
            </a:r>
            <a:r>
              <a:rPr lang="es-PE" altLang="es-PE" dirty="0"/>
              <a:t> – 2 800,  respectivamente.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PE" altLang="es-PE" dirty="0"/>
              <a:t>Si logra un ingreso de por lo menos 1 500 dólares,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s-PE" altLang="es-PE" dirty="0"/>
              <a:t>¿Cuál es el mínimo costo que se requiere?   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s-PE" altLang="es-PE" dirty="0"/>
              <a:t>¿Cuál es la mínima utilidad obtenida? </a:t>
            </a:r>
          </a:p>
        </p:txBody>
      </p:sp>
      <p:sp>
        <p:nvSpPr>
          <p:cNvPr id="51203" name="Marcador de contenido 3">
            <a:extLst>
              <a:ext uri="{FF2B5EF4-FFF2-40B4-BE49-F238E27FC236}">
                <a16:creationId xmlns:a16="http://schemas.microsoft.com/office/drawing/2014/main" id="{7D48E96B-FD0C-4F33-BC62-BD01C0F78A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 Eje</a:t>
            </a:r>
            <a:r>
              <a:rPr lang="es-419" altLang="es-ES_tradnl"/>
              <a:t>mplo</a:t>
            </a:r>
            <a:r>
              <a:rPr lang="es-PE" altLang="es-ES_tradnl"/>
              <a:t> 1</a:t>
            </a:r>
          </a:p>
        </p:txBody>
      </p:sp>
      <p:pic>
        <p:nvPicPr>
          <p:cNvPr id="6" name="Imagen 5" descr="Resultado de imagen para empresa manufacturera">
            <a:extLst>
              <a:ext uri="{FF2B5EF4-FFF2-40B4-BE49-F238E27FC236}">
                <a16:creationId xmlns:a16="http://schemas.microsoft.com/office/drawing/2014/main" id="{DA9E7143-9A4F-494D-847F-592DF707E0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425" y="3333115"/>
            <a:ext cx="3541078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2299FA-4312-450F-BE4D-19E0F919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157288"/>
            <a:ext cx="10260013" cy="5199062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PE" altLang="es-PE" dirty="0"/>
              <a:t>El dueño de una fábrica de chompas de lana de alpaca, determina que el costo unitario por la fabricación de cada chompa es de $25. Si los costos fijos ascienden a $ 3 000 al mes y el precio de venta unitario es de $125. Si quiere lograr una utilidad de por lo menos $ 5 000 en un mes y a lo más un costo de $ 6 000 mensual.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s-PE" altLang="es-PE" dirty="0"/>
              <a:t>¿Cuál es el intervalo del número de chompas que se deben producir?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lphaLcPeriod"/>
              <a:defRPr/>
            </a:pPr>
            <a:r>
              <a:rPr lang="es-PE" altLang="es-PE" dirty="0"/>
              <a:t>Entre qué valores se encuentra el ingreso.</a:t>
            </a:r>
          </a:p>
        </p:txBody>
      </p:sp>
      <p:sp>
        <p:nvSpPr>
          <p:cNvPr id="52227" name="Marcador de contenido 3">
            <a:extLst>
              <a:ext uri="{FF2B5EF4-FFF2-40B4-BE49-F238E27FC236}">
                <a16:creationId xmlns:a16="http://schemas.microsoft.com/office/drawing/2014/main" id="{0E135FA6-401F-4D04-AF20-B6E149A567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 Eje</a:t>
            </a:r>
            <a:r>
              <a:rPr lang="es-419" altLang="es-ES_tradnl"/>
              <a:t>mplo</a:t>
            </a:r>
            <a:r>
              <a:rPr lang="es-PE" altLang="es-ES_tradnl"/>
              <a:t> 2</a:t>
            </a:r>
          </a:p>
        </p:txBody>
      </p:sp>
      <p:pic>
        <p:nvPicPr>
          <p:cNvPr id="6" name="Imagen 5" descr="Imagen relacionada">
            <a:extLst>
              <a:ext uri="{FF2B5EF4-FFF2-40B4-BE49-F238E27FC236}">
                <a16:creationId xmlns:a16="http://schemas.microsoft.com/office/drawing/2014/main" id="{4255F1F5-D7E5-4B62-843C-950BA38EB9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3756818"/>
            <a:ext cx="3363913" cy="225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Marcador de contenido 4">
            <a:extLst>
              <a:ext uri="{FF2B5EF4-FFF2-40B4-BE49-F238E27FC236}">
                <a16:creationId xmlns:a16="http://schemas.microsoft.com/office/drawing/2014/main" id="{E4382C1A-060F-4D4D-B1C3-614EE80F7D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5500" y="198438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Reflexión </a:t>
            </a:r>
          </a:p>
        </p:txBody>
      </p:sp>
      <p:sp>
        <p:nvSpPr>
          <p:cNvPr id="6" name="1 Rectángulo">
            <a:extLst>
              <a:ext uri="{FF2B5EF4-FFF2-40B4-BE49-F238E27FC236}">
                <a16:creationId xmlns:a16="http://schemas.microsoft.com/office/drawing/2014/main" id="{8C3375AA-1ECF-4F56-8D7D-B439F7CD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1284288"/>
            <a:ext cx="85217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99"/>
              </a:buClr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l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  <a:defRPr/>
            </a:pPr>
            <a:r>
              <a:rPr lang="es-PE" altLang="es-P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¿Las inecuaciones mostradas tienen el mismo conjunto solución ?                            y</a:t>
            </a:r>
          </a:p>
          <a:p>
            <a:pPr marL="0" indent="0" algn="l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s-PE" altLang="es-P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 marL="0" indent="0" algn="l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/>
            </a:pPr>
            <a:endParaRPr lang="es-PE" altLang="es-P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/>
            </a:pPr>
            <a:endParaRPr lang="es-PE" altLang="es-P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/>
            </a:pPr>
            <a:endParaRPr lang="es-PE" altLang="es-P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5E492DC8-99D2-4A15-B3C3-FD3A2063C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064144"/>
              </p:ext>
            </p:extLst>
          </p:nvPr>
        </p:nvGraphicFramePr>
        <p:xfrm>
          <a:off x="3952875" y="2151856"/>
          <a:ext cx="14398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0" name="Ecuación" r:id="rId3" imgW="621760" imgH="177646" progId="Equation.3">
                  <p:embed/>
                </p:oleObj>
              </mc:Choice>
              <mc:Fallback>
                <p:oleObj name="Ecuación" r:id="rId3" imgW="621760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2151856"/>
                        <a:ext cx="14398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5 Objeto">
            <a:extLst>
              <a:ext uri="{FF2B5EF4-FFF2-40B4-BE49-F238E27FC236}">
                <a16:creationId xmlns:a16="http://schemas.microsoft.com/office/drawing/2014/main" id="{A1B9D7DB-0975-49B0-B013-8F4E0DCF07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19886"/>
              </p:ext>
            </p:extLst>
          </p:nvPr>
        </p:nvGraphicFramePr>
        <p:xfrm>
          <a:off x="6697980" y="2198529"/>
          <a:ext cx="13525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Ecuación" r:id="rId5" imgW="583693" imgH="177646" progId="Equation.3">
                  <p:embed/>
                </p:oleObj>
              </mc:Choice>
              <mc:Fallback>
                <p:oleObj name="Ecuación" r:id="rId5" imgW="583693" imgH="177646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980" y="2198529"/>
                        <a:ext cx="13525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upo 8">
            <a:extLst>
              <a:ext uri="{FF2B5EF4-FFF2-40B4-BE49-F238E27FC236}">
                <a16:creationId xmlns:a16="http://schemas.microsoft.com/office/drawing/2014/main" id="{3916F8B5-AE02-49C9-92C0-4AA396324B7B}"/>
              </a:ext>
            </a:extLst>
          </p:cNvPr>
          <p:cNvGrpSpPr>
            <a:grpSpLocks/>
          </p:cNvGrpSpPr>
          <p:nvPr/>
        </p:nvGrpSpPr>
        <p:grpSpPr bwMode="auto">
          <a:xfrm>
            <a:off x="1525588" y="3309498"/>
            <a:ext cx="8591550" cy="669925"/>
            <a:chOff x="398463" y="3267076"/>
            <a:chExt cx="8591550" cy="669590"/>
          </a:xfrm>
        </p:grpSpPr>
        <p:sp>
          <p:nvSpPr>
            <p:cNvPr id="53257" name="3 Rectángulo">
              <a:extLst>
                <a:ext uri="{FF2B5EF4-FFF2-40B4-BE49-F238E27FC236}">
                  <a16:creationId xmlns:a16="http://schemas.microsoft.com/office/drawing/2014/main" id="{4B9F93CD-0464-47B4-9025-D3735AA50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3267076"/>
              <a:ext cx="8591550" cy="66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s-PE" altLang="es-PE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2. </a:t>
              </a:r>
              <a:r>
                <a:rPr lang="es-PE" altLang="es-PE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¿ </a:t>
              </a:r>
              <a:r>
                <a:rPr lang="es-PE" altLang="es-PE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Dada             , se cumple que </a:t>
              </a:r>
              <a:r>
                <a:rPr lang="es-419" altLang="es-PE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el           </a:t>
              </a:r>
              <a:r>
                <a:rPr lang="es-PE" altLang="es-PE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 </a:t>
              </a:r>
              <a:r>
                <a:rPr lang="es-419" altLang="es-PE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        </a:t>
              </a:r>
              <a:r>
                <a:rPr lang="es-PE" altLang="es-PE">
                  <a:solidFill>
                    <a:srgbClr val="00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? </a:t>
              </a:r>
              <a:endParaRPr lang="es-PE" altLang="es-PE">
                <a:solidFill>
                  <a:srgbClr val="000000"/>
                </a:solidFill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3258" name="Object 16">
              <a:extLst>
                <a:ext uri="{FF2B5EF4-FFF2-40B4-BE49-F238E27FC236}">
                  <a16:creationId xmlns:a16="http://schemas.microsoft.com/office/drawing/2014/main" id="{CE797E3C-2953-4EF4-B73F-B9B68014D1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0840100"/>
                </p:ext>
              </p:extLst>
            </p:nvPr>
          </p:nvGraphicFramePr>
          <p:xfrm>
            <a:off x="1995488" y="3471745"/>
            <a:ext cx="1080344" cy="442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2" name="Ecuación" r:id="rId7" imgW="457002" imgH="177723" progId="Equation.3">
                    <p:embed/>
                  </p:oleObj>
                </mc:Choice>
                <mc:Fallback>
                  <p:oleObj name="Ecuación" r:id="rId7" imgW="457002" imgH="17772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488" y="3471745"/>
                          <a:ext cx="1080344" cy="4427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9" name="Objeto 1">
              <a:extLst>
                <a:ext uri="{FF2B5EF4-FFF2-40B4-BE49-F238E27FC236}">
                  <a16:creationId xmlns:a16="http://schemas.microsoft.com/office/drawing/2014/main" id="{AFB18841-F8ED-4641-AE7F-4433862CC4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524440"/>
                </p:ext>
              </p:extLst>
            </p:nvPr>
          </p:nvGraphicFramePr>
          <p:xfrm>
            <a:off x="5770833" y="3527275"/>
            <a:ext cx="1446267" cy="409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3" name="Ecuación" r:id="rId9" imgW="901309" imgH="215806" progId="Equation.3">
                    <p:embed/>
                  </p:oleObj>
                </mc:Choice>
                <mc:Fallback>
                  <p:oleObj name="Ecuación" r:id="rId9" imgW="901309" imgH="215806" progId="Equation.3">
                    <p:embed/>
                    <p:pic>
                      <p:nvPicPr>
                        <p:cNvPr id="0" name="Objeto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0833" y="3527275"/>
                          <a:ext cx="1446267" cy="409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3 Rectángulo">
            <a:extLst>
              <a:ext uri="{FF2B5EF4-FFF2-40B4-BE49-F238E27FC236}">
                <a16:creationId xmlns:a16="http://schemas.microsoft.com/office/drawing/2014/main" id="{3B466FB5-B651-4717-B82A-77CFCED1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4716463"/>
            <a:ext cx="900017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419" altLang="es-PE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3</a:t>
            </a:r>
            <a:r>
              <a:rPr lang="es-PE" altLang="es-PE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s-PE" altLang="es-PE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s-419" altLang="es-PE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Si </a:t>
            </a:r>
            <a:r>
              <a:rPr lang="es-419" altLang="es-PE" b="1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s-419" altLang="es-PE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s-419" altLang="es-PE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representa el número de producción de polos. En el enunciado : “la cantidad de polos </a:t>
            </a:r>
            <a:r>
              <a:rPr lang="es-419" altLang="es-PE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no excede </a:t>
            </a:r>
            <a:r>
              <a:rPr lang="es-419" altLang="es-PE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los 1200”.</a:t>
            </a:r>
            <a:r>
              <a:rPr lang="es-419" altLang="es-PE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s-PE" altLang="es-PE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¿ </a:t>
            </a:r>
            <a:r>
              <a:rPr lang="es-419" altLang="es-PE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Su expresión matemática será: </a:t>
            </a:r>
            <a:r>
              <a:rPr lang="es-PE" altLang="es-PE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s-419" altLang="es-PE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           </a:t>
            </a:r>
            <a:r>
              <a:rPr lang="es-PE" altLang="es-PE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?</a:t>
            </a:r>
            <a:r>
              <a:rPr lang="es-419" altLang="es-PE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</a:t>
            </a:r>
            <a:endParaRPr lang="es-PE" altLang="es-PE" dirty="0">
              <a:solidFill>
                <a:srgbClr val="000000"/>
              </a:solidFill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4" name="5 Objeto">
            <a:extLst>
              <a:ext uri="{FF2B5EF4-FFF2-40B4-BE49-F238E27FC236}">
                <a16:creationId xmlns:a16="http://schemas.microsoft.com/office/drawing/2014/main" id="{4BDB8459-C8CA-4A0E-975C-2B30F677D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733882"/>
              </p:ext>
            </p:extLst>
          </p:nvPr>
        </p:nvGraphicFramePr>
        <p:xfrm>
          <a:off x="5708015" y="6178550"/>
          <a:ext cx="12938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name="Ecuación" r:id="rId11" imgW="558558" imgH="177723" progId="Equation.3">
                  <p:embed/>
                </p:oleObj>
              </mc:Choice>
              <mc:Fallback>
                <p:oleObj name="Ecuación" r:id="rId11" imgW="558558" imgH="177723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015" y="6178550"/>
                        <a:ext cx="12938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55FB77C-6D31-41FA-92B3-374DC7700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1204519"/>
            <a:ext cx="10515600" cy="44914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5400" b="1" dirty="0">
              <a:solidFill>
                <a:srgbClr val="009900"/>
              </a:solidFill>
            </a:endParaRPr>
          </a:p>
          <a:p>
            <a:pPr marL="0" indent="0" algn="ctr">
              <a:buNone/>
            </a:pPr>
            <a:r>
              <a:rPr lang="es-ES" sz="5400" b="1" dirty="0">
                <a:solidFill>
                  <a:srgbClr val="009900"/>
                </a:solidFill>
              </a:rPr>
              <a:t>¡¡¡CONTROL 01!!!</a:t>
            </a:r>
            <a:endParaRPr lang="es-ES_tradnl" sz="5400" b="1" dirty="0">
              <a:solidFill>
                <a:srgbClr val="0099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06CAD-65A3-4B65-AE10-10F07B9FE0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5501" y="198273"/>
            <a:ext cx="10246895" cy="550860"/>
          </a:xfrm>
        </p:spPr>
        <p:txBody>
          <a:bodyPr/>
          <a:lstStyle/>
          <a:p>
            <a:r>
              <a:rPr lang="es-ES" dirty="0"/>
              <a:t> Evaluación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FD26AC-D5BF-42B5-A7A5-544587AA01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9" r="25840"/>
          <a:stretch/>
        </p:blipFill>
        <p:spPr>
          <a:xfrm>
            <a:off x="4729747" y="3091895"/>
            <a:ext cx="2438401" cy="26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B419C0-13D6-4C93-81CD-BDE0A55284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25501" y="1204518"/>
            <a:ext cx="10989128" cy="5053407"/>
          </a:xfrm>
          <a:blipFill rotWithShape="0">
            <a:blip r:embed="rId2"/>
            <a:stretch>
              <a:fillRect l="-1109" t="-2171"/>
            </a:stretch>
          </a:blipFill>
        </p:spPr>
        <p:txBody>
          <a:bodyPr/>
          <a:lstStyle/>
          <a:p>
            <a:r>
              <a:rPr lang="es-ES">
                <a:noFill/>
              </a:rPr>
              <a:t> </a:t>
            </a:r>
          </a:p>
        </p:txBody>
      </p:sp>
      <p:sp>
        <p:nvSpPr>
          <p:cNvPr id="33795" name="Marcador de contenido 5">
            <a:extLst>
              <a:ext uri="{FF2B5EF4-FFF2-40B4-BE49-F238E27FC236}">
                <a16:creationId xmlns:a16="http://schemas.microsoft.com/office/drawing/2014/main" id="{346AEB4B-B47E-4D79-8194-A1F34D34BA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5500" y="198438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 Motivación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Marcador de contenido 8">
            <a:extLst>
              <a:ext uri="{FF2B5EF4-FFF2-40B4-BE49-F238E27FC236}">
                <a16:creationId xmlns:a16="http://schemas.microsoft.com/office/drawing/2014/main" id="{7268012C-8D45-4D48-99D1-F3DCC06334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Diagrama de los conjuntos numéricos</a:t>
            </a:r>
          </a:p>
        </p:txBody>
      </p:sp>
      <p:graphicFrame>
        <p:nvGraphicFramePr>
          <p:cNvPr id="5" name="35 Objeto">
            <a:extLst>
              <a:ext uri="{FF2B5EF4-FFF2-40B4-BE49-F238E27FC236}">
                <a16:creationId xmlns:a16="http://schemas.microsoft.com/office/drawing/2014/main" id="{48AB6F1A-C4D3-4994-B217-6D9C3F547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5646738"/>
          <a:ext cx="5800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9" name="Equation" r:id="rId3" imgW="3136900" imgH="241300" progId="">
                  <p:embed/>
                </p:oleObj>
              </mc:Choice>
              <mc:Fallback>
                <p:oleObj name="Equation" r:id="rId3" imgW="3136900" imgH="241300" progId="">
                  <p:embed/>
                  <p:pic>
                    <p:nvPicPr>
                      <p:cNvPr id="0" name="3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646738"/>
                        <a:ext cx="58007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>
            <a:extLst>
              <a:ext uri="{FF2B5EF4-FFF2-40B4-BE49-F238E27FC236}">
                <a16:creationId xmlns:a16="http://schemas.microsoft.com/office/drawing/2014/main" id="{EEE21B0B-A6F5-4F35-8916-FB123691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1301750"/>
            <a:ext cx="5027613" cy="3408363"/>
          </a:xfrm>
          <a:prstGeom prst="rect">
            <a:avLst/>
          </a:prstGeom>
          <a:solidFill>
            <a:srgbClr val="66FF99">
              <a:alpha val="34901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PE" sz="1800">
              <a:ea typeface="MS PGothic" panose="020B0600070205080204" pitchFamily="34" charset="-128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A0A5415-208B-4503-9710-59E3F00D1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1301750"/>
            <a:ext cx="2606675" cy="3408363"/>
          </a:xfrm>
          <a:prstGeom prst="rect">
            <a:avLst/>
          </a:prstGeom>
          <a:solidFill>
            <a:srgbClr val="FFFFCC">
              <a:alpha val="76077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1100" b="1">
                <a:ea typeface="MS PGothic" panose="020B0600070205080204" pitchFamily="34" charset="-128"/>
                <a:cs typeface="Times New Roman" panose="02020603050405020304" pitchFamily="18" charset="0"/>
              </a:rPr>
              <a:t>          </a:t>
            </a:r>
            <a:endParaRPr lang="en-US" altLang="es-PE" sz="800"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s-PE" sz="1800"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57D85F-8FCA-448E-8D6C-164A3EF8B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267075"/>
            <a:ext cx="4930775" cy="1403350"/>
          </a:xfrm>
          <a:prstGeom prst="rect">
            <a:avLst/>
          </a:prstGeom>
          <a:solidFill>
            <a:srgbClr val="FDE9D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MX" altLang="es-PE" sz="1800">
              <a:ea typeface="MS PGothic" panose="020B0600070205080204" pitchFamily="34" charset="-128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3C579E1-DAD7-4A97-8BCA-65B43FFD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3333750"/>
            <a:ext cx="2536825" cy="1277938"/>
          </a:xfrm>
          <a:prstGeom prst="rect">
            <a:avLst/>
          </a:prstGeom>
          <a:solidFill>
            <a:srgbClr val="E5DFE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1100" b="1"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s-MX" altLang="es-PE" sz="1800"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9A5B7E2-C0EF-4AE3-AD97-915F4DCC6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5072063"/>
            <a:ext cx="23590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2000" b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Números reales (R)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823F8E5E-E29C-4C00-A038-47199DF6DDC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15200" y="1292225"/>
            <a:ext cx="198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000" b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Números irracionales (I)</a:t>
            </a:r>
            <a:endParaRPr lang="en-US" altLang="es-PE" sz="2000" b="1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2B728F3-1B8D-48E8-928C-6D6661C4C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3314700"/>
            <a:ext cx="1539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000" b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Números</a:t>
            </a:r>
            <a:endParaRPr lang="en-US" altLang="es-PE" sz="2000" b="1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000" b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enteros (Z) </a:t>
            </a:r>
            <a:r>
              <a:rPr lang="es-MX" altLang="es-PE" sz="2000" b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91A4597C-BF96-4694-82AF-67DDD7C30EC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2175" y="3262313"/>
            <a:ext cx="190658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2000" b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Números naturales (N)</a:t>
            </a:r>
          </a:p>
        </p:txBody>
      </p:sp>
      <p:sp>
        <p:nvSpPr>
          <p:cNvPr id="15" name="19 Rectángulo">
            <a:extLst>
              <a:ext uri="{FF2B5EF4-FFF2-40B4-BE49-F238E27FC236}">
                <a16:creationId xmlns:a16="http://schemas.microsoft.com/office/drawing/2014/main" id="{42102E52-9246-4263-B379-7078393F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1325563"/>
            <a:ext cx="2011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000" b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Números racionales (Q) </a:t>
            </a:r>
            <a:endParaRPr lang="es-MX" altLang="es-PE" sz="2000" b="1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6" name="20 Rectángulo">
            <a:extLst>
              <a:ext uri="{FF2B5EF4-FFF2-40B4-BE49-F238E27FC236}">
                <a16:creationId xmlns:a16="http://schemas.microsoft.com/office/drawing/2014/main" id="{3CF41ABD-363C-43F8-985E-63F448746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263" y="1757363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2400" b="1">
                <a:solidFill>
                  <a:srgbClr val="00206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0,5 </a:t>
            </a:r>
            <a:endParaRPr lang="es-MX" altLang="es-PE" sz="2400">
              <a:solidFill>
                <a:srgbClr val="002060"/>
              </a:solidFill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" name="21 Rectángulo">
            <a:extLst>
              <a:ext uri="{FF2B5EF4-FFF2-40B4-BE49-F238E27FC236}">
                <a16:creationId xmlns:a16="http://schemas.microsoft.com/office/drawing/2014/main" id="{90721660-E28F-49BB-AC9A-935BE2CE2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2693988"/>
            <a:ext cx="1338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2400" b="1">
                <a:solidFill>
                  <a:srgbClr val="00206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2,1515... </a:t>
            </a:r>
            <a:endParaRPr lang="es-MX" altLang="es-PE" sz="2400">
              <a:solidFill>
                <a:srgbClr val="002060"/>
              </a:solidFill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22 Rectángulo">
            <a:extLst>
              <a:ext uri="{FF2B5EF4-FFF2-40B4-BE49-F238E27FC236}">
                <a16:creationId xmlns:a16="http://schemas.microsoft.com/office/drawing/2014/main" id="{17592817-F4F2-4536-852A-166216C74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2722563"/>
            <a:ext cx="1262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2400" b="1">
                <a:solidFill>
                  <a:srgbClr val="00206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0,333… </a:t>
            </a:r>
            <a:endParaRPr lang="es-MX" altLang="es-PE" sz="2400">
              <a:solidFill>
                <a:srgbClr val="002060"/>
              </a:solidFill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9" name="23 Rectángulo">
            <a:extLst>
              <a:ext uri="{FF2B5EF4-FFF2-40B4-BE49-F238E27FC236}">
                <a16:creationId xmlns:a16="http://schemas.microsoft.com/office/drawing/2014/main" id="{BA84119F-8E8D-43C9-9F03-649C461954F0}"/>
              </a:ext>
            </a:extLst>
          </p:cNvPr>
          <p:cNvSpPr/>
          <p:nvPr/>
        </p:nvSpPr>
        <p:spPr bwMode="auto">
          <a:xfrm>
            <a:off x="2308225" y="3990975"/>
            <a:ext cx="2303463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altLang="es-PE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… – 3 – 2 – 1  0   </a:t>
            </a:r>
            <a:endParaRPr lang="es-MX" altLang="es-PE" dirty="0">
              <a:solidFill>
                <a:srgbClr val="002060"/>
              </a:solidFill>
            </a:endParaRPr>
          </a:p>
        </p:txBody>
      </p:sp>
      <p:sp>
        <p:nvSpPr>
          <p:cNvPr id="20" name="24 Rectángulo">
            <a:extLst>
              <a:ext uri="{FF2B5EF4-FFF2-40B4-BE49-F238E27FC236}">
                <a16:creationId xmlns:a16="http://schemas.microsoft.com/office/drawing/2014/main" id="{54D780A5-16A3-49A1-A0C2-8D35FFD15834}"/>
              </a:ext>
            </a:extLst>
          </p:cNvPr>
          <p:cNvSpPr/>
          <p:nvPr/>
        </p:nvSpPr>
        <p:spPr bwMode="auto">
          <a:xfrm>
            <a:off x="4716463" y="3962400"/>
            <a:ext cx="1566862" cy="64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altLang="es-PE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  2  3 …</a:t>
            </a:r>
            <a:endParaRPr lang="es-MX" altLang="es-PE" dirty="0">
              <a:solidFill>
                <a:srgbClr val="002060"/>
              </a:solidFill>
            </a:endParaRPr>
          </a:p>
        </p:txBody>
      </p:sp>
      <p:graphicFrame>
        <p:nvGraphicFramePr>
          <p:cNvPr id="21" name="23 Objeto">
            <a:extLst>
              <a:ext uri="{FF2B5EF4-FFF2-40B4-BE49-F238E27FC236}">
                <a16:creationId xmlns:a16="http://schemas.microsoft.com/office/drawing/2014/main" id="{18AE52BE-6E9D-4367-9AE7-3F74597CB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1263" y="2655888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0" name="Equation" r:id="rId5" imgW="241091" imgH="215713" progId="">
                  <p:embed/>
                </p:oleObj>
              </mc:Choice>
              <mc:Fallback>
                <p:oleObj name="Equation" r:id="rId5" imgW="241091" imgH="215713" progId="">
                  <p:embed/>
                  <p:pic>
                    <p:nvPicPr>
                      <p:cNvPr id="0" name="2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263" y="2655888"/>
                        <a:ext cx="53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24 Objeto">
            <a:extLst>
              <a:ext uri="{FF2B5EF4-FFF2-40B4-BE49-F238E27FC236}">
                <a16:creationId xmlns:a16="http://schemas.microsoft.com/office/drawing/2014/main" id="{532E31EA-0119-4A61-BCE2-DAD1A3C48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45600" y="2122488"/>
          <a:ext cx="5048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1" name="Equation" r:id="rId7" imgW="228600" imgH="228600" progId="">
                  <p:embed/>
                </p:oleObj>
              </mc:Choice>
              <mc:Fallback>
                <p:oleObj name="Equation" r:id="rId7" imgW="228600" imgH="228600" progId="">
                  <p:embed/>
                  <p:pic>
                    <p:nvPicPr>
                      <p:cNvPr id="0" name="2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5600" y="2122488"/>
                        <a:ext cx="5048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26 Objeto">
            <a:extLst>
              <a:ext uri="{FF2B5EF4-FFF2-40B4-BE49-F238E27FC236}">
                <a16:creationId xmlns:a16="http://schemas.microsoft.com/office/drawing/2014/main" id="{CB9929FD-23E9-4B4D-B27C-446299B37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4050" y="2308225"/>
          <a:ext cx="755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2" name="Equation" r:id="rId9" imgW="342751" imgH="241195" progId="">
                  <p:embed/>
                </p:oleObj>
              </mc:Choice>
              <mc:Fallback>
                <p:oleObj name="Equation" r:id="rId9" imgW="342751" imgH="241195" progId="">
                  <p:embed/>
                  <p:pic>
                    <p:nvPicPr>
                      <p:cNvPr id="0" name="2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0" y="2308225"/>
                        <a:ext cx="7556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30 Objeto">
            <a:extLst>
              <a:ext uri="{FF2B5EF4-FFF2-40B4-BE49-F238E27FC236}">
                <a16:creationId xmlns:a16="http://schemas.microsoft.com/office/drawing/2014/main" id="{1373D2AD-49C8-4509-8013-FC4D638C6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7875" y="1651000"/>
          <a:ext cx="3952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3" name="Equation" r:id="rId11" imgW="215713" imgH="406048" progId="">
                  <p:embed/>
                </p:oleObj>
              </mc:Choice>
              <mc:Fallback>
                <p:oleObj name="Equation" r:id="rId11" imgW="215713" imgH="406048" progId="">
                  <p:embed/>
                  <p:pic>
                    <p:nvPicPr>
                      <p:cNvPr id="0" name="3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1651000"/>
                        <a:ext cx="3952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31 Objeto">
            <a:extLst>
              <a:ext uri="{FF2B5EF4-FFF2-40B4-BE49-F238E27FC236}">
                <a16:creationId xmlns:a16="http://schemas.microsoft.com/office/drawing/2014/main" id="{008C169D-EB57-46FA-B6A2-DD36E342B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2413" y="1665288"/>
          <a:ext cx="5318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4" name="Equation" r:id="rId13" imgW="253780" imgH="406048" progId="">
                  <p:embed/>
                </p:oleObj>
              </mc:Choice>
              <mc:Fallback>
                <p:oleObj name="Equation" r:id="rId13" imgW="253780" imgH="406048" progId="">
                  <p:embed/>
                  <p:pic>
                    <p:nvPicPr>
                      <p:cNvPr id="0" name="3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1665288"/>
                        <a:ext cx="5318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32 Rectángulo">
            <a:extLst>
              <a:ext uri="{FF2B5EF4-FFF2-40B4-BE49-F238E27FC236}">
                <a16:creationId xmlns:a16="http://schemas.microsoft.com/office/drawing/2014/main" id="{5D667962-DAB0-421C-8607-CE8DB1F6E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5" y="26939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2400" b="1">
                <a:solidFill>
                  <a:srgbClr val="00206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1,26 </a:t>
            </a:r>
            <a:endParaRPr lang="es-MX" altLang="es-PE" sz="2400">
              <a:solidFill>
                <a:srgbClr val="002060"/>
              </a:solidFill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27" name="34 Objeto">
            <a:extLst>
              <a:ext uri="{FF2B5EF4-FFF2-40B4-BE49-F238E27FC236}">
                <a16:creationId xmlns:a16="http://schemas.microsoft.com/office/drawing/2014/main" id="{6A88B841-6FED-454F-B3AB-7445B3CB2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3038" y="5649913"/>
          <a:ext cx="39354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5" name="Equation" r:id="rId15" imgW="2108200" imgH="241300" progId="">
                  <p:embed/>
                </p:oleObj>
              </mc:Choice>
              <mc:Fallback>
                <p:oleObj name="Equation" r:id="rId15" imgW="2108200" imgH="241300" progId="">
                  <p:embed/>
                  <p:pic>
                    <p:nvPicPr>
                      <p:cNvPr id="0" name="3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5649913"/>
                        <a:ext cx="39354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4">
            <a:extLst>
              <a:ext uri="{FF2B5EF4-FFF2-40B4-BE49-F238E27FC236}">
                <a16:creationId xmlns:a16="http://schemas.microsoft.com/office/drawing/2014/main" id="{2B669006-AE6F-4F3D-83D9-022381ED46C5}"/>
              </a:ext>
            </a:extLst>
          </p:cNvPr>
          <p:cNvGrpSpPr>
            <a:grpSpLocks/>
          </p:cNvGrpSpPr>
          <p:nvPr/>
        </p:nvGrpSpPr>
        <p:grpSpPr bwMode="auto">
          <a:xfrm>
            <a:off x="7527925" y="3379788"/>
            <a:ext cx="1141413" cy="1277937"/>
            <a:chOff x="4143" y="2647"/>
            <a:chExt cx="1420" cy="1385"/>
          </a:xfrm>
        </p:grpSpPr>
        <p:pic>
          <p:nvPicPr>
            <p:cNvPr id="34845" name="Picture 5" descr="grafico_pi">
              <a:extLst>
                <a:ext uri="{FF2B5EF4-FFF2-40B4-BE49-F238E27FC236}">
                  <a16:creationId xmlns:a16="http://schemas.microsoft.com/office/drawing/2014/main" id="{E8156E41-7564-40AB-B447-9019781C6F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" y="2647"/>
              <a:ext cx="1420" cy="1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46" name="Rectangle 6">
              <a:extLst>
                <a:ext uri="{FF2B5EF4-FFF2-40B4-BE49-F238E27FC236}">
                  <a16:creationId xmlns:a16="http://schemas.microsoft.com/office/drawing/2014/main" id="{DEEA0E38-D04E-4FC4-A9BA-846351C6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2868"/>
              <a:ext cx="336" cy="9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_tradnl" altLang="es-PE" sz="1800">
                <a:ea typeface="MS PGothic" panose="020B0600070205080204" pitchFamily="34" charset="-128"/>
              </a:endParaRPr>
            </a:p>
          </p:txBody>
        </p:sp>
        <p:sp>
          <p:nvSpPr>
            <p:cNvPr id="34847" name="Rectangle 7">
              <a:extLst>
                <a:ext uri="{FF2B5EF4-FFF2-40B4-BE49-F238E27FC236}">
                  <a16:creationId xmlns:a16="http://schemas.microsoft.com/office/drawing/2014/main" id="{E679EA5D-CFB6-444E-AC17-BCCC64601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3282"/>
              <a:ext cx="1323" cy="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s-ES_tradnl" altLang="es-PE" sz="1800">
                <a:ea typeface="MS PGothic" panose="020B0600070205080204" pitchFamily="34" charset="-128"/>
              </a:endParaRPr>
            </a:p>
          </p:txBody>
        </p:sp>
        <p:pic>
          <p:nvPicPr>
            <p:cNvPr id="34848" name="Picture 8" descr="Pi">
              <a:extLst>
                <a:ext uri="{FF2B5EF4-FFF2-40B4-BE49-F238E27FC236}">
                  <a16:creationId xmlns:a16="http://schemas.microsoft.com/office/drawing/2014/main" id="{BAA0AEF6-1FE0-4E63-B07B-8909E39A1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" y="3004"/>
              <a:ext cx="936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3" name="Picture 11" descr="ScreenHunter_08 Dec">
            <a:extLst>
              <a:ext uri="{FF2B5EF4-FFF2-40B4-BE49-F238E27FC236}">
                <a16:creationId xmlns:a16="http://schemas.microsoft.com/office/drawing/2014/main" id="{69F38BCE-0AFB-4DCD-AA36-9743E7E88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2952750"/>
            <a:ext cx="1012825" cy="16668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42 Rectángulo">
            <a:extLst>
              <a:ext uri="{FF2B5EF4-FFF2-40B4-BE49-F238E27FC236}">
                <a16:creationId xmlns:a16="http://schemas.microsoft.com/office/drawing/2014/main" id="{4C241A27-00E3-4114-A146-6E5AA5C61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5702300"/>
            <a:ext cx="20923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2600" b="1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Observación:</a:t>
            </a:r>
          </a:p>
        </p:txBody>
      </p:sp>
      <p:sp>
        <p:nvSpPr>
          <p:cNvPr id="35" name="37 Abrir llave">
            <a:extLst>
              <a:ext uri="{FF2B5EF4-FFF2-40B4-BE49-F238E27FC236}">
                <a16:creationId xmlns:a16="http://schemas.microsoft.com/office/drawing/2014/main" id="{A4192FE8-A0E9-4D4A-AC61-879CF21AFF13}"/>
              </a:ext>
            </a:extLst>
          </p:cNvPr>
          <p:cNvSpPr/>
          <p:nvPr/>
        </p:nvSpPr>
        <p:spPr>
          <a:xfrm rot="16200000">
            <a:off x="5944394" y="1218406"/>
            <a:ext cx="365125" cy="7485063"/>
          </a:xfrm>
          <a:prstGeom prst="leftBrace">
            <a:avLst>
              <a:gd name="adj1" fmla="val 10937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6" grpId="0"/>
      <p:bldP spid="34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Marcador de contenido 3">
            <a:extLst>
              <a:ext uri="{FF2B5EF4-FFF2-40B4-BE49-F238E27FC236}">
                <a16:creationId xmlns:a16="http://schemas.microsoft.com/office/drawing/2014/main" id="{F1ACE5C8-07FC-4B4C-A7EE-77D451F4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8"/>
            <a:ext cx="10515600" cy="51974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PE" altLang="es-ES_tradnl"/>
              <a:t>Marque un check en el cuadro para indicar el conjunto al que pertenece cada uno de los siguientes números: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altLang="es-ES_tradnl"/>
          </a:p>
        </p:txBody>
      </p:sp>
      <p:sp>
        <p:nvSpPr>
          <p:cNvPr id="35843" name="Marcador de contenido 8">
            <a:extLst>
              <a:ext uri="{FF2B5EF4-FFF2-40B4-BE49-F238E27FC236}">
                <a16:creationId xmlns:a16="http://schemas.microsoft.com/office/drawing/2014/main" id="{6A9A7934-056E-4DB0-9213-EE19E180AE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Ejercicio  1: 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C78EF18-1D5D-4F76-B1C2-CDBEF60A3AE6}"/>
              </a:ext>
            </a:extLst>
          </p:cNvPr>
          <p:cNvGraphicFramePr>
            <a:graphicFrameLocks noGrp="1"/>
          </p:cNvGraphicFramePr>
          <p:nvPr/>
        </p:nvGraphicFramePr>
        <p:xfrm>
          <a:off x="992967" y="2078205"/>
          <a:ext cx="10360831" cy="450581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331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5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5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5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9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>
                    <a:solidFill>
                      <a:srgbClr val="000099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Naturales</a:t>
                      </a:r>
                      <a:r>
                        <a:rPr lang="es-PE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>
                    <a:solidFill>
                      <a:srgbClr val="000099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Enteros</a:t>
                      </a:r>
                      <a:r>
                        <a:rPr lang="es-PE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(Z)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>
                    <a:solidFill>
                      <a:srgbClr val="000099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Racionales</a:t>
                      </a:r>
                      <a:r>
                        <a:rPr lang="es-PE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(Q)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>
                    <a:solidFill>
                      <a:srgbClr val="000099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Irracionales</a:t>
                      </a:r>
                      <a:r>
                        <a:rPr lang="es-PE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(I)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>
                    <a:solidFill>
                      <a:srgbClr val="000099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Reales</a:t>
                      </a:r>
                      <a:r>
                        <a:rPr lang="es-PE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(R)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>
                    <a:solidFill>
                      <a:srgbClr val="000099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628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41498" marR="41498" marT="8892" marB="0" anchor="ctr">
                    <a:blipFill rotWithShape="0">
                      <a:blip r:embed="rId2"/>
                      <a:stretch>
                        <a:fillRect l="-457" t="-147887" r="-678082" b="-80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826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41498" marR="41498" marT="8892" marB="0" anchor="ctr">
                    <a:blipFill rotWithShape="0">
                      <a:blip r:embed="rId2"/>
                      <a:stretch>
                        <a:fillRect l="-457" t="-172549" r="-678082" b="-45686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41498" marR="41498" marT="8892" marB="0" anchor="ctr">
                    <a:blipFill rotWithShape="0">
                      <a:blip r:embed="rId2"/>
                      <a:stretch>
                        <a:fillRect l="-457" t="-347500" r="-678082" b="-482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41498" marR="41498" marT="8892" marB="0" anchor="ctr">
                    <a:blipFill rotWithShape="0">
                      <a:blip r:embed="rId2"/>
                      <a:stretch>
                        <a:fillRect l="-457" t="-441975" r="-678082" b="-37654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01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41498" marR="41498" marT="8892" marB="0" anchor="ctr">
                    <a:blipFill rotWithShape="0">
                      <a:blip r:embed="rId2"/>
                      <a:stretch>
                        <a:fillRect l="-457" t="-522619" r="-678082" b="-26309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628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41498" marR="41498" marT="8892" marB="0" anchor="ctr">
                    <a:blipFill rotWithShape="0">
                      <a:blip r:embed="rId2"/>
                      <a:stretch>
                        <a:fillRect l="-457" t="-736620" r="-678082" b="-2112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769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41498" marR="41498" marT="8892" marB="0" anchor="ctr">
                    <a:blipFill rotWithShape="0">
                      <a:blip r:embed="rId2"/>
                      <a:stretch>
                        <a:fillRect l="-457" t="-802703" r="-678082" b="-10270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769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41498" marR="41498" marT="8892" marB="0" anchor="ctr">
                    <a:blipFill rotWithShape="0">
                      <a:blip r:embed="rId2"/>
                      <a:stretch>
                        <a:fillRect l="-457" t="-902703" r="-678082" b="-270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PE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PE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PE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PE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PE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498" marR="41498" marT="889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2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2045BF9E-6026-4886-9AB2-B124906A8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2784475"/>
            <a:ext cx="153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0FEB93D1-819E-47AD-978D-7991A589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2784475"/>
            <a:ext cx="153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E579A02E-E0A9-4975-AB8D-50F434F1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300" y="2784475"/>
            <a:ext cx="153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ED557751-B4DD-4061-ABFC-74D27294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271838"/>
            <a:ext cx="1539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9B7E29B5-4894-4D04-9EC6-60C73E79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713" y="3308350"/>
            <a:ext cx="153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511E9546-C0CC-4D42-BB90-E697F41CC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713" y="3779838"/>
            <a:ext cx="153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6ABD08D0-B4ED-40C5-9686-7D1EBFCF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810000"/>
            <a:ext cx="153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61CA5AC6-BE62-4BFA-BECE-8B075F30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738" y="4365625"/>
            <a:ext cx="153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E3210B82-9FA1-4251-AF12-218D4C21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713" y="4359275"/>
            <a:ext cx="153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A45905B3-C86C-42FE-8815-5F85D38E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4889500"/>
            <a:ext cx="1524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02EF08EB-CA88-429A-AC11-48C0B0D5F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713" y="4941888"/>
            <a:ext cx="153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198E7655-A968-4AA1-9446-67A4B738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738" y="5272088"/>
            <a:ext cx="153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8F1DC6D5-C9A1-4405-B956-BACDAAA0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538" y="5289550"/>
            <a:ext cx="153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9DE3ED1D-5948-44A2-9A52-B4937202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5711825"/>
            <a:ext cx="153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8AE1C6E7-89B5-4627-B418-E642CD97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5805488"/>
            <a:ext cx="152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0" descr="C:\Documents and Settings\Administrador\Escritorio\images.jpg">
            <a:extLst>
              <a:ext uri="{FF2B5EF4-FFF2-40B4-BE49-F238E27FC236}">
                <a16:creationId xmlns:a16="http://schemas.microsoft.com/office/drawing/2014/main" id="{F6CBEC54-5D44-4E82-A1F7-AEDE37D2A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538" y="5749925"/>
            <a:ext cx="153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Marcador de contenido 8">
            <a:extLst>
              <a:ext uri="{FF2B5EF4-FFF2-40B4-BE49-F238E27FC236}">
                <a16:creationId xmlns:a16="http://schemas.microsoft.com/office/drawing/2014/main" id="{546E8C47-11C1-42E6-B453-E0C10F6917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Recta  numérica  real</a:t>
            </a:r>
          </a:p>
        </p:txBody>
      </p:sp>
      <p:sp>
        <p:nvSpPr>
          <p:cNvPr id="36867" name="Marcador de contenido 2">
            <a:extLst>
              <a:ext uri="{FF2B5EF4-FFF2-40B4-BE49-F238E27FC236}">
                <a16:creationId xmlns:a16="http://schemas.microsoft.com/office/drawing/2014/main" id="{8C99F233-4A10-4558-9291-9DB70DAB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141413"/>
            <a:ext cx="10515600" cy="51546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PE" altLang="es-PE"/>
              <a:t>Es una recta que establece una correspondencia entre los  números  reales y los puntos de la recta.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PE" altLang="es-ES_tradnl"/>
          </a:p>
        </p:txBody>
      </p:sp>
      <p:pic>
        <p:nvPicPr>
          <p:cNvPr id="5" name="7 Imagen">
            <a:extLst>
              <a:ext uri="{FF2B5EF4-FFF2-40B4-BE49-F238E27FC236}">
                <a16:creationId xmlns:a16="http://schemas.microsoft.com/office/drawing/2014/main" id="{A21C501F-1435-4961-8C16-B9C7302A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7" t="28413" r="27338" b="20264"/>
          <a:stretch>
            <a:fillRect/>
          </a:stretch>
        </p:blipFill>
        <p:spPr bwMode="auto">
          <a:xfrm>
            <a:off x="7381875" y="2513013"/>
            <a:ext cx="32670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2F28AFF-1B4D-49B5-839E-F2ADAE60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46053" y="2825244"/>
            <a:ext cx="4537248" cy="178690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 extrusionH="127000">
            <a:extrusionClr>
              <a:srgbClr val="9900FF"/>
            </a:extrusionClr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541518-9E2B-4D26-B27C-727F550E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141413"/>
            <a:ext cx="10515600" cy="5154612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PE" dirty="0"/>
              <a:t>Dos números reales </a:t>
            </a:r>
            <a:r>
              <a:rPr lang="es-PE" i="1" dirty="0"/>
              <a:t>a</a:t>
            </a:r>
            <a:r>
              <a:rPr lang="es-PE" dirty="0"/>
              <a:t> y </a:t>
            </a:r>
            <a:r>
              <a:rPr lang="es-PE" i="1" dirty="0"/>
              <a:t>b</a:t>
            </a:r>
            <a:r>
              <a:rPr lang="es-PE" dirty="0"/>
              <a:t>, donde (</a:t>
            </a:r>
            <a:r>
              <a:rPr lang="es-PE" i="1" dirty="0"/>
              <a:t>a</a:t>
            </a:r>
            <a:r>
              <a:rPr lang="es-PE" dirty="0"/>
              <a:t> ≠ </a:t>
            </a:r>
            <a:r>
              <a:rPr lang="es-PE" i="1" dirty="0"/>
              <a:t>b</a:t>
            </a:r>
            <a:r>
              <a:rPr lang="es-PE" dirty="0"/>
              <a:t>), pueden compararse mediante la relación de orden.</a:t>
            </a:r>
          </a:p>
          <a:p>
            <a:pPr algn="ctr" fontAlgn="auto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MX" altLang="es-PE" b="1" i="1" dirty="0">
                <a:solidFill>
                  <a:srgbClr val="FF0000"/>
                </a:solidFill>
              </a:rPr>
              <a:t>a</a:t>
            </a:r>
            <a:r>
              <a:rPr lang="es-MX" altLang="es-PE" b="1" dirty="0">
                <a:solidFill>
                  <a:srgbClr val="FF0000"/>
                </a:solidFill>
              </a:rPr>
              <a:t> &lt; </a:t>
            </a:r>
            <a:r>
              <a:rPr lang="es-MX" altLang="es-PE" b="1" i="1" dirty="0">
                <a:solidFill>
                  <a:srgbClr val="FF0000"/>
                </a:solidFill>
              </a:rPr>
              <a:t>b</a:t>
            </a:r>
            <a:r>
              <a:rPr lang="es-MX" altLang="es-PE" b="1" dirty="0">
                <a:solidFill>
                  <a:srgbClr val="FF0000"/>
                </a:solidFill>
              </a:rPr>
              <a:t> se lee </a:t>
            </a:r>
            <a:r>
              <a:rPr lang="es-MX" altLang="es-ES" b="1" dirty="0">
                <a:solidFill>
                  <a:srgbClr val="FF0000"/>
                </a:solidFill>
              </a:rPr>
              <a:t>“</a:t>
            </a:r>
            <a:r>
              <a:rPr lang="es-MX" altLang="ja-JP" b="1" i="1" dirty="0">
                <a:solidFill>
                  <a:srgbClr val="FF0000"/>
                </a:solidFill>
              </a:rPr>
              <a:t>a </a:t>
            </a:r>
            <a:r>
              <a:rPr lang="es-MX" altLang="ja-JP" b="1" dirty="0">
                <a:solidFill>
                  <a:srgbClr val="FF0000"/>
                </a:solidFill>
              </a:rPr>
              <a:t>es menor que </a:t>
            </a:r>
            <a:r>
              <a:rPr lang="es-MX" altLang="ja-JP" b="1" i="1" dirty="0">
                <a:solidFill>
                  <a:srgbClr val="FF0000"/>
                </a:solidFill>
              </a:rPr>
              <a:t>b</a:t>
            </a:r>
            <a:r>
              <a:rPr lang="es-MX" altLang="es-ES" b="1" dirty="0">
                <a:solidFill>
                  <a:srgbClr val="FF0000"/>
                </a:solidFill>
              </a:rPr>
              <a:t>”</a:t>
            </a:r>
            <a:endParaRPr lang="es-MX" altLang="ja-JP" b="1" dirty="0">
              <a:solidFill>
                <a:srgbClr val="FF0000"/>
              </a:solidFill>
            </a:endParaRPr>
          </a:p>
          <a:p>
            <a:pPr algn="ctr" fontAlgn="auto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MX" altLang="es-PE" b="1" dirty="0">
                <a:solidFill>
                  <a:srgbClr val="FF0000"/>
                </a:solidFill>
              </a:rPr>
              <a:t>                 o </a:t>
            </a:r>
            <a:r>
              <a:rPr lang="es-MX" altLang="es-ES" b="1" dirty="0">
                <a:solidFill>
                  <a:srgbClr val="FF0000"/>
                </a:solidFill>
              </a:rPr>
              <a:t>“</a:t>
            </a:r>
            <a:r>
              <a:rPr lang="es-MX" altLang="ja-JP" b="1" i="1" dirty="0">
                <a:solidFill>
                  <a:srgbClr val="FF0000"/>
                </a:solidFill>
              </a:rPr>
              <a:t>b </a:t>
            </a:r>
            <a:r>
              <a:rPr lang="es-MX" altLang="ja-JP" b="1" dirty="0">
                <a:solidFill>
                  <a:srgbClr val="FF0000"/>
                </a:solidFill>
              </a:rPr>
              <a:t>es mayor que </a:t>
            </a:r>
            <a:r>
              <a:rPr lang="es-MX" altLang="ja-JP" b="1" i="1" dirty="0">
                <a:solidFill>
                  <a:srgbClr val="FF0000"/>
                </a:solidFill>
              </a:rPr>
              <a:t>a</a:t>
            </a:r>
            <a:r>
              <a:rPr lang="es-MX" altLang="es-ES" b="1" dirty="0">
                <a:solidFill>
                  <a:srgbClr val="FF0000"/>
                </a:solidFill>
              </a:rPr>
              <a:t>”</a:t>
            </a:r>
            <a:r>
              <a:rPr lang="es-MX" altLang="ja-JP" b="1" dirty="0">
                <a:solidFill>
                  <a:srgbClr val="FF0000"/>
                </a:solidFill>
              </a:rPr>
              <a:t>.</a:t>
            </a:r>
          </a:p>
          <a:p>
            <a:pPr algn="l" fontAlgn="auto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MX" altLang="ja-JP" dirty="0">
              <a:solidFill>
                <a:srgbClr val="80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PE" dirty="0"/>
              <a:t>Dos números reales </a:t>
            </a:r>
            <a:r>
              <a:rPr lang="es-PE" i="1" dirty="0"/>
              <a:t>a </a:t>
            </a:r>
            <a:r>
              <a:rPr lang="es-PE" dirty="0"/>
              <a:t>y </a:t>
            </a:r>
            <a:r>
              <a:rPr lang="es-PE" i="1" dirty="0"/>
              <a:t>b</a:t>
            </a:r>
            <a:r>
              <a:rPr lang="es-PE" dirty="0"/>
              <a:t>, pueden compararse mediante la relación de orden.</a:t>
            </a:r>
          </a:p>
          <a:p>
            <a:pPr algn="ctr" fontAlgn="auto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MX" altLang="es-PE" b="1" i="1" dirty="0">
                <a:solidFill>
                  <a:srgbClr val="FF0000"/>
                </a:solidFill>
              </a:rPr>
              <a:t>a</a:t>
            </a:r>
            <a:r>
              <a:rPr lang="es-MX" altLang="es-PE" b="1" dirty="0">
                <a:solidFill>
                  <a:srgbClr val="FF0000"/>
                </a:solidFill>
              </a:rPr>
              <a:t> ≤ </a:t>
            </a:r>
            <a:r>
              <a:rPr lang="es-MX" altLang="es-PE" b="1" i="1" dirty="0">
                <a:solidFill>
                  <a:srgbClr val="FF0000"/>
                </a:solidFill>
              </a:rPr>
              <a:t>b</a:t>
            </a:r>
            <a:r>
              <a:rPr lang="es-MX" altLang="es-PE" b="1" dirty="0">
                <a:solidFill>
                  <a:srgbClr val="FF0000"/>
                </a:solidFill>
              </a:rPr>
              <a:t> se lee </a:t>
            </a:r>
            <a:r>
              <a:rPr lang="es-MX" altLang="es-ES" b="1" dirty="0">
                <a:solidFill>
                  <a:srgbClr val="FF0000"/>
                </a:solidFill>
              </a:rPr>
              <a:t>“</a:t>
            </a:r>
            <a:r>
              <a:rPr lang="es-MX" altLang="ja-JP" b="1" i="1" dirty="0">
                <a:solidFill>
                  <a:srgbClr val="FF0000"/>
                </a:solidFill>
              </a:rPr>
              <a:t>a </a:t>
            </a:r>
            <a:r>
              <a:rPr lang="es-MX" altLang="ja-JP" b="1" dirty="0">
                <a:solidFill>
                  <a:srgbClr val="FF0000"/>
                </a:solidFill>
              </a:rPr>
              <a:t>es menor o igual que </a:t>
            </a:r>
            <a:r>
              <a:rPr lang="es-MX" altLang="ja-JP" b="1" i="1" dirty="0">
                <a:solidFill>
                  <a:srgbClr val="FF0000"/>
                </a:solidFill>
              </a:rPr>
              <a:t>b</a:t>
            </a:r>
            <a:r>
              <a:rPr lang="es-MX" altLang="es-ES" b="1" dirty="0">
                <a:solidFill>
                  <a:srgbClr val="FF0000"/>
                </a:solidFill>
              </a:rPr>
              <a:t>”</a:t>
            </a:r>
            <a:r>
              <a:rPr lang="es-MX" altLang="ja-JP" b="1" dirty="0">
                <a:solidFill>
                  <a:srgbClr val="FF0000"/>
                </a:solidFill>
              </a:rPr>
              <a:t> </a:t>
            </a:r>
          </a:p>
          <a:p>
            <a:pPr algn="ctr" fontAlgn="auto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MX" altLang="es-PE" b="1" dirty="0">
                <a:solidFill>
                  <a:srgbClr val="FF0000"/>
                </a:solidFill>
              </a:rPr>
              <a:t>                o </a:t>
            </a:r>
            <a:r>
              <a:rPr lang="es-MX" altLang="es-ES" b="1" dirty="0">
                <a:solidFill>
                  <a:srgbClr val="FF0000"/>
                </a:solidFill>
              </a:rPr>
              <a:t>“</a:t>
            </a:r>
            <a:r>
              <a:rPr lang="es-MX" altLang="ja-JP" b="1" i="1" dirty="0">
                <a:solidFill>
                  <a:srgbClr val="FF0000"/>
                </a:solidFill>
              </a:rPr>
              <a:t>b </a:t>
            </a:r>
            <a:r>
              <a:rPr lang="es-MX" altLang="ja-JP" b="1" dirty="0">
                <a:solidFill>
                  <a:srgbClr val="FF0000"/>
                </a:solidFill>
              </a:rPr>
              <a:t>es mayor o igual que </a:t>
            </a:r>
            <a:r>
              <a:rPr lang="es-MX" altLang="ja-JP" b="1" i="1" dirty="0">
                <a:solidFill>
                  <a:srgbClr val="FF0000"/>
                </a:solidFill>
              </a:rPr>
              <a:t>a</a:t>
            </a:r>
            <a:r>
              <a:rPr lang="es-MX" altLang="es-ES" b="1" dirty="0">
                <a:solidFill>
                  <a:srgbClr val="FF0000"/>
                </a:solidFill>
              </a:rPr>
              <a:t>”</a:t>
            </a:r>
            <a:r>
              <a:rPr lang="es-MX" altLang="ja-JP" b="1" dirty="0">
                <a:solidFill>
                  <a:srgbClr val="FF0000"/>
                </a:solidFill>
              </a:rPr>
              <a:t>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PE" dirty="0"/>
          </a:p>
        </p:txBody>
      </p:sp>
      <p:sp>
        <p:nvSpPr>
          <p:cNvPr id="37891" name="Marcador de contenido 3">
            <a:extLst>
              <a:ext uri="{FF2B5EF4-FFF2-40B4-BE49-F238E27FC236}">
                <a16:creationId xmlns:a16="http://schemas.microsoft.com/office/drawing/2014/main" id="{C3E7CA84-B89D-4364-9AC2-44C3E08FE0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 Relación  de  orden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Marcador de contenido 3">
            <a:extLst>
              <a:ext uri="{FF2B5EF4-FFF2-40B4-BE49-F238E27FC236}">
                <a16:creationId xmlns:a16="http://schemas.microsoft.com/office/drawing/2014/main" id="{53B7016A-F0D1-47E6-8CA3-CE7CE0817D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 Ejemplos</a:t>
            </a:r>
          </a:p>
        </p:txBody>
      </p:sp>
      <p:graphicFrame>
        <p:nvGraphicFramePr>
          <p:cNvPr id="8" name="5 Tabla">
            <a:extLst>
              <a:ext uri="{FF2B5EF4-FFF2-40B4-BE49-F238E27FC236}">
                <a16:creationId xmlns:a16="http://schemas.microsoft.com/office/drawing/2014/main" id="{D463F08B-931D-4BF5-B606-C02161AD5DB5}"/>
              </a:ext>
            </a:extLst>
          </p:cNvPr>
          <p:cNvGraphicFramePr>
            <a:graphicFrameLocks noGrp="1"/>
          </p:cNvGraphicFramePr>
          <p:nvPr/>
        </p:nvGraphicFramePr>
        <p:xfrm>
          <a:off x="536575" y="1484313"/>
          <a:ext cx="10799763" cy="4581524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3527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439"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56" marR="44456" marT="0" marB="0" anchor="ctr" horzOverflow="overflow">
                    <a:gradFill flip="none" rotWithShape="1">
                      <a:gsLst>
                        <a:gs pos="0">
                          <a:srgbClr val="000099">
                            <a:tint val="66000"/>
                            <a:satMod val="160000"/>
                          </a:srgbClr>
                        </a:gs>
                        <a:gs pos="50000">
                          <a:srgbClr val="000099">
                            <a:tint val="44500"/>
                            <a:satMod val="160000"/>
                          </a:srgbClr>
                        </a:gs>
                        <a:gs pos="100000">
                          <a:srgbClr val="000099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56" marR="44456" marT="0" marB="0" anchor="ctr" horzOverflow="overflow">
                    <a:gradFill flip="none" rotWithShape="1">
                      <a:gsLst>
                        <a:gs pos="0">
                          <a:srgbClr val="000099">
                            <a:tint val="66000"/>
                            <a:satMod val="160000"/>
                          </a:srgbClr>
                        </a:gs>
                        <a:gs pos="50000">
                          <a:srgbClr val="000099">
                            <a:tint val="44500"/>
                            <a:satMod val="160000"/>
                          </a:srgbClr>
                        </a:gs>
                        <a:gs pos="100000">
                          <a:srgbClr val="000099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869"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2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56" marR="44456" marT="0" marB="0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56" marR="4445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940"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2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56" marR="44456" marT="0" marB="0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137176" marR="137176" marT="137109" marB="13710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869"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s-MX" altLang="es-PE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2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56" marR="44456" marT="0" marB="0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56" marR="4445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181"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s-MX" altLang="es-PE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2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56" marR="44456" marT="0" marB="0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56" marR="4445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827"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r>
                        <a:rPr kumimoji="0" lang="es-MX" altLang="es-PE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MX" altLang="es-PE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56" marR="44456" marT="0" marB="0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24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56" marR="4445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399"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28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56" marR="44456" marT="0" marB="0" horzOverflow="overflow"/>
                </a:tc>
                <a:tc>
                  <a:txBody>
                    <a:bodyPr/>
                    <a:lstStyle>
                      <a:lvl1pPr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algn="just"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algn="just" eaLnBrk="0" fontAlgn="base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6699"/>
                        </a:buClr>
                        <a:buFont typeface="Arial" pitchFamily="34" charset="0"/>
                        <a:tabLst>
                          <a:tab pos="3848100" algn="l"/>
                        </a:tabLst>
                        <a:defRPr>
                          <a:solidFill>
                            <a:srgbClr val="000000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48100" algn="l"/>
                        </a:tabLst>
                      </a:pPr>
                      <a:endParaRPr kumimoji="0" lang="es-MX" altLang="es-PE" sz="24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44456" marR="44456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6 CuadroTexto">
            <a:extLst>
              <a:ext uri="{FF2B5EF4-FFF2-40B4-BE49-F238E27FC236}">
                <a16:creationId xmlns:a16="http://schemas.microsoft.com/office/drawing/2014/main" id="{5C3487CD-FDAC-47F2-B5E3-4176A33F3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1497013"/>
            <a:ext cx="2841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MX" altLang="es-PE" b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Relación de orden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8D54CDFE-ADAB-477A-9E0A-B697DB05B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511300"/>
            <a:ext cx="1216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b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Lectura</a:t>
            </a:r>
          </a:p>
        </p:txBody>
      </p:sp>
      <p:sp>
        <p:nvSpPr>
          <p:cNvPr id="11" name="9 CuadroTexto">
            <a:extLst>
              <a:ext uri="{FF2B5EF4-FFF2-40B4-BE49-F238E27FC236}">
                <a16:creationId xmlns:a16="http://schemas.microsoft.com/office/drawing/2014/main" id="{D113C973-5107-42A0-A733-1608ED508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735263"/>
            <a:ext cx="11033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b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– 3</a:t>
            </a:r>
            <a:r>
              <a:rPr lang="es-MX" altLang="es-PE" b="1" i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s-MX" altLang="es-PE" b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 </a:t>
            </a:r>
            <a:r>
              <a:rPr lang="es-MX" altLang="es-PE" b="1" i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s-MX" altLang="es-PE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10 CuadroTexto">
            <a:extLst>
              <a:ext uri="{FF2B5EF4-FFF2-40B4-BE49-F238E27FC236}">
                <a16:creationId xmlns:a16="http://schemas.microsoft.com/office/drawing/2014/main" id="{AA70C51A-A271-4429-9DC7-644F5E13C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085975"/>
            <a:ext cx="8334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 </a:t>
            </a:r>
            <a:r>
              <a:rPr lang="es-MX" altLang="es-PE" b="1" i="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 </a:t>
            </a:r>
            <a:r>
              <a:rPr lang="es-MX" altLang="es-PE" b="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2</a:t>
            </a:r>
            <a:endParaRPr lang="es-MX" altLang="es-PE" b="1" i="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9EBD7655-C161-4921-9FDF-2634A41E4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3382963"/>
            <a:ext cx="7350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b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6</a:t>
            </a:r>
            <a:r>
              <a:rPr lang="es-MX" altLang="es-PE" b="1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s-MX" altLang="es-PE" b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≥ </a:t>
            </a:r>
            <a:r>
              <a:rPr lang="es-MX" altLang="es-PE" b="1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endParaRPr lang="es-MX" altLang="es-PE" b="1">
              <a:solidFill>
                <a:schemeClr val="tx2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" name="12 CuadroTexto">
            <a:extLst>
              <a:ext uri="{FF2B5EF4-FFF2-40B4-BE49-F238E27FC236}">
                <a16:creationId xmlns:a16="http://schemas.microsoft.com/office/drawing/2014/main" id="{EC650BD5-7F9B-43A5-8514-5EAA3CAA4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4751388"/>
            <a:ext cx="1308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b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0 &lt; </a:t>
            </a:r>
            <a:r>
              <a:rPr lang="es-MX" altLang="es-PE" b="1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 </a:t>
            </a:r>
            <a:r>
              <a:rPr lang="es-MX" altLang="es-PE" b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 5</a:t>
            </a:r>
            <a:endParaRPr lang="es-MX" altLang="es-PE" b="1">
              <a:solidFill>
                <a:schemeClr val="tx2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" name="13 CuadroTexto">
            <a:extLst>
              <a:ext uri="{FF2B5EF4-FFF2-40B4-BE49-F238E27FC236}">
                <a16:creationId xmlns:a16="http://schemas.microsoft.com/office/drawing/2014/main" id="{D5E24958-033F-41E5-8F8E-463D57BA7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4079875"/>
            <a:ext cx="914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b="1" i="1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 </a:t>
            </a:r>
            <a:r>
              <a:rPr lang="es-MX" altLang="es-PE" b="1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≤ 15</a:t>
            </a:r>
          </a:p>
        </p:txBody>
      </p:sp>
      <p:sp>
        <p:nvSpPr>
          <p:cNvPr id="16" name="15 CuadroTexto">
            <a:extLst>
              <a:ext uri="{FF2B5EF4-FFF2-40B4-BE49-F238E27FC236}">
                <a16:creationId xmlns:a16="http://schemas.microsoft.com/office/drawing/2014/main" id="{3B778B56-74E8-4FC2-83B8-7F2A9478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5472113"/>
            <a:ext cx="15700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b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– </a:t>
            </a:r>
            <a:r>
              <a:rPr lang="es-MX" altLang="es-PE" b="1" i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lang="es-MX" altLang="es-PE" b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≤ </a:t>
            </a:r>
            <a:r>
              <a:rPr lang="es-MX" altLang="es-PE" b="1" i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 </a:t>
            </a:r>
            <a:r>
              <a:rPr lang="es-MX" altLang="es-PE" b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 </a:t>
            </a:r>
            <a:r>
              <a:rPr lang="es-MX" altLang="es-PE" b="1" i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" name="16 CuadroTexto">
            <a:extLst>
              <a:ext uri="{FF2B5EF4-FFF2-40B4-BE49-F238E27FC236}">
                <a16:creationId xmlns:a16="http://schemas.microsoft.com/office/drawing/2014/main" id="{8E26E826-AEF0-4EBC-9B29-85D891EE3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2116138"/>
            <a:ext cx="210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2400" b="1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s-MX" altLang="es-PE" sz="2400" b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s-MX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es mayor que </a:t>
            </a:r>
            <a:r>
              <a:rPr lang="es-MX" altLang="es-PE" sz="2400" b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2</a:t>
            </a:r>
            <a:endParaRPr lang="es-MX" altLang="es-PE" sz="2400" b="1" i="1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17 CuadroTexto">
            <a:extLst>
              <a:ext uri="{FF2B5EF4-FFF2-40B4-BE49-F238E27FC236}">
                <a16:creationId xmlns:a16="http://schemas.microsoft.com/office/drawing/2014/main" id="{7D84B8B1-9D77-4E38-BF1E-E78D5BF1E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2895600"/>
            <a:ext cx="2332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2400" b="1" i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s-MX" altLang="es-PE" sz="240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es mayor que </a:t>
            </a:r>
            <a:r>
              <a:rPr lang="es-MX" altLang="es-PE" sz="2400" b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– 3</a:t>
            </a:r>
            <a:endParaRPr lang="es-MX" altLang="es-PE" sz="2400">
              <a:solidFill>
                <a:srgbClr val="0000FF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9" name="19 CuadroTexto">
            <a:extLst>
              <a:ext uri="{FF2B5EF4-FFF2-40B4-BE49-F238E27FC236}">
                <a16:creationId xmlns:a16="http://schemas.microsoft.com/office/drawing/2014/main" id="{CEBC22BB-8E83-4075-9E06-3FDCF0C0F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3414713"/>
            <a:ext cx="3157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8481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8481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848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848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848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848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848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848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848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2400" b="1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 </a:t>
            </a:r>
            <a:r>
              <a:rPr lang="es-MX" altLang="es-PE" sz="2400" b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es menor o igual que</a:t>
            </a:r>
            <a:r>
              <a:rPr lang="es-MX" altLang="es-PE" sz="2400" b="1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6</a:t>
            </a:r>
          </a:p>
        </p:txBody>
      </p:sp>
      <p:sp>
        <p:nvSpPr>
          <p:cNvPr id="20" name="21 CuadroTexto">
            <a:extLst>
              <a:ext uri="{FF2B5EF4-FFF2-40B4-BE49-F238E27FC236}">
                <a16:creationId xmlns:a16="http://schemas.microsoft.com/office/drawing/2014/main" id="{C03BC846-E5F0-4C95-B521-07EF2CB3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4073525"/>
            <a:ext cx="317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2400" b="1" i="1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s-MX" altLang="es-PE" sz="2400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es menor o igual que </a:t>
            </a:r>
            <a:r>
              <a:rPr lang="es-MX" altLang="es-PE" sz="2400" b="1">
                <a:solidFill>
                  <a:srgbClr val="C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15</a:t>
            </a:r>
            <a:endParaRPr lang="es-MX" altLang="es-PE" sz="2400" b="1" i="1">
              <a:solidFill>
                <a:srgbClr val="C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1" name="23 CuadroTexto">
            <a:extLst>
              <a:ext uri="{FF2B5EF4-FFF2-40B4-BE49-F238E27FC236}">
                <a16:creationId xmlns:a16="http://schemas.microsoft.com/office/drawing/2014/main" id="{632F8DB4-2E61-48AC-8CDD-E6A419DFE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4797425"/>
            <a:ext cx="4792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2400" b="1" i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s-MX" altLang="es-PE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es mayor que cero, pero menor que </a:t>
            </a:r>
            <a:r>
              <a:rPr lang="es-MX" altLang="es-PE" sz="2400" b="1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5</a:t>
            </a:r>
            <a:endParaRPr lang="es-MX" altLang="es-PE" sz="2400" b="1" i="1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2" name="24 CuadroTexto">
            <a:extLst>
              <a:ext uri="{FF2B5EF4-FFF2-40B4-BE49-F238E27FC236}">
                <a16:creationId xmlns:a16="http://schemas.microsoft.com/office/drawing/2014/main" id="{C88F40ED-0670-43FF-9137-A94B58EE5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5472113"/>
            <a:ext cx="6697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PE" sz="2400" b="1" i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s-MX" altLang="es-PE" sz="240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es mayor o igual que  </a:t>
            </a:r>
            <a:r>
              <a:rPr lang="es-MX" altLang="es-PE" sz="2400" b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–</a:t>
            </a:r>
            <a:r>
              <a:rPr lang="es-MX" altLang="es-PE" sz="2400" b="1" i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a</a:t>
            </a:r>
            <a:r>
              <a:rPr lang="es-MX" altLang="es-PE" sz="240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pero menor que</a:t>
            </a:r>
            <a:r>
              <a:rPr lang="es-MX" altLang="es-PE" sz="2400" i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s-MX" altLang="es-PE" sz="2400" b="1" i="1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75684-56C7-4C74-8AAB-3788933F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157288"/>
            <a:ext cx="10515600" cy="5199062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PE" dirty="0"/>
              <a:t>En ese closet hay al menos 39 camisas de vestir.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PE" dirty="0"/>
              <a:t>El triple del número de estudiantes de Administración  no supera a 1500.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PE" dirty="0"/>
              <a:t>La edad del profesor es a lo más de 54 años .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PE" dirty="0"/>
              <a:t>Mi deuda excede los 2400 soles .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s-PE" dirty="0"/>
              <a:t>La cantidad de producción varía entre 1200 y 2100 unidades.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PE" dirty="0"/>
          </a:p>
        </p:txBody>
      </p:sp>
      <p:sp>
        <p:nvSpPr>
          <p:cNvPr id="39939" name="Marcador de contenido 3">
            <a:extLst>
              <a:ext uri="{FF2B5EF4-FFF2-40B4-BE49-F238E27FC236}">
                <a16:creationId xmlns:a16="http://schemas.microsoft.com/office/drawing/2014/main" id="{FF18446F-A37E-4CED-85CA-81A630838C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4313"/>
            <a:ext cx="10247313" cy="550862"/>
          </a:xfrm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s-PE" altLang="es-ES_tradnl"/>
              <a:t>  Aplicaciones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975</Words>
  <Application>Microsoft Office PowerPoint</Application>
  <PresentationFormat>Panorámica</PresentationFormat>
  <Paragraphs>220</Paragraphs>
  <Slides>23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5" baseType="lpstr">
      <vt:lpstr>MS PGothic</vt:lpstr>
      <vt:lpstr>游ゴシック</vt:lpstr>
      <vt:lpstr>Arial</vt:lpstr>
      <vt:lpstr>Calibri</vt:lpstr>
      <vt:lpstr>Calibri Light</vt:lpstr>
      <vt:lpstr>Symbol</vt:lpstr>
      <vt:lpstr>Times New Roman</vt:lpstr>
      <vt:lpstr>Wingdings</vt:lpstr>
      <vt:lpstr>Tema de Office</vt:lpstr>
      <vt:lpstr>1_Tema de Office</vt:lpstr>
      <vt:lpstr>Equation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Gloria Espinoza</cp:lastModifiedBy>
  <cp:revision>124</cp:revision>
  <dcterms:created xsi:type="dcterms:W3CDTF">2017-07-19T03:22:33Z</dcterms:created>
  <dcterms:modified xsi:type="dcterms:W3CDTF">2020-10-20T23:58:35Z</dcterms:modified>
</cp:coreProperties>
</file>