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81" r:id="rId4"/>
    <p:sldId id="310" r:id="rId5"/>
    <p:sldId id="311" r:id="rId6"/>
    <p:sldId id="292" r:id="rId7"/>
    <p:sldId id="331" r:id="rId8"/>
    <p:sldId id="315" r:id="rId9"/>
    <p:sldId id="328" r:id="rId10"/>
    <p:sldId id="322" r:id="rId11"/>
    <p:sldId id="329" r:id="rId12"/>
    <p:sldId id="318" r:id="rId13"/>
    <p:sldId id="316" r:id="rId14"/>
    <p:sldId id="326" r:id="rId15"/>
    <p:sldId id="325" r:id="rId16"/>
    <p:sldId id="314" r:id="rId17"/>
    <p:sldId id="291" r:id="rId18"/>
    <p:sldId id="330" r:id="rId19"/>
    <p:sldId id="312" r:id="rId20"/>
    <p:sldId id="320" r:id="rId21"/>
  </p:sldIdLst>
  <p:sldSz cx="12192000" cy="6858000"/>
  <p:notesSz cx="6858000" cy="9144000"/>
  <p:defaultTextStyle>
    <a:defPPr>
      <a:defRPr lang="es-P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108" d="100"/>
          <a:sy n="108" d="100"/>
        </p:scale>
        <p:origin x="630" y="12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6" d="100"/>
          <a:sy n="56" d="100"/>
        </p:scale>
        <p:origin x="199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1EC1B19-2624-46AA-81E3-CB3348B80BF4}" type="datetimeFigureOut">
              <a:rPr lang="es-PE"/>
              <a:pPr>
                <a:defRPr/>
              </a:pPr>
              <a:t>1/03/2021</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C4136E3-BBC7-4BD0-896A-F34EE4FD370D}" type="slidenum">
              <a:rPr lang="es-PE" altLang="es-PE"/>
              <a:pPr>
                <a:defRPr/>
              </a:pPr>
              <a:t>‹Nº›</a:t>
            </a:fld>
            <a:endParaRPr lang="es-PE" altLang="es-PE"/>
          </a:p>
        </p:txBody>
      </p:sp>
    </p:spTree>
    <p:extLst>
      <p:ext uri="{BB962C8B-B14F-4D97-AF65-F5344CB8AC3E}">
        <p14:creationId xmlns:p14="http://schemas.microsoft.com/office/powerpoint/2010/main" val="907758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236AA7-6F9C-4F2F-B7C6-004F7D8C4098}" type="datetimeFigureOut">
              <a:rPr lang="es-PE"/>
              <a:pPr>
                <a:defRPr/>
              </a:pPr>
              <a:t>1/03/2021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A0D799-24C5-457B-BFE3-0E67E4A6E965}" type="slidenum">
              <a:rPr lang="es-PE" altLang="es-PE"/>
              <a:pPr>
                <a:defRPr/>
              </a:pPr>
              <a:t>‹Nº›</a:t>
            </a:fld>
            <a:endParaRPr lang="es-PE" altLang="es-PE"/>
          </a:p>
        </p:txBody>
      </p:sp>
    </p:spTree>
    <p:extLst>
      <p:ext uri="{BB962C8B-B14F-4D97-AF65-F5344CB8AC3E}">
        <p14:creationId xmlns:p14="http://schemas.microsoft.com/office/powerpoint/2010/main" val="2107761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pPr>
              <a:defRPr/>
            </a:pPr>
            <a:fld id="{B4A0D799-24C5-457B-BFE3-0E67E4A6E965}" type="slidenum">
              <a:rPr lang="es-PE" altLang="es-PE" smtClean="0"/>
              <a:pPr>
                <a:defRPr/>
              </a:pPr>
              <a:t>16</a:t>
            </a:fld>
            <a:endParaRPr lang="es-PE" altLang="es-PE"/>
          </a:p>
        </p:txBody>
      </p:sp>
    </p:spTree>
    <p:extLst>
      <p:ext uri="{BB962C8B-B14F-4D97-AF65-F5344CB8AC3E}">
        <p14:creationId xmlns:p14="http://schemas.microsoft.com/office/powerpoint/2010/main" val="1908968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6" name="Imagen 6"/>
          <p:cNvPicPr>
            <a:picLocks noChangeAspect="1"/>
          </p:cNvPicPr>
          <p:nvPr userDrawn="1"/>
        </p:nvPicPr>
        <p:blipFill>
          <a:blip r:embed="rId2">
            <a:extLst>
              <a:ext uri="{28A0092B-C50C-407E-A947-70E740481C1C}">
                <a14:useLocalDpi xmlns:a14="http://schemas.microsoft.com/office/drawing/2010/main" val="0"/>
              </a:ext>
            </a:extLst>
          </a:blip>
          <a:srcRect l="37939"/>
          <a:stretch>
            <a:fillRect/>
          </a:stretch>
        </p:blipFill>
        <p:spPr bwMode="auto">
          <a:xfrm>
            <a:off x="4619625" y="0"/>
            <a:ext cx="75723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iagrama de flujo: entrada manual 7"/>
          <p:cNvSpPr/>
          <p:nvPr userDrawn="1"/>
        </p:nvSpPr>
        <p:spPr>
          <a:xfrm rot="5400000">
            <a:off x="-50006" y="50006"/>
            <a:ext cx="6858000" cy="6757988"/>
          </a:xfrm>
          <a:prstGeom prst="flowChartManualInput">
            <a:avLst/>
          </a:prstGeom>
          <a:solidFill>
            <a:schemeClr val="bg1"/>
          </a:solidFill>
          <a:ln>
            <a:noFill/>
          </a:ln>
          <a:effectLst>
            <a:outerShdw blurRad="50800" dist="952500" algn="l"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dirty="0"/>
          </a:p>
        </p:txBody>
      </p:sp>
      <p:cxnSp>
        <p:nvCxnSpPr>
          <p:cNvPr id="8" name="Conector recto 7"/>
          <p:cNvCxnSpPr>
            <a:cxnSpLocks/>
          </p:cNvCxnSpPr>
          <p:nvPr userDrawn="1"/>
        </p:nvCxnSpPr>
        <p:spPr>
          <a:xfrm>
            <a:off x="0" y="3048000"/>
            <a:ext cx="6096000" cy="0"/>
          </a:xfrm>
          <a:prstGeom prst="line">
            <a:avLst/>
          </a:prstGeom>
          <a:ln w="123825" cmpd="thinThick">
            <a:solidFill>
              <a:srgbClr val="FF0000"/>
            </a:solidFill>
          </a:ln>
        </p:spPr>
        <p:style>
          <a:lnRef idx="3">
            <a:schemeClr val="dk1"/>
          </a:lnRef>
          <a:fillRef idx="0">
            <a:schemeClr val="dk1"/>
          </a:fillRef>
          <a:effectRef idx="2">
            <a:schemeClr val="dk1"/>
          </a:effectRef>
          <a:fontRef idx="minor">
            <a:schemeClr val="tx1"/>
          </a:fontRef>
        </p:style>
      </p:cxnSp>
      <p:cxnSp>
        <p:nvCxnSpPr>
          <p:cNvPr id="9" name="Conector recto 8"/>
          <p:cNvCxnSpPr>
            <a:cxnSpLocks/>
          </p:cNvCxnSpPr>
          <p:nvPr userDrawn="1"/>
        </p:nvCxnSpPr>
        <p:spPr>
          <a:xfrm>
            <a:off x="5919788" y="3048000"/>
            <a:ext cx="1009650" cy="0"/>
          </a:xfrm>
          <a:prstGeom prst="line">
            <a:avLst/>
          </a:prstGeom>
          <a:ln w="123825" cmpd="thinThick">
            <a:solidFill>
              <a:srgbClr val="FF0000">
                <a:alpha val="44000"/>
              </a:srgbClr>
            </a:solidFill>
          </a:ln>
        </p:spPr>
        <p:style>
          <a:lnRef idx="3">
            <a:schemeClr val="dk1"/>
          </a:lnRef>
          <a:fillRef idx="0">
            <a:schemeClr val="dk1"/>
          </a:fillRef>
          <a:effectRef idx="2">
            <a:schemeClr val="dk1"/>
          </a:effectRef>
          <a:fontRef idx="minor">
            <a:schemeClr val="tx1"/>
          </a:fontRef>
        </p:style>
      </p:cxnSp>
      <p:pic>
        <p:nvPicPr>
          <p:cNvPr id="10" name="Imagen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5425" y="-141288"/>
            <a:ext cx="1365250" cy="136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Marcador de texto 11"/>
          <p:cNvSpPr>
            <a:spLocks noGrp="1"/>
          </p:cNvSpPr>
          <p:nvPr>
            <p:ph type="body" sz="quarter" idx="13"/>
          </p:nvPr>
        </p:nvSpPr>
        <p:spPr>
          <a:xfrm>
            <a:off x="225091" y="1251452"/>
            <a:ext cx="5326063" cy="753812"/>
          </a:xfrm>
        </p:spPr>
        <p:txBody>
          <a:bodyPr>
            <a:normAutofit/>
          </a:bodyPr>
          <a:lstStyle>
            <a:lvl1pPr marL="0" indent="0">
              <a:buNone/>
              <a:defRPr sz="5400" b="1">
                <a:effectLst/>
                <a:latin typeface="Times New Roman" panose="02020603050405020304" pitchFamily="18" charset="0"/>
                <a:cs typeface="Times New Roman" panose="02020603050405020304" pitchFamily="18" charset="0"/>
              </a:defRPr>
            </a:lvl1pPr>
          </a:lstStyle>
          <a:p>
            <a:pPr lvl="0"/>
            <a:r>
              <a:rPr lang="es-ES"/>
              <a:t>Haga clic para modificar el estilo de texto del patrón</a:t>
            </a:r>
          </a:p>
        </p:txBody>
      </p:sp>
      <p:sp>
        <p:nvSpPr>
          <p:cNvPr id="26" name="Marcador de texto 25"/>
          <p:cNvSpPr>
            <a:spLocks noGrp="1"/>
          </p:cNvSpPr>
          <p:nvPr>
            <p:ph type="body" sz="quarter" idx="14"/>
          </p:nvPr>
        </p:nvSpPr>
        <p:spPr>
          <a:xfrm>
            <a:off x="393365" y="3364414"/>
            <a:ext cx="4989513" cy="545849"/>
          </a:xfrm>
        </p:spPr>
        <p:txBody>
          <a:bodyPr>
            <a:normAutofit/>
          </a:bodyPr>
          <a:lstStyle>
            <a:lvl1pPr marL="0" indent="0">
              <a:buNone/>
              <a:defRPr sz="3200" b="1">
                <a:solidFill>
                  <a:srgbClr val="000099"/>
                </a:solidFill>
                <a:latin typeface="Times New Roman" panose="02020603050405020304" pitchFamily="18" charset="0"/>
                <a:cs typeface="Times New Roman" panose="02020603050405020304" pitchFamily="18" charset="0"/>
              </a:defRPr>
            </a:lvl1pPr>
          </a:lstStyle>
          <a:p>
            <a:pPr lvl="0"/>
            <a:r>
              <a:rPr lang="es-ES"/>
              <a:t>Haga clic para modificar el estilo de texto del patrón</a:t>
            </a:r>
          </a:p>
        </p:txBody>
      </p:sp>
      <p:sp>
        <p:nvSpPr>
          <p:cNvPr id="27" name="Marcador de texto 25"/>
          <p:cNvSpPr>
            <a:spLocks noGrp="1"/>
          </p:cNvSpPr>
          <p:nvPr>
            <p:ph type="body" sz="quarter" idx="15"/>
          </p:nvPr>
        </p:nvSpPr>
        <p:spPr>
          <a:xfrm>
            <a:off x="610147" y="3948981"/>
            <a:ext cx="4989513" cy="545849"/>
          </a:xfrm>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stStyle>
          <a:p>
            <a:pPr lvl="0"/>
            <a:r>
              <a:rPr lang="es-ES"/>
              <a:t>Haga clic para modificar el estilo de texto del patrón</a:t>
            </a:r>
          </a:p>
        </p:txBody>
      </p:sp>
      <p:sp>
        <p:nvSpPr>
          <p:cNvPr id="28" name="Marcador de texto 25"/>
          <p:cNvSpPr>
            <a:spLocks noGrp="1"/>
          </p:cNvSpPr>
          <p:nvPr>
            <p:ph type="body" sz="quarter" idx="16"/>
          </p:nvPr>
        </p:nvSpPr>
        <p:spPr>
          <a:xfrm>
            <a:off x="882277" y="4531637"/>
            <a:ext cx="4989513" cy="1257710"/>
          </a:xfrm>
        </p:spPr>
        <p:txBody>
          <a:bodyPr>
            <a:normAutofit/>
          </a:bodyPr>
          <a:lstStyle>
            <a:lvl1pPr marL="0" indent="0">
              <a:buNone/>
              <a:defRPr sz="3200" b="1">
                <a:solidFill>
                  <a:srgbClr val="FF0000"/>
                </a:solidFill>
                <a:latin typeface="Times New Roman" panose="02020603050405020304" pitchFamily="18" charset="0"/>
                <a:cs typeface="Times New Roman" panose="02020603050405020304" pitchFamily="18" charset="0"/>
              </a:defRPr>
            </a:lvl1pPr>
          </a:lstStyle>
          <a:p>
            <a:pPr lvl="0"/>
            <a:r>
              <a:rPr lang="es-ES"/>
              <a:t>Haga clic para modificar el estilo de texto del patrón</a:t>
            </a:r>
          </a:p>
        </p:txBody>
      </p:sp>
      <p:sp>
        <p:nvSpPr>
          <p:cNvPr id="11" name="Marcador de fecha 3"/>
          <p:cNvSpPr>
            <a:spLocks noGrp="1"/>
          </p:cNvSpPr>
          <p:nvPr>
            <p:ph type="dt" sz="half" idx="17"/>
          </p:nvPr>
        </p:nvSpPr>
        <p:spPr/>
        <p:txBody>
          <a:bodyPr/>
          <a:lstStyle>
            <a:lvl1pPr>
              <a:defRPr/>
            </a:lvl1pPr>
          </a:lstStyle>
          <a:p>
            <a:pPr>
              <a:defRPr/>
            </a:pPr>
            <a:fld id="{8855BF5D-1050-45E7-ACFF-4E14A8337F5C}" type="datetime1">
              <a:rPr lang="es-PE"/>
              <a:pPr>
                <a:defRPr/>
              </a:pPr>
              <a:t>1/03/2021</a:t>
            </a:fld>
            <a:endParaRPr lang="es-PE"/>
          </a:p>
        </p:txBody>
      </p:sp>
      <p:sp>
        <p:nvSpPr>
          <p:cNvPr id="13" name="Marcador de pie de página 4"/>
          <p:cNvSpPr>
            <a:spLocks noGrp="1"/>
          </p:cNvSpPr>
          <p:nvPr>
            <p:ph type="ftr" sz="quarter" idx="18"/>
          </p:nvPr>
        </p:nvSpPr>
        <p:spPr/>
        <p:txBody>
          <a:bodyPr/>
          <a:lstStyle>
            <a:lvl1pPr>
              <a:defRPr/>
            </a:lvl1pPr>
          </a:lstStyle>
          <a:p>
            <a:pPr>
              <a:defRPr/>
            </a:pPr>
            <a:endParaRPr lang="es-PE"/>
          </a:p>
        </p:txBody>
      </p:sp>
      <p:sp>
        <p:nvSpPr>
          <p:cNvPr id="14" name="Marcador de número de diapositiva 5"/>
          <p:cNvSpPr>
            <a:spLocks noGrp="1"/>
          </p:cNvSpPr>
          <p:nvPr>
            <p:ph type="sldNum" sz="quarter" idx="19"/>
          </p:nvPr>
        </p:nvSpPr>
        <p:spPr/>
        <p:txBody>
          <a:bodyPr/>
          <a:lstStyle>
            <a:lvl1pPr>
              <a:defRPr/>
            </a:lvl1pPr>
          </a:lstStyle>
          <a:p>
            <a:pPr>
              <a:defRPr/>
            </a:pPr>
            <a:fld id="{4409551E-FE77-47CA-82D4-044B05675B23}" type="slidenum">
              <a:rPr lang="es-PE" altLang="es-PE"/>
              <a:pPr>
                <a:defRPr/>
              </a:pPr>
              <a:t>‹Nº›</a:t>
            </a:fld>
            <a:endParaRPr lang="es-PE" altLang="es-PE"/>
          </a:p>
        </p:txBody>
      </p:sp>
    </p:spTree>
    <p:extLst>
      <p:ext uri="{BB962C8B-B14F-4D97-AF65-F5344CB8AC3E}">
        <p14:creationId xmlns:p14="http://schemas.microsoft.com/office/powerpoint/2010/main" val="183985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ítulo y objetos">
    <p:spTree>
      <p:nvGrpSpPr>
        <p:cNvPr id="1" name=""/>
        <p:cNvGrpSpPr/>
        <p:nvPr/>
      </p:nvGrpSpPr>
      <p:grpSpPr>
        <a:xfrm>
          <a:off x="0" y="0"/>
          <a:ext cx="0" cy="0"/>
          <a:chOff x="0" y="0"/>
          <a:chExt cx="0" cy="0"/>
        </a:xfrm>
      </p:grpSpPr>
      <p:pic>
        <p:nvPicPr>
          <p:cNvPr id="6"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8" name="Conector recto 7"/>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n 9" descr="Imagen que contiene señal&#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0163" y="381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7" name="Marcador de contenido 6"/>
          <p:cNvSpPr>
            <a:spLocks noGrp="1"/>
          </p:cNvSpPr>
          <p:nvPr>
            <p:ph sz="quarter" idx="14"/>
          </p:nvPr>
        </p:nvSpPr>
        <p:spPr>
          <a:xfrm>
            <a:off x="962025" y="1119188"/>
            <a:ext cx="5037138" cy="3322027"/>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5" name="Marcador de contenido 6"/>
          <p:cNvSpPr>
            <a:spLocks noGrp="1"/>
          </p:cNvSpPr>
          <p:nvPr>
            <p:ph sz="quarter" idx="15"/>
          </p:nvPr>
        </p:nvSpPr>
        <p:spPr>
          <a:xfrm>
            <a:off x="6092031" y="1119188"/>
            <a:ext cx="5037138" cy="3295618"/>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3" name="Marcador de contenido 6"/>
          <p:cNvSpPr>
            <a:spLocks noGrp="1"/>
          </p:cNvSpPr>
          <p:nvPr>
            <p:ph sz="quarter" idx="16"/>
          </p:nvPr>
        </p:nvSpPr>
        <p:spPr>
          <a:xfrm>
            <a:off x="921821" y="4610987"/>
            <a:ext cx="10207347" cy="1646937"/>
          </a:xfrm>
        </p:spPr>
        <p:txBody>
          <a:bodyPr>
            <a:no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1" name="Marcador de fecha 3"/>
          <p:cNvSpPr>
            <a:spLocks noGrp="1"/>
          </p:cNvSpPr>
          <p:nvPr>
            <p:ph type="dt" sz="half" idx="17"/>
          </p:nvPr>
        </p:nvSpPr>
        <p:spPr/>
        <p:txBody>
          <a:bodyPr/>
          <a:lstStyle>
            <a:lvl1pPr>
              <a:defRPr/>
            </a:lvl1pPr>
          </a:lstStyle>
          <a:p>
            <a:pPr>
              <a:defRPr/>
            </a:pPr>
            <a:fld id="{DE0E0F24-93F4-4595-8F35-6BF381E8F1A4}" type="datetime1">
              <a:rPr lang="es-PE"/>
              <a:pPr>
                <a:defRPr/>
              </a:pPr>
              <a:t>1/03/2021</a:t>
            </a:fld>
            <a:endParaRPr lang="es-PE"/>
          </a:p>
        </p:txBody>
      </p:sp>
      <p:sp>
        <p:nvSpPr>
          <p:cNvPr id="12" name="Marcador de pie de página 4"/>
          <p:cNvSpPr>
            <a:spLocks noGrp="1"/>
          </p:cNvSpPr>
          <p:nvPr>
            <p:ph type="ftr" sz="quarter" idx="18"/>
          </p:nvPr>
        </p:nvSpPr>
        <p:spPr/>
        <p:txBody>
          <a:bodyPr/>
          <a:lstStyle>
            <a:lvl1pPr>
              <a:defRPr/>
            </a:lvl1pPr>
          </a:lstStyle>
          <a:p>
            <a:pPr>
              <a:defRPr/>
            </a:pPr>
            <a:endParaRPr lang="es-PE"/>
          </a:p>
        </p:txBody>
      </p:sp>
      <p:sp>
        <p:nvSpPr>
          <p:cNvPr id="14" name="Marcador de número de diapositiva 5"/>
          <p:cNvSpPr>
            <a:spLocks noGrp="1"/>
          </p:cNvSpPr>
          <p:nvPr>
            <p:ph type="sldNum" sz="quarter" idx="19"/>
          </p:nvPr>
        </p:nvSpPr>
        <p:spPr/>
        <p:txBody>
          <a:bodyPr/>
          <a:lstStyle>
            <a:lvl1pPr>
              <a:defRPr/>
            </a:lvl1pPr>
          </a:lstStyle>
          <a:p>
            <a:pPr>
              <a:defRPr/>
            </a:pPr>
            <a:fld id="{2DD893E3-92C9-46AF-B683-FD0C08451F38}" type="slidenum">
              <a:rPr lang="es-PE" altLang="es-PE"/>
              <a:pPr>
                <a:defRPr/>
              </a:pPr>
              <a:t>‹Nº›</a:t>
            </a:fld>
            <a:endParaRPr lang="es-PE" altLang="es-PE"/>
          </a:p>
        </p:txBody>
      </p:sp>
    </p:spTree>
    <p:extLst>
      <p:ext uri="{BB962C8B-B14F-4D97-AF65-F5344CB8AC3E}">
        <p14:creationId xmlns:p14="http://schemas.microsoft.com/office/powerpoint/2010/main" val="426844859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ítulo y objetos">
    <p:spTree>
      <p:nvGrpSpPr>
        <p:cNvPr id="1" name=""/>
        <p:cNvGrpSpPr/>
        <p:nvPr/>
      </p:nvGrpSpPr>
      <p:grpSpPr>
        <a:xfrm>
          <a:off x="0" y="0"/>
          <a:ext cx="0" cy="0"/>
          <a:chOff x="0" y="0"/>
          <a:chExt cx="0" cy="0"/>
        </a:xfrm>
      </p:grpSpPr>
      <p:pic>
        <p:nvPicPr>
          <p:cNvPr id="4"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ector recto 4"/>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6" name="Imagen 8"/>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61975" y="3175"/>
            <a:ext cx="19383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9" descr="Imagen que contiene señal, exterior&#10;&#10;Descripción generada con confianza muy alta"/>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76275" y="3640138"/>
            <a:ext cx="19383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uadroTexto 7"/>
          <p:cNvSpPr txBox="1">
            <a:spLocks noChangeArrowheads="1"/>
          </p:cNvSpPr>
          <p:nvPr userDrawn="1"/>
        </p:nvSpPr>
        <p:spPr bwMode="auto">
          <a:xfrm>
            <a:off x="2016125" y="325438"/>
            <a:ext cx="8158163" cy="647700"/>
          </a:xfrm>
          <a:prstGeom prst="rect">
            <a:avLst/>
          </a:prstGeom>
          <a:solidFill>
            <a:srgbClr val="FF0000">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s-PE" altLang="es-ES" sz="3600">
                <a:latin typeface="Times New Roman" panose="02020603050405020304" pitchFamily="18" charset="0"/>
                <a:cs typeface="Times New Roman" panose="02020603050405020304" pitchFamily="18" charset="0"/>
              </a:rPr>
              <a:t>      Preguntas</a:t>
            </a:r>
          </a:p>
        </p:txBody>
      </p:sp>
      <p:sp>
        <p:nvSpPr>
          <p:cNvPr id="9" name="CuadroTexto 8"/>
          <p:cNvSpPr txBox="1">
            <a:spLocks noChangeArrowheads="1"/>
          </p:cNvSpPr>
          <p:nvPr userDrawn="1"/>
        </p:nvSpPr>
        <p:spPr bwMode="auto">
          <a:xfrm>
            <a:off x="2016125" y="3759200"/>
            <a:ext cx="8158163" cy="1200150"/>
          </a:xfrm>
          <a:prstGeom prst="rect">
            <a:avLst/>
          </a:prstGeom>
          <a:solidFill>
            <a:srgbClr val="FF0000">
              <a:alpha val="1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1" eaLnBrk="1" hangingPunct="1">
              <a:defRPr/>
            </a:pPr>
            <a:r>
              <a:rPr lang="es-PE" altLang="es-ES" sz="3600">
                <a:latin typeface="Times New Roman" panose="02020603050405020304" pitchFamily="18" charset="0"/>
                <a:cs typeface="Times New Roman" panose="02020603050405020304" pitchFamily="18" charset="0"/>
              </a:rPr>
              <a:t>Continúa con las actividades semanales      propuestas en el aula virtual: </a:t>
            </a:r>
          </a:p>
        </p:txBody>
      </p:sp>
      <p:sp>
        <p:nvSpPr>
          <p:cNvPr id="10" name="Rectángulo 9"/>
          <p:cNvSpPr/>
          <p:nvPr userDrawn="1"/>
        </p:nvSpPr>
        <p:spPr>
          <a:xfrm>
            <a:off x="10401300" y="325438"/>
            <a:ext cx="1790700" cy="6477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p>
        </p:txBody>
      </p:sp>
      <p:sp>
        <p:nvSpPr>
          <p:cNvPr id="11" name="Rectángulo 10"/>
          <p:cNvSpPr/>
          <p:nvPr userDrawn="1"/>
        </p:nvSpPr>
        <p:spPr>
          <a:xfrm>
            <a:off x="10401300" y="3756025"/>
            <a:ext cx="1790700" cy="120332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a:p>
        </p:txBody>
      </p:sp>
      <p:pic>
        <p:nvPicPr>
          <p:cNvPr id="12" name="Imagen 14"/>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056938" y="5538788"/>
            <a:ext cx="1363662"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Marcador de contenido 13"/>
          <p:cNvSpPr>
            <a:spLocks noGrp="1"/>
          </p:cNvSpPr>
          <p:nvPr>
            <p:ph sz="quarter" idx="13"/>
          </p:nvPr>
        </p:nvSpPr>
        <p:spPr>
          <a:xfrm>
            <a:off x="2728913" y="1116013"/>
            <a:ext cx="7445375" cy="1852612"/>
          </a:xfrm>
        </p:spPr>
        <p:txBody>
          <a:bodyPr>
            <a:no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23" name="Marcador de contenido 13"/>
          <p:cNvSpPr>
            <a:spLocks noGrp="1"/>
          </p:cNvSpPr>
          <p:nvPr>
            <p:ph sz="quarter" idx="14"/>
          </p:nvPr>
        </p:nvSpPr>
        <p:spPr>
          <a:xfrm>
            <a:off x="2757488" y="5057339"/>
            <a:ext cx="7445375" cy="1852612"/>
          </a:xfrm>
        </p:spPr>
        <p:txBody>
          <a:bodyPr>
            <a:no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defRPr sz="2800">
                <a:latin typeface="Times New Roman" panose="02020603050405020304" pitchFamily="18" charset="0"/>
                <a:cs typeface="Times New Roman" panose="02020603050405020304" pitchFamily="18" charset="0"/>
              </a:defRPr>
            </a:lvl3pPr>
            <a:lvl4pPr>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3" name="Marcador de fecha 3"/>
          <p:cNvSpPr>
            <a:spLocks noGrp="1"/>
          </p:cNvSpPr>
          <p:nvPr>
            <p:ph type="dt" sz="half" idx="15"/>
          </p:nvPr>
        </p:nvSpPr>
        <p:spPr/>
        <p:txBody>
          <a:bodyPr/>
          <a:lstStyle>
            <a:lvl1pPr>
              <a:defRPr/>
            </a:lvl1pPr>
          </a:lstStyle>
          <a:p>
            <a:pPr>
              <a:defRPr/>
            </a:pPr>
            <a:fld id="{11FD7550-F936-4A85-B8A4-1F83D5A1BF81}" type="datetime1">
              <a:rPr lang="es-PE"/>
              <a:pPr>
                <a:defRPr/>
              </a:pPr>
              <a:t>1/03/2021</a:t>
            </a:fld>
            <a:endParaRPr lang="es-PE"/>
          </a:p>
        </p:txBody>
      </p:sp>
      <p:sp>
        <p:nvSpPr>
          <p:cNvPr id="15" name="Marcador de pie de página 4"/>
          <p:cNvSpPr>
            <a:spLocks noGrp="1"/>
          </p:cNvSpPr>
          <p:nvPr>
            <p:ph type="ftr" sz="quarter" idx="16"/>
          </p:nvPr>
        </p:nvSpPr>
        <p:spPr/>
        <p:txBody>
          <a:bodyPr/>
          <a:lstStyle>
            <a:lvl1pPr>
              <a:defRPr/>
            </a:lvl1pPr>
          </a:lstStyle>
          <a:p>
            <a:pPr>
              <a:defRPr/>
            </a:pPr>
            <a:endParaRPr lang="es-PE"/>
          </a:p>
        </p:txBody>
      </p:sp>
      <p:sp>
        <p:nvSpPr>
          <p:cNvPr id="16" name="Marcador de número de diapositiva 5"/>
          <p:cNvSpPr>
            <a:spLocks noGrp="1"/>
          </p:cNvSpPr>
          <p:nvPr>
            <p:ph type="sldNum" sz="quarter" idx="17"/>
          </p:nvPr>
        </p:nvSpPr>
        <p:spPr/>
        <p:txBody>
          <a:bodyPr/>
          <a:lstStyle>
            <a:lvl1pPr>
              <a:defRPr/>
            </a:lvl1pPr>
          </a:lstStyle>
          <a:p>
            <a:pPr>
              <a:defRPr/>
            </a:pPr>
            <a:fld id="{C58DF943-A1EC-4227-A4B7-FC74815B2F05}" type="slidenum">
              <a:rPr lang="es-PE" altLang="es-PE"/>
              <a:pPr>
                <a:defRPr/>
              </a:pPr>
              <a:t>‹Nº›</a:t>
            </a:fld>
            <a:endParaRPr lang="es-PE" altLang="es-PE"/>
          </a:p>
        </p:txBody>
      </p:sp>
    </p:spTree>
    <p:extLst>
      <p:ext uri="{BB962C8B-B14F-4D97-AF65-F5344CB8AC3E}">
        <p14:creationId xmlns:p14="http://schemas.microsoft.com/office/powerpoint/2010/main" val="236544835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Título y objetos">
    <p:spTree>
      <p:nvGrpSpPr>
        <p:cNvPr id="1" name=""/>
        <p:cNvGrpSpPr/>
        <p:nvPr/>
      </p:nvGrpSpPr>
      <p:grpSpPr>
        <a:xfrm>
          <a:off x="0" y="0"/>
          <a:ext cx="0" cy="0"/>
          <a:chOff x="0" y="0"/>
          <a:chExt cx="0" cy="0"/>
        </a:xfrm>
      </p:grpSpPr>
      <p:cxnSp>
        <p:nvCxnSpPr>
          <p:cNvPr id="3" name="Conector recto 2"/>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4" name="Imagen 7" descr="Imagen que contiene edificio, cielo, exterior&#10;&#10;Descripción generada con confianza muy alta"/>
          <p:cNvPicPr>
            <a:picLocks noChangeAspect="1"/>
          </p:cNvPicPr>
          <p:nvPr userDrawn="1"/>
        </p:nvPicPr>
        <p:blipFill>
          <a:blip r:embed="rId2">
            <a:extLst>
              <a:ext uri="{28A0092B-C50C-407E-A947-70E740481C1C}">
                <a14:useLocalDpi xmlns:a14="http://schemas.microsoft.com/office/drawing/2010/main" val="0"/>
              </a:ext>
            </a:extLst>
          </a:blip>
          <a:srcRect l="10808" r="7414" b="2"/>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ángulo 4"/>
          <p:cNvSpPr/>
          <p:nvPr userDrawn="1"/>
        </p:nvSpPr>
        <p:spPr>
          <a:xfrm>
            <a:off x="0" y="663575"/>
            <a:ext cx="10077450" cy="914400"/>
          </a:xfrm>
          <a:prstGeom prst="rect">
            <a:avLst/>
          </a:prstGeom>
          <a:solidFill>
            <a:schemeClr val="tx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3600" b="1" dirty="0">
                <a:latin typeface="Times New Roman" panose="02020603050405020304" pitchFamily="18" charset="0"/>
                <a:cs typeface="Times New Roman" panose="02020603050405020304" pitchFamily="18" charset="0"/>
              </a:rPr>
              <a:t>Bibliografía</a:t>
            </a:r>
            <a:r>
              <a:rPr lang="es-PE" sz="3600" dirty="0">
                <a:latin typeface="Times New Roman" panose="02020603050405020304" pitchFamily="18" charset="0"/>
                <a:cs typeface="Times New Roman" panose="02020603050405020304" pitchFamily="18" charset="0"/>
              </a:rPr>
              <a:t> </a:t>
            </a:r>
          </a:p>
        </p:txBody>
      </p:sp>
      <p:pic>
        <p:nvPicPr>
          <p:cNvPr id="6" name="Imagen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0863" y="360363"/>
            <a:ext cx="136525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arcador de contenido 8"/>
          <p:cNvSpPr>
            <a:spLocks noGrp="1"/>
          </p:cNvSpPr>
          <p:nvPr>
            <p:ph sz="quarter" idx="13"/>
          </p:nvPr>
        </p:nvSpPr>
        <p:spPr>
          <a:xfrm>
            <a:off x="5145881" y="2084387"/>
            <a:ext cx="6929438" cy="4637088"/>
          </a:xfrm>
          <a:solidFill>
            <a:schemeClr val="tx1">
              <a:alpha val="82000"/>
            </a:schemeClr>
          </a:solidFill>
        </p:spPr>
        <p:txBody>
          <a:bodyPr>
            <a:normAutofit/>
          </a:bodyPr>
          <a:lstStyle>
            <a:lvl1pPr>
              <a:defRPr sz="2800">
                <a:solidFill>
                  <a:schemeClr val="bg1"/>
                </a:solidFill>
                <a:latin typeface="Times New Roman" panose="02020603050405020304" pitchFamily="18" charset="0"/>
                <a:cs typeface="Times New Roman" panose="02020603050405020304" pitchFamily="18" charset="0"/>
              </a:defRPr>
            </a:lvl1pPr>
            <a:lvl2pPr>
              <a:defRPr sz="2800">
                <a:solidFill>
                  <a:schemeClr val="bg1"/>
                </a:solidFill>
                <a:latin typeface="Times New Roman" panose="02020603050405020304" pitchFamily="18" charset="0"/>
                <a:cs typeface="Times New Roman" panose="02020603050405020304" pitchFamily="18" charset="0"/>
              </a:defRPr>
            </a:lvl2pPr>
            <a:lvl3pPr>
              <a:defRPr sz="2800">
                <a:solidFill>
                  <a:schemeClr val="bg1"/>
                </a:solidFill>
                <a:latin typeface="Times New Roman" panose="02020603050405020304" pitchFamily="18" charset="0"/>
                <a:cs typeface="Times New Roman" panose="02020603050405020304" pitchFamily="18" charset="0"/>
              </a:defRPr>
            </a:lvl3pPr>
            <a:lvl4pPr>
              <a:defRPr sz="2800">
                <a:solidFill>
                  <a:schemeClr val="bg1"/>
                </a:solidFill>
                <a:latin typeface="Times New Roman" panose="02020603050405020304" pitchFamily="18" charset="0"/>
                <a:cs typeface="Times New Roman" panose="02020603050405020304" pitchFamily="18" charset="0"/>
              </a:defRPr>
            </a:lvl4pPr>
            <a:lvl5pPr>
              <a:defRPr sz="2800">
                <a:solidFill>
                  <a:schemeClr val="bg1"/>
                </a:solidFill>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7" name="Marcador de fecha 3"/>
          <p:cNvSpPr>
            <a:spLocks noGrp="1"/>
          </p:cNvSpPr>
          <p:nvPr>
            <p:ph type="dt" sz="half" idx="14"/>
          </p:nvPr>
        </p:nvSpPr>
        <p:spPr/>
        <p:txBody>
          <a:bodyPr/>
          <a:lstStyle>
            <a:lvl1pPr>
              <a:defRPr/>
            </a:lvl1pPr>
          </a:lstStyle>
          <a:p>
            <a:pPr>
              <a:defRPr/>
            </a:pPr>
            <a:fld id="{BD7EBF1E-3140-4719-A7A8-9D75E1229113}" type="datetime1">
              <a:rPr lang="es-PE"/>
              <a:pPr>
                <a:defRPr/>
              </a:pPr>
              <a:t>1/03/2021</a:t>
            </a:fld>
            <a:endParaRPr lang="es-PE"/>
          </a:p>
        </p:txBody>
      </p:sp>
      <p:sp>
        <p:nvSpPr>
          <p:cNvPr id="8" name="Marcador de pie de página 4"/>
          <p:cNvSpPr>
            <a:spLocks noGrp="1"/>
          </p:cNvSpPr>
          <p:nvPr>
            <p:ph type="ftr" sz="quarter" idx="15"/>
          </p:nvPr>
        </p:nvSpPr>
        <p:spPr/>
        <p:txBody>
          <a:bodyPr/>
          <a:lstStyle>
            <a:lvl1pPr>
              <a:defRPr/>
            </a:lvl1pPr>
          </a:lstStyle>
          <a:p>
            <a:pPr>
              <a:defRPr/>
            </a:pPr>
            <a:endParaRPr lang="es-PE"/>
          </a:p>
        </p:txBody>
      </p:sp>
      <p:sp>
        <p:nvSpPr>
          <p:cNvPr id="10" name="Marcador de número de diapositiva 5"/>
          <p:cNvSpPr>
            <a:spLocks noGrp="1"/>
          </p:cNvSpPr>
          <p:nvPr>
            <p:ph type="sldNum" sz="quarter" idx="16"/>
          </p:nvPr>
        </p:nvSpPr>
        <p:spPr/>
        <p:txBody>
          <a:bodyPr/>
          <a:lstStyle>
            <a:lvl1pPr>
              <a:defRPr/>
            </a:lvl1pPr>
          </a:lstStyle>
          <a:p>
            <a:pPr>
              <a:defRPr/>
            </a:pPr>
            <a:fld id="{EEAFA849-7E2E-482F-BDDF-AC878E1E567C}" type="slidenum">
              <a:rPr lang="es-PE" altLang="es-PE"/>
              <a:pPr>
                <a:defRPr/>
              </a:pPr>
              <a:t>‹Nº›</a:t>
            </a:fld>
            <a:endParaRPr lang="es-PE" altLang="es-PE"/>
          </a:p>
        </p:txBody>
      </p:sp>
    </p:spTree>
    <p:extLst>
      <p:ext uri="{BB962C8B-B14F-4D97-AF65-F5344CB8AC3E}">
        <p14:creationId xmlns:p14="http://schemas.microsoft.com/office/powerpoint/2010/main" val="33509020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0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3" name="Imagen 6" descr="Imagen que contiene árbol, exterior, edificio, hierba&#10;&#10;Descripción generada con confianza muy alta"/>
          <p:cNvPicPr>
            <a:picLocks noChangeAspect="1"/>
          </p:cNvPicPr>
          <p:nvPr userDrawn="1"/>
        </p:nvPicPr>
        <p:blipFill>
          <a:blip r:embed="rId2">
            <a:extLst>
              <a:ext uri="{28A0092B-C50C-407E-A947-70E740481C1C}">
                <a14:useLocalDpi xmlns:a14="http://schemas.microsoft.com/office/drawing/2010/main" val="0"/>
              </a:ext>
            </a:extLst>
          </a:blip>
          <a:srcRect l="9995" r="8228" b="2"/>
          <a:stretch>
            <a:fillRect/>
          </a:stretch>
        </p:blipFill>
        <p:spPr bwMode="auto">
          <a:xfrm>
            <a:off x="0" y="-381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p:cNvSpPr/>
          <p:nvPr userDrawn="1"/>
        </p:nvSpPr>
        <p:spPr>
          <a:xfrm>
            <a:off x="723900" y="161925"/>
            <a:ext cx="10250488" cy="625475"/>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s-PE" sz="4400" dirty="0">
                <a:solidFill>
                  <a:schemeClr val="tx1"/>
                </a:solidFill>
                <a:latin typeface="Times New Roman" panose="02020603050405020304" pitchFamily="18" charset="0"/>
                <a:cs typeface="Times New Roman" panose="02020603050405020304" pitchFamily="18" charset="0"/>
              </a:rPr>
              <a:t> </a:t>
            </a:r>
            <a:r>
              <a:rPr lang="es-PE" sz="4400" b="1" dirty="0">
                <a:solidFill>
                  <a:schemeClr val="tx1"/>
                </a:solidFill>
                <a:latin typeface="Times New Roman" panose="02020603050405020304" pitchFamily="18" charset="0"/>
                <a:cs typeface="Times New Roman" panose="02020603050405020304" pitchFamily="18" charset="0"/>
              </a:rPr>
              <a:t>Logro de la sesión </a:t>
            </a:r>
          </a:p>
        </p:txBody>
      </p:sp>
      <p:cxnSp>
        <p:nvCxnSpPr>
          <p:cNvPr id="5" name="Conector recto 4"/>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6" name="Imagen 9" descr="Imagen que contiene señal&#10;&#10;Descripción generada con confianza alta"/>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7948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esquinas diagonales cortadas 9"/>
          <p:cNvSpPr/>
          <p:nvPr userDrawn="1"/>
        </p:nvSpPr>
        <p:spPr>
          <a:xfrm>
            <a:off x="2840038" y="1903413"/>
            <a:ext cx="9417050" cy="3181350"/>
          </a:xfrm>
          <a:prstGeom prst="snip2DiagRect">
            <a:avLst>
              <a:gd name="adj1" fmla="val 0"/>
              <a:gd name="adj2" fmla="val 16667"/>
            </a:avLst>
          </a:prstGeom>
          <a:solidFill>
            <a:schemeClr val="bg1"/>
          </a:solidFill>
          <a:ln>
            <a:noFill/>
          </a:ln>
          <a:effectLst>
            <a:outerShdw blurRad="50800" dist="5969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PE" dirty="0"/>
          </a:p>
        </p:txBody>
      </p:sp>
      <p:sp>
        <p:nvSpPr>
          <p:cNvPr id="12" name="Marcador de texto 11"/>
          <p:cNvSpPr>
            <a:spLocks noGrp="1"/>
          </p:cNvSpPr>
          <p:nvPr>
            <p:ph type="body" sz="quarter" idx="14"/>
          </p:nvPr>
        </p:nvSpPr>
        <p:spPr>
          <a:xfrm>
            <a:off x="3240505" y="2119228"/>
            <a:ext cx="8678779" cy="2613194"/>
          </a:xfrm>
        </p:spPr>
        <p:txBody>
          <a:bodyPr>
            <a:normAutofit/>
          </a:bodyPr>
          <a:lstStyle>
            <a:lvl1pPr marL="0" indent="0" algn="just">
              <a:buNone/>
              <a:defRPr sz="3200">
                <a:latin typeface="Times New Roman" panose="02020603050405020304" pitchFamily="18" charset="0"/>
                <a:cs typeface="Times New Roman" panose="02020603050405020304" pitchFamily="18" charset="0"/>
              </a:defRPr>
            </a:lvl1pPr>
            <a:lvl2pPr>
              <a:defRPr sz="3200">
                <a:latin typeface="Times New Roman" panose="02020603050405020304" pitchFamily="18" charset="0"/>
                <a:cs typeface="Times New Roman" panose="02020603050405020304" pitchFamily="18" charset="0"/>
              </a:defRPr>
            </a:lvl2pPr>
            <a:lvl3pPr>
              <a:defRPr sz="3200">
                <a:latin typeface="Times New Roman" panose="02020603050405020304" pitchFamily="18" charset="0"/>
                <a:cs typeface="Times New Roman" panose="02020603050405020304" pitchFamily="18" charset="0"/>
              </a:defRPr>
            </a:lvl3pPr>
            <a:lvl4pPr>
              <a:defRPr sz="3200">
                <a:latin typeface="Times New Roman" panose="02020603050405020304" pitchFamily="18" charset="0"/>
                <a:cs typeface="Times New Roman" panose="02020603050405020304" pitchFamily="18" charset="0"/>
              </a:defRPr>
            </a:lvl4pPr>
            <a:lvl5pPr>
              <a:defRPr sz="3200">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9" name="Marcador de fecha 3"/>
          <p:cNvSpPr>
            <a:spLocks noGrp="1"/>
          </p:cNvSpPr>
          <p:nvPr>
            <p:ph type="dt" sz="half" idx="15"/>
          </p:nvPr>
        </p:nvSpPr>
        <p:spPr/>
        <p:txBody>
          <a:bodyPr/>
          <a:lstStyle>
            <a:lvl1pPr>
              <a:defRPr/>
            </a:lvl1pPr>
          </a:lstStyle>
          <a:p>
            <a:pPr>
              <a:defRPr/>
            </a:pPr>
            <a:fld id="{EF3173CA-F3F7-4946-8112-5B3090AE5CD9}" type="datetime1">
              <a:rPr lang="es-PE"/>
              <a:pPr>
                <a:defRPr/>
              </a:pPr>
              <a:t>1/03/2021</a:t>
            </a:fld>
            <a:endParaRPr lang="es-PE"/>
          </a:p>
        </p:txBody>
      </p:sp>
      <p:sp>
        <p:nvSpPr>
          <p:cNvPr id="10" name="Marcador de pie de página 4"/>
          <p:cNvSpPr>
            <a:spLocks noGrp="1"/>
          </p:cNvSpPr>
          <p:nvPr>
            <p:ph type="ftr" sz="quarter" idx="16"/>
          </p:nvPr>
        </p:nvSpPr>
        <p:spPr/>
        <p:txBody>
          <a:bodyPr/>
          <a:lstStyle>
            <a:lvl1pPr>
              <a:defRPr/>
            </a:lvl1pPr>
          </a:lstStyle>
          <a:p>
            <a:pPr>
              <a:defRPr/>
            </a:pPr>
            <a:endParaRPr lang="es-PE"/>
          </a:p>
        </p:txBody>
      </p:sp>
      <p:sp>
        <p:nvSpPr>
          <p:cNvPr id="11" name="Marcador de número de diapositiva 5"/>
          <p:cNvSpPr>
            <a:spLocks noGrp="1"/>
          </p:cNvSpPr>
          <p:nvPr>
            <p:ph type="sldNum" sz="quarter" idx="17"/>
          </p:nvPr>
        </p:nvSpPr>
        <p:spPr/>
        <p:txBody>
          <a:bodyPr/>
          <a:lstStyle>
            <a:lvl1pPr>
              <a:defRPr/>
            </a:lvl1pPr>
          </a:lstStyle>
          <a:p>
            <a:pPr>
              <a:defRPr/>
            </a:pPr>
            <a:fld id="{544652FB-69D5-43A6-B1BD-4B3F16F78506}" type="slidenum">
              <a:rPr lang="es-PE" altLang="es-PE"/>
              <a:pPr>
                <a:defRPr/>
              </a:pPr>
              <a:t>‹Nº›</a:t>
            </a:fld>
            <a:endParaRPr lang="es-PE" altLang="es-PE"/>
          </a:p>
        </p:txBody>
      </p:sp>
    </p:spTree>
    <p:extLst>
      <p:ext uri="{BB962C8B-B14F-4D97-AF65-F5344CB8AC3E}">
        <p14:creationId xmlns:p14="http://schemas.microsoft.com/office/powerpoint/2010/main" val="16582961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4"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5" name="Conector recto 4"/>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6"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9" descr="Imagen que contiene señal&#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625" y="20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p:cNvSpPr>
            <a:spLocks noGrp="1"/>
          </p:cNvSpPr>
          <p:nvPr>
            <p:ph idx="1"/>
          </p:nvPr>
        </p:nvSpPr>
        <p:spPr>
          <a:xfrm>
            <a:off x="825501" y="1140710"/>
            <a:ext cx="10515600" cy="5155977"/>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8" name="Marcador de fecha 3"/>
          <p:cNvSpPr>
            <a:spLocks noGrp="1"/>
          </p:cNvSpPr>
          <p:nvPr>
            <p:ph type="dt" sz="half" idx="14"/>
          </p:nvPr>
        </p:nvSpPr>
        <p:spPr/>
        <p:txBody>
          <a:bodyPr/>
          <a:lstStyle>
            <a:lvl1pPr>
              <a:defRPr/>
            </a:lvl1pPr>
          </a:lstStyle>
          <a:p>
            <a:pPr>
              <a:defRPr/>
            </a:pPr>
            <a:fld id="{4D31F730-BB11-4458-BBA7-6D2FB2B89474}" type="datetime1">
              <a:rPr lang="es-PE"/>
              <a:pPr>
                <a:defRPr/>
              </a:pPr>
              <a:t>1/03/2021</a:t>
            </a:fld>
            <a:endParaRPr lang="es-PE"/>
          </a:p>
        </p:txBody>
      </p:sp>
      <p:sp>
        <p:nvSpPr>
          <p:cNvPr id="9" name="Marcador de pie de página 4"/>
          <p:cNvSpPr>
            <a:spLocks noGrp="1"/>
          </p:cNvSpPr>
          <p:nvPr>
            <p:ph type="ftr" sz="quarter" idx="15"/>
          </p:nvPr>
        </p:nvSpPr>
        <p:spPr/>
        <p:txBody>
          <a:bodyPr/>
          <a:lstStyle>
            <a:lvl1pPr>
              <a:defRPr/>
            </a:lvl1pPr>
          </a:lstStyle>
          <a:p>
            <a:pPr>
              <a:defRPr/>
            </a:pPr>
            <a:endParaRPr lang="es-PE"/>
          </a:p>
        </p:txBody>
      </p:sp>
      <p:sp>
        <p:nvSpPr>
          <p:cNvPr id="10" name="Marcador de número de diapositiva 5"/>
          <p:cNvSpPr>
            <a:spLocks noGrp="1"/>
          </p:cNvSpPr>
          <p:nvPr>
            <p:ph type="sldNum" sz="quarter" idx="16"/>
          </p:nvPr>
        </p:nvSpPr>
        <p:spPr/>
        <p:txBody>
          <a:bodyPr/>
          <a:lstStyle>
            <a:lvl1pPr>
              <a:defRPr/>
            </a:lvl1pPr>
          </a:lstStyle>
          <a:p>
            <a:pPr>
              <a:defRPr/>
            </a:pPr>
            <a:fld id="{1E5445F2-A3AA-4F96-A897-BA54C0EF99C9}" type="slidenum">
              <a:rPr lang="es-PE" altLang="es-PE"/>
              <a:pPr>
                <a:defRPr/>
              </a:pPr>
              <a:t>‹Nº›</a:t>
            </a:fld>
            <a:endParaRPr lang="es-PE" altLang="es-PE"/>
          </a:p>
        </p:txBody>
      </p:sp>
    </p:spTree>
    <p:extLst>
      <p:ext uri="{BB962C8B-B14F-4D97-AF65-F5344CB8AC3E}">
        <p14:creationId xmlns:p14="http://schemas.microsoft.com/office/powerpoint/2010/main" val="38936116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ítulo y objetos">
    <p:spTree>
      <p:nvGrpSpPr>
        <p:cNvPr id="1" name=""/>
        <p:cNvGrpSpPr/>
        <p:nvPr/>
      </p:nvGrpSpPr>
      <p:grpSpPr>
        <a:xfrm>
          <a:off x="0" y="0"/>
          <a:ext cx="0" cy="0"/>
          <a:chOff x="0" y="0"/>
          <a:chExt cx="0" cy="0"/>
        </a:xfrm>
      </p:grpSpPr>
      <p:pic>
        <p:nvPicPr>
          <p:cNvPr id="5"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6" name="Conector recto 5"/>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8"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n 9" descr="Imagen que contiene señal&#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625" y="20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7" name="Marcador de contenido 6"/>
          <p:cNvSpPr>
            <a:spLocks noGrp="1"/>
          </p:cNvSpPr>
          <p:nvPr>
            <p:ph sz="quarter" idx="14"/>
          </p:nvPr>
        </p:nvSpPr>
        <p:spPr>
          <a:xfrm>
            <a:off x="962025" y="1119188"/>
            <a:ext cx="5037138" cy="5237162"/>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5" name="Marcador de contenido 6"/>
          <p:cNvSpPr>
            <a:spLocks noGrp="1"/>
          </p:cNvSpPr>
          <p:nvPr>
            <p:ph sz="quarter" idx="15"/>
          </p:nvPr>
        </p:nvSpPr>
        <p:spPr>
          <a:xfrm>
            <a:off x="6092031" y="1119188"/>
            <a:ext cx="5037138" cy="5199064"/>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0" name="Marcador de fecha 3"/>
          <p:cNvSpPr>
            <a:spLocks noGrp="1"/>
          </p:cNvSpPr>
          <p:nvPr>
            <p:ph type="dt" sz="half" idx="16"/>
          </p:nvPr>
        </p:nvSpPr>
        <p:spPr/>
        <p:txBody>
          <a:bodyPr/>
          <a:lstStyle>
            <a:lvl1pPr>
              <a:defRPr/>
            </a:lvl1pPr>
          </a:lstStyle>
          <a:p>
            <a:pPr>
              <a:defRPr/>
            </a:pPr>
            <a:fld id="{68CDB27A-3D9E-4C71-8F82-348DEAC0E427}" type="datetime1">
              <a:rPr lang="es-PE"/>
              <a:pPr>
                <a:defRPr/>
              </a:pPr>
              <a:t>1/03/2021</a:t>
            </a:fld>
            <a:endParaRPr lang="es-PE"/>
          </a:p>
        </p:txBody>
      </p:sp>
      <p:sp>
        <p:nvSpPr>
          <p:cNvPr id="11" name="Marcador de pie de página 4"/>
          <p:cNvSpPr>
            <a:spLocks noGrp="1"/>
          </p:cNvSpPr>
          <p:nvPr>
            <p:ph type="ftr" sz="quarter" idx="17"/>
          </p:nvPr>
        </p:nvSpPr>
        <p:spPr/>
        <p:txBody>
          <a:bodyPr/>
          <a:lstStyle>
            <a:lvl1pPr>
              <a:defRPr/>
            </a:lvl1pPr>
          </a:lstStyle>
          <a:p>
            <a:pPr>
              <a:defRPr/>
            </a:pPr>
            <a:endParaRPr lang="es-PE"/>
          </a:p>
        </p:txBody>
      </p:sp>
      <p:sp>
        <p:nvSpPr>
          <p:cNvPr id="12" name="Marcador de número de diapositiva 5"/>
          <p:cNvSpPr>
            <a:spLocks noGrp="1"/>
          </p:cNvSpPr>
          <p:nvPr>
            <p:ph type="sldNum" sz="quarter" idx="18"/>
          </p:nvPr>
        </p:nvSpPr>
        <p:spPr/>
        <p:txBody>
          <a:bodyPr/>
          <a:lstStyle>
            <a:lvl1pPr>
              <a:defRPr/>
            </a:lvl1pPr>
          </a:lstStyle>
          <a:p>
            <a:pPr>
              <a:defRPr/>
            </a:pPr>
            <a:fld id="{395DFDE9-7390-46B6-9EB2-845AB282ABD4}" type="slidenum">
              <a:rPr lang="es-PE" altLang="es-PE"/>
              <a:pPr>
                <a:defRPr/>
              </a:pPr>
              <a:t>‹Nº›</a:t>
            </a:fld>
            <a:endParaRPr lang="es-PE" altLang="es-PE"/>
          </a:p>
        </p:txBody>
      </p:sp>
    </p:spTree>
    <p:extLst>
      <p:ext uri="{BB962C8B-B14F-4D97-AF65-F5344CB8AC3E}">
        <p14:creationId xmlns:p14="http://schemas.microsoft.com/office/powerpoint/2010/main" val="355891837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ítulo y objetos">
    <p:spTree>
      <p:nvGrpSpPr>
        <p:cNvPr id="1" name=""/>
        <p:cNvGrpSpPr/>
        <p:nvPr/>
      </p:nvGrpSpPr>
      <p:grpSpPr>
        <a:xfrm>
          <a:off x="0" y="0"/>
          <a:ext cx="0" cy="0"/>
          <a:chOff x="0" y="0"/>
          <a:chExt cx="0" cy="0"/>
        </a:xfrm>
      </p:grpSpPr>
      <p:pic>
        <p:nvPicPr>
          <p:cNvPr id="6"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8" name="Conector recto 7"/>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9"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n 9" descr="Imagen que contiene señal&#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625" y="206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7" name="Marcador de contenido 6"/>
          <p:cNvSpPr>
            <a:spLocks noGrp="1"/>
          </p:cNvSpPr>
          <p:nvPr>
            <p:ph sz="quarter" idx="14"/>
          </p:nvPr>
        </p:nvSpPr>
        <p:spPr>
          <a:xfrm>
            <a:off x="962025" y="1119188"/>
            <a:ext cx="5037138" cy="3322027"/>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5" name="Marcador de contenido 6"/>
          <p:cNvSpPr>
            <a:spLocks noGrp="1"/>
          </p:cNvSpPr>
          <p:nvPr>
            <p:ph sz="quarter" idx="15"/>
          </p:nvPr>
        </p:nvSpPr>
        <p:spPr>
          <a:xfrm>
            <a:off x="6092031" y="1119188"/>
            <a:ext cx="5037138" cy="3295618"/>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3" name="Marcador de contenido 6"/>
          <p:cNvSpPr>
            <a:spLocks noGrp="1"/>
          </p:cNvSpPr>
          <p:nvPr>
            <p:ph sz="quarter" idx="16"/>
          </p:nvPr>
        </p:nvSpPr>
        <p:spPr>
          <a:xfrm>
            <a:off x="921821" y="4610988"/>
            <a:ext cx="10207347" cy="1707264"/>
          </a:xfrm>
        </p:spPr>
        <p:txBody>
          <a:bodyPr>
            <a:no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1" name="Marcador de fecha 3"/>
          <p:cNvSpPr>
            <a:spLocks noGrp="1"/>
          </p:cNvSpPr>
          <p:nvPr>
            <p:ph type="dt" sz="half" idx="17"/>
          </p:nvPr>
        </p:nvSpPr>
        <p:spPr/>
        <p:txBody>
          <a:bodyPr/>
          <a:lstStyle>
            <a:lvl1pPr>
              <a:defRPr/>
            </a:lvl1pPr>
          </a:lstStyle>
          <a:p>
            <a:pPr>
              <a:defRPr/>
            </a:pPr>
            <a:fld id="{10225225-588A-46A7-BA40-1EEA76DBE084}" type="datetime1">
              <a:rPr lang="es-PE"/>
              <a:pPr>
                <a:defRPr/>
              </a:pPr>
              <a:t>1/03/2021</a:t>
            </a:fld>
            <a:endParaRPr lang="es-PE"/>
          </a:p>
        </p:txBody>
      </p:sp>
      <p:sp>
        <p:nvSpPr>
          <p:cNvPr id="12" name="Marcador de pie de página 4"/>
          <p:cNvSpPr>
            <a:spLocks noGrp="1"/>
          </p:cNvSpPr>
          <p:nvPr>
            <p:ph type="ftr" sz="quarter" idx="18"/>
          </p:nvPr>
        </p:nvSpPr>
        <p:spPr/>
        <p:txBody>
          <a:bodyPr/>
          <a:lstStyle>
            <a:lvl1pPr>
              <a:defRPr/>
            </a:lvl1pPr>
          </a:lstStyle>
          <a:p>
            <a:pPr>
              <a:defRPr/>
            </a:pPr>
            <a:endParaRPr lang="es-PE"/>
          </a:p>
        </p:txBody>
      </p:sp>
      <p:sp>
        <p:nvSpPr>
          <p:cNvPr id="14" name="Marcador de número de diapositiva 5"/>
          <p:cNvSpPr>
            <a:spLocks noGrp="1"/>
          </p:cNvSpPr>
          <p:nvPr>
            <p:ph type="sldNum" sz="quarter" idx="19"/>
          </p:nvPr>
        </p:nvSpPr>
        <p:spPr/>
        <p:txBody>
          <a:bodyPr/>
          <a:lstStyle>
            <a:lvl1pPr>
              <a:defRPr/>
            </a:lvl1pPr>
          </a:lstStyle>
          <a:p>
            <a:pPr>
              <a:defRPr/>
            </a:pPr>
            <a:fld id="{12738D4C-0F3E-4187-AB00-6E12FC6C59EE}" type="slidenum">
              <a:rPr lang="es-PE" altLang="es-PE"/>
              <a:pPr>
                <a:defRPr/>
              </a:pPr>
              <a:t>‹Nº›</a:t>
            </a:fld>
            <a:endParaRPr lang="es-PE" altLang="es-PE"/>
          </a:p>
        </p:txBody>
      </p:sp>
    </p:spTree>
    <p:extLst>
      <p:ext uri="{BB962C8B-B14F-4D97-AF65-F5344CB8AC3E}">
        <p14:creationId xmlns:p14="http://schemas.microsoft.com/office/powerpoint/2010/main" val="26710716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ítulo y objetos">
    <p:spTree>
      <p:nvGrpSpPr>
        <p:cNvPr id="1" name=""/>
        <p:cNvGrpSpPr/>
        <p:nvPr/>
      </p:nvGrpSpPr>
      <p:grpSpPr>
        <a:xfrm>
          <a:off x="0" y="0"/>
          <a:ext cx="0" cy="0"/>
          <a:chOff x="0" y="0"/>
          <a:chExt cx="0" cy="0"/>
        </a:xfrm>
      </p:grpSpPr>
      <p:pic>
        <p:nvPicPr>
          <p:cNvPr id="4"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5" name="Conector recto 4"/>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6"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9" descr="Imagen que contiene señal, exterior&#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863" y="30163"/>
            <a:ext cx="9191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p:cNvSpPr>
            <a:spLocks noGrp="1"/>
          </p:cNvSpPr>
          <p:nvPr>
            <p:ph idx="1"/>
          </p:nvPr>
        </p:nvSpPr>
        <p:spPr>
          <a:xfrm>
            <a:off x="825501" y="1157681"/>
            <a:ext cx="10515600" cy="5198669"/>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8" name="Marcador de fecha 3"/>
          <p:cNvSpPr>
            <a:spLocks noGrp="1"/>
          </p:cNvSpPr>
          <p:nvPr>
            <p:ph type="dt" sz="half" idx="14"/>
          </p:nvPr>
        </p:nvSpPr>
        <p:spPr/>
        <p:txBody>
          <a:bodyPr/>
          <a:lstStyle>
            <a:lvl1pPr>
              <a:defRPr/>
            </a:lvl1pPr>
          </a:lstStyle>
          <a:p>
            <a:pPr>
              <a:defRPr/>
            </a:pPr>
            <a:fld id="{E1D1AD53-CBF9-4D4E-9F25-41B6C38CA0D4}" type="datetime1">
              <a:rPr lang="es-PE"/>
              <a:pPr>
                <a:defRPr/>
              </a:pPr>
              <a:t>1/03/2021</a:t>
            </a:fld>
            <a:endParaRPr lang="es-PE"/>
          </a:p>
        </p:txBody>
      </p:sp>
      <p:sp>
        <p:nvSpPr>
          <p:cNvPr id="9" name="Marcador de pie de página 4"/>
          <p:cNvSpPr>
            <a:spLocks noGrp="1"/>
          </p:cNvSpPr>
          <p:nvPr>
            <p:ph type="ftr" sz="quarter" idx="15"/>
          </p:nvPr>
        </p:nvSpPr>
        <p:spPr/>
        <p:txBody>
          <a:bodyPr/>
          <a:lstStyle>
            <a:lvl1pPr>
              <a:defRPr/>
            </a:lvl1pPr>
          </a:lstStyle>
          <a:p>
            <a:pPr>
              <a:defRPr/>
            </a:pPr>
            <a:endParaRPr lang="es-PE"/>
          </a:p>
        </p:txBody>
      </p:sp>
      <p:sp>
        <p:nvSpPr>
          <p:cNvPr id="10" name="Marcador de número de diapositiva 5"/>
          <p:cNvSpPr>
            <a:spLocks noGrp="1"/>
          </p:cNvSpPr>
          <p:nvPr>
            <p:ph type="sldNum" sz="quarter" idx="16"/>
          </p:nvPr>
        </p:nvSpPr>
        <p:spPr/>
        <p:txBody>
          <a:bodyPr/>
          <a:lstStyle>
            <a:lvl1pPr>
              <a:defRPr/>
            </a:lvl1pPr>
          </a:lstStyle>
          <a:p>
            <a:pPr>
              <a:defRPr/>
            </a:pPr>
            <a:fld id="{1186AB89-7045-4FC1-844E-A1F2E0B7CADD}" type="slidenum">
              <a:rPr lang="es-PE" altLang="es-PE"/>
              <a:pPr>
                <a:defRPr/>
              </a:pPr>
              <a:t>‹Nº›</a:t>
            </a:fld>
            <a:endParaRPr lang="es-PE" altLang="es-PE"/>
          </a:p>
        </p:txBody>
      </p:sp>
    </p:spTree>
    <p:extLst>
      <p:ext uri="{BB962C8B-B14F-4D97-AF65-F5344CB8AC3E}">
        <p14:creationId xmlns:p14="http://schemas.microsoft.com/office/powerpoint/2010/main" val="42156984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ítulo y objetos">
    <p:spTree>
      <p:nvGrpSpPr>
        <p:cNvPr id="1" name=""/>
        <p:cNvGrpSpPr/>
        <p:nvPr/>
      </p:nvGrpSpPr>
      <p:grpSpPr>
        <a:xfrm>
          <a:off x="0" y="0"/>
          <a:ext cx="0" cy="0"/>
          <a:chOff x="0" y="0"/>
          <a:chExt cx="0" cy="0"/>
        </a:xfrm>
      </p:grpSpPr>
      <p:pic>
        <p:nvPicPr>
          <p:cNvPr id="5"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6" name="Conector recto 5"/>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8"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n 9" descr="Imagen que contiene señal, exterior&#10;&#10;Descripción generada con confianza muy alta"/>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863" y="30163"/>
            <a:ext cx="919162"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7" name="Marcador de contenido 6"/>
          <p:cNvSpPr>
            <a:spLocks noGrp="1"/>
          </p:cNvSpPr>
          <p:nvPr>
            <p:ph sz="quarter" idx="14"/>
          </p:nvPr>
        </p:nvSpPr>
        <p:spPr>
          <a:xfrm>
            <a:off x="962025" y="1119188"/>
            <a:ext cx="5037138" cy="5150312"/>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5" name="Marcador de contenido 6"/>
          <p:cNvSpPr>
            <a:spLocks noGrp="1"/>
          </p:cNvSpPr>
          <p:nvPr>
            <p:ph sz="quarter" idx="15"/>
          </p:nvPr>
        </p:nvSpPr>
        <p:spPr>
          <a:xfrm>
            <a:off x="6092031" y="1119188"/>
            <a:ext cx="5037138" cy="5150312"/>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0" name="Marcador de fecha 3"/>
          <p:cNvSpPr>
            <a:spLocks noGrp="1"/>
          </p:cNvSpPr>
          <p:nvPr>
            <p:ph type="dt" sz="half" idx="16"/>
          </p:nvPr>
        </p:nvSpPr>
        <p:spPr/>
        <p:txBody>
          <a:bodyPr/>
          <a:lstStyle>
            <a:lvl1pPr>
              <a:defRPr/>
            </a:lvl1pPr>
          </a:lstStyle>
          <a:p>
            <a:pPr>
              <a:defRPr/>
            </a:pPr>
            <a:fld id="{DB8366D1-ADDE-4977-A255-7FFBCD55AC72}" type="datetime1">
              <a:rPr lang="es-PE"/>
              <a:pPr>
                <a:defRPr/>
              </a:pPr>
              <a:t>1/03/2021</a:t>
            </a:fld>
            <a:endParaRPr lang="es-PE"/>
          </a:p>
        </p:txBody>
      </p:sp>
      <p:sp>
        <p:nvSpPr>
          <p:cNvPr id="11" name="Marcador de pie de página 4"/>
          <p:cNvSpPr>
            <a:spLocks noGrp="1"/>
          </p:cNvSpPr>
          <p:nvPr>
            <p:ph type="ftr" sz="quarter" idx="17"/>
          </p:nvPr>
        </p:nvSpPr>
        <p:spPr/>
        <p:txBody>
          <a:bodyPr/>
          <a:lstStyle>
            <a:lvl1pPr>
              <a:defRPr/>
            </a:lvl1pPr>
          </a:lstStyle>
          <a:p>
            <a:pPr>
              <a:defRPr/>
            </a:pPr>
            <a:endParaRPr lang="es-PE"/>
          </a:p>
        </p:txBody>
      </p:sp>
      <p:sp>
        <p:nvSpPr>
          <p:cNvPr id="12" name="Marcador de número de diapositiva 5"/>
          <p:cNvSpPr>
            <a:spLocks noGrp="1"/>
          </p:cNvSpPr>
          <p:nvPr>
            <p:ph type="sldNum" sz="quarter" idx="18"/>
          </p:nvPr>
        </p:nvSpPr>
        <p:spPr/>
        <p:txBody>
          <a:bodyPr/>
          <a:lstStyle>
            <a:lvl1pPr>
              <a:defRPr/>
            </a:lvl1pPr>
          </a:lstStyle>
          <a:p>
            <a:pPr>
              <a:defRPr/>
            </a:pPr>
            <a:fld id="{5CA0449D-FA0F-44D4-95DD-E83F61D4B31A}" type="slidenum">
              <a:rPr lang="es-PE" altLang="es-PE"/>
              <a:pPr>
                <a:defRPr/>
              </a:pPr>
              <a:t>‹Nº›</a:t>
            </a:fld>
            <a:endParaRPr lang="es-PE" altLang="es-PE"/>
          </a:p>
        </p:txBody>
      </p:sp>
    </p:spTree>
    <p:extLst>
      <p:ext uri="{BB962C8B-B14F-4D97-AF65-F5344CB8AC3E}">
        <p14:creationId xmlns:p14="http://schemas.microsoft.com/office/powerpoint/2010/main" val="72817349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ítulo y objetos">
    <p:spTree>
      <p:nvGrpSpPr>
        <p:cNvPr id="1" name=""/>
        <p:cNvGrpSpPr/>
        <p:nvPr/>
      </p:nvGrpSpPr>
      <p:grpSpPr>
        <a:xfrm>
          <a:off x="0" y="0"/>
          <a:ext cx="0" cy="0"/>
          <a:chOff x="0" y="0"/>
          <a:chExt cx="0" cy="0"/>
        </a:xfrm>
      </p:grpSpPr>
      <p:pic>
        <p:nvPicPr>
          <p:cNvPr id="4"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5" name="Conector recto 4"/>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6"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575" y="0"/>
            <a:ext cx="947738"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contenido 2"/>
          <p:cNvSpPr>
            <a:spLocks noGrp="1"/>
          </p:cNvSpPr>
          <p:nvPr>
            <p:ph idx="1"/>
          </p:nvPr>
        </p:nvSpPr>
        <p:spPr>
          <a:xfrm>
            <a:off x="825501" y="1204518"/>
            <a:ext cx="10515600" cy="5053407"/>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22" name="Marcador de contenido 21"/>
          <p:cNvSpPr>
            <a:spLocks noGrp="1"/>
          </p:cNvSpPr>
          <p:nvPr>
            <p:ph sz="quarter" idx="13"/>
          </p:nvPr>
        </p:nvSpPr>
        <p:spPr>
          <a:xfrm>
            <a:off x="825501" y="198273"/>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8" name="Marcador de fecha 3"/>
          <p:cNvSpPr>
            <a:spLocks noGrp="1"/>
          </p:cNvSpPr>
          <p:nvPr>
            <p:ph type="dt" sz="half" idx="14"/>
          </p:nvPr>
        </p:nvSpPr>
        <p:spPr/>
        <p:txBody>
          <a:bodyPr/>
          <a:lstStyle>
            <a:lvl1pPr>
              <a:defRPr/>
            </a:lvl1pPr>
          </a:lstStyle>
          <a:p>
            <a:pPr>
              <a:defRPr/>
            </a:pPr>
            <a:fld id="{2D9334E1-18F1-4FB9-9FAF-141B84ABDF68}" type="datetime1">
              <a:rPr lang="es-PE"/>
              <a:pPr>
                <a:defRPr/>
              </a:pPr>
              <a:t>1/03/2021</a:t>
            </a:fld>
            <a:endParaRPr lang="es-PE"/>
          </a:p>
        </p:txBody>
      </p:sp>
      <p:sp>
        <p:nvSpPr>
          <p:cNvPr id="9" name="Marcador de pie de página 4"/>
          <p:cNvSpPr>
            <a:spLocks noGrp="1"/>
          </p:cNvSpPr>
          <p:nvPr>
            <p:ph type="ftr" sz="quarter" idx="15"/>
          </p:nvPr>
        </p:nvSpPr>
        <p:spPr/>
        <p:txBody>
          <a:bodyPr/>
          <a:lstStyle>
            <a:lvl1pPr>
              <a:defRPr/>
            </a:lvl1pPr>
          </a:lstStyle>
          <a:p>
            <a:pPr>
              <a:defRPr/>
            </a:pPr>
            <a:endParaRPr lang="es-PE"/>
          </a:p>
        </p:txBody>
      </p:sp>
      <p:sp>
        <p:nvSpPr>
          <p:cNvPr id="10" name="Marcador de número de diapositiva 5"/>
          <p:cNvSpPr>
            <a:spLocks noGrp="1"/>
          </p:cNvSpPr>
          <p:nvPr>
            <p:ph type="sldNum" sz="quarter" idx="16"/>
          </p:nvPr>
        </p:nvSpPr>
        <p:spPr/>
        <p:txBody>
          <a:bodyPr/>
          <a:lstStyle>
            <a:lvl1pPr>
              <a:defRPr/>
            </a:lvl1pPr>
          </a:lstStyle>
          <a:p>
            <a:pPr>
              <a:defRPr/>
            </a:pPr>
            <a:fld id="{5A7756AD-02FE-4FC3-8BC4-DFE98229972F}" type="slidenum">
              <a:rPr lang="es-PE" altLang="es-PE"/>
              <a:pPr>
                <a:defRPr/>
              </a:pPr>
              <a:t>‹Nº›</a:t>
            </a:fld>
            <a:endParaRPr lang="es-PE" altLang="es-PE"/>
          </a:p>
        </p:txBody>
      </p:sp>
    </p:spTree>
    <p:extLst>
      <p:ext uri="{BB962C8B-B14F-4D97-AF65-F5344CB8AC3E}">
        <p14:creationId xmlns:p14="http://schemas.microsoft.com/office/powerpoint/2010/main" val="27044292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ítulo y objetos">
    <p:spTree>
      <p:nvGrpSpPr>
        <p:cNvPr id="1" name=""/>
        <p:cNvGrpSpPr/>
        <p:nvPr/>
      </p:nvGrpSpPr>
      <p:grpSpPr>
        <a:xfrm>
          <a:off x="0" y="0"/>
          <a:ext cx="0" cy="0"/>
          <a:chOff x="0" y="0"/>
          <a:chExt cx="0" cy="0"/>
        </a:xfrm>
      </p:grpSpPr>
      <p:pic>
        <p:nvPicPr>
          <p:cNvPr id="5" name="Imagen 6" descr="Imagen que contiene pared, interior&#10;&#10;Descripción generada con confianza alta"/>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9688"/>
            <a:ext cx="12192000" cy="67611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6" name="Conector recto 5"/>
          <p:cNvCxnSpPr/>
          <p:nvPr userDrawn="1"/>
        </p:nvCxnSpPr>
        <p:spPr>
          <a:xfrm>
            <a:off x="0" y="6819900"/>
            <a:ext cx="12192000" cy="0"/>
          </a:xfrm>
          <a:prstGeom prst="line">
            <a:avLst/>
          </a:prstGeom>
          <a:ln w="76200"/>
        </p:spPr>
        <p:style>
          <a:lnRef idx="3">
            <a:schemeClr val="accent1"/>
          </a:lnRef>
          <a:fillRef idx="0">
            <a:schemeClr val="accent1"/>
          </a:fillRef>
          <a:effectRef idx="2">
            <a:schemeClr val="accent1"/>
          </a:effectRef>
          <a:fontRef idx="minor">
            <a:schemeClr val="tx1"/>
          </a:fontRef>
        </p:style>
      </p:cxnSp>
      <p:pic>
        <p:nvPicPr>
          <p:cNvPr id="8" name="Imagen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56925" y="-244475"/>
            <a:ext cx="1363663"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n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863" y="15875"/>
            <a:ext cx="947737"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Marcador de contenido 21"/>
          <p:cNvSpPr>
            <a:spLocks noGrp="1"/>
          </p:cNvSpPr>
          <p:nvPr>
            <p:ph sz="quarter" idx="13"/>
          </p:nvPr>
        </p:nvSpPr>
        <p:spPr>
          <a:xfrm>
            <a:off x="838199" y="214315"/>
            <a:ext cx="10246895" cy="550860"/>
          </a:xfrm>
          <a:solidFill>
            <a:srgbClr val="FF0000">
              <a:alpha val="16000"/>
            </a:srgbClr>
          </a:solidFill>
        </p:spPr>
        <p:txBody>
          <a:bodyPr>
            <a:normAutofit/>
          </a:bodyPr>
          <a:lstStyle>
            <a:lvl1pPr marL="0" indent="0">
              <a:buNone/>
              <a:defRPr sz="3200" b="1">
                <a:solidFill>
                  <a:schemeClr val="tx1"/>
                </a:solidFill>
                <a:latin typeface="Times New Roman" panose="02020603050405020304" pitchFamily="18" charset="0"/>
                <a:cs typeface="Times New Roman" panose="02020603050405020304" pitchFamily="18" charset="0"/>
              </a:defRPr>
            </a:lvl1pPr>
            <a:lvl2pPr>
              <a:defRPr>
                <a:solidFill>
                  <a:schemeClr val="bg1"/>
                </a:solidFill>
                <a:latin typeface="Times New Roman" panose="02020603050405020304" pitchFamily="18" charset="0"/>
                <a:cs typeface="Times New Roman" panose="02020603050405020304" pitchFamily="18" charset="0"/>
              </a:defRPr>
            </a:lvl2pPr>
            <a:lvl3pPr>
              <a:defRPr>
                <a:solidFill>
                  <a:schemeClr val="bg1"/>
                </a:solidFill>
                <a:latin typeface="Times New Roman" panose="02020603050405020304" pitchFamily="18" charset="0"/>
                <a:cs typeface="Times New Roman" panose="02020603050405020304" pitchFamily="18" charset="0"/>
              </a:defRPr>
            </a:lvl3pPr>
            <a:lvl4pPr>
              <a:defRPr>
                <a:solidFill>
                  <a:schemeClr val="bg1"/>
                </a:solidFill>
                <a:latin typeface="Times New Roman" panose="02020603050405020304" pitchFamily="18" charset="0"/>
                <a:cs typeface="Times New Roman" panose="02020603050405020304" pitchFamily="18" charset="0"/>
              </a:defRPr>
            </a:lvl4pPr>
            <a:lvl5pPr>
              <a:defRPr>
                <a:solidFill>
                  <a:schemeClr val="bg1"/>
                </a:solidFill>
                <a:latin typeface="Times New Roman" panose="02020603050405020304" pitchFamily="18" charset="0"/>
                <a:cs typeface="Times New Roman" panose="02020603050405020304" pitchFamily="18" charset="0"/>
              </a:defRPr>
            </a:lvl5pPr>
          </a:lstStyle>
          <a:p>
            <a:pPr lvl="0"/>
            <a:r>
              <a:rPr lang="es-ES"/>
              <a:t>Haga clic para modificar el estilo de texto del patrón</a:t>
            </a:r>
          </a:p>
        </p:txBody>
      </p:sp>
      <p:sp>
        <p:nvSpPr>
          <p:cNvPr id="7" name="Marcador de contenido 6"/>
          <p:cNvSpPr>
            <a:spLocks noGrp="1"/>
          </p:cNvSpPr>
          <p:nvPr>
            <p:ph sz="quarter" idx="14"/>
          </p:nvPr>
        </p:nvSpPr>
        <p:spPr>
          <a:xfrm>
            <a:off x="962025" y="1119187"/>
            <a:ext cx="5037138" cy="5138737"/>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5" name="Marcador de contenido 6"/>
          <p:cNvSpPr>
            <a:spLocks noGrp="1"/>
          </p:cNvSpPr>
          <p:nvPr>
            <p:ph sz="quarter" idx="15"/>
          </p:nvPr>
        </p:nvSpPr>
        <p:spPr>
          <a:xfrm>
            <a:off x="6092031" y="1119188"/>
            <a:ext cx="5037138" cy="5138736"/>
          </a:xfrm>
        </p:spPr>
        <p:txBody>
          <a:bodyPr>
            <a:normAutofit/>
          </a:bodyPr>
          <a:lstStyle>
            <a:lvl1pPr algn="just">
              <a:defRPr sz="2800">
                <a:latin typeface="Times New Roman" panose="02020603050405020304" pitchFamily="18" charset="0"/>
                <a:cs typeface="Times New Roman" panose="02020603050405020304" pitchFamily="18" charset="0"/>
              </a:defRPr>
            </a:lvl1pPr>
            <a:lvl2pPr algn="just">
              <a:defRPr sz="2800">
                <a:latin typeface="Times New Roman" panose="02020603050405020304" pitchFamily="18" charset="0"/>
                <a:cs typeface="Times New Roman" panose="02020603050405020304" pitchFamily="18" charset="0"/>
              </a:defRPr>
            </a:lvl2pPr>
            <a:lvl3pPr algn="just">
              <a:defRPr sz="2800">
                <a:latin typeface="Times New Roman" panose="02020603050405020304" pitchFamily="18" charset="0"/>
                <a:cs typeface="Times New Roman" panose="02020603050405020304" pitchFamily="18" charset="0"/>
              </a:defRPr>
            </a:lvl3pPr>
            <a:lvl4pPr algn="just">
              <a:defRPr sz="2800">
                <a:latin typeface="Times New Roman" panose="02020603050405020304" pitchFamily="18" charset="0"/>
                <a:cs typeface="Times New Roman" panose="02020603050405020304" pitchFamily="18" charset="0"/>
              </a:defRPr>
            </a:lvl4pPr>
            <a:lvl5pPr algn="just">
              <a:defRPr sz="2800">
                <a:latin typeface="Times New Roman" panose="02020603050405020304" pitchFamily="18" charset="0"/>
                <a:cs typeface="Times New Roman" panose="02020603050405020304" pitchFamily="18"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sp>
        <p:nvSpPr>
          <p:cNvPr id="10" name="Marcador de fecha 3"/>
          <p:cNvSpPr>
            <a:spLocks noGrp="1"/>
          </p:cNvSpPr>
          <p:nvPr>
            <p:ph type="dt" sz="half" idx="16"/>
          </p:nvPr>
        </p:nvSpPr>
        <p:spPr/>
        <p:txBody>
          <a:bodyPr/>
          <a:lstStyle>
            <a:lvl1pPr>
              <a:defRPr/>
            </a:lvl1pPr>
          </a:lstStyle>
          <a:p>
            <a:pPr>
              <a:defRPr/>
            </a:pPr>
            <a:fld id="{624C42F9-FF76-40F8-BFD8-223BDCDD40A5}" type="datetime1">
              <a:rPr lang="es-PE"/>
              <a:pPr>
                <a:defRPr/>
              </a:pPr>
              <a:t>1/03/2021</a:t>
            </a:fld>
            <a:endParaRPr lang="es-PE"/>
          </a:p>
        </p:txBody>
      </p:sp>
      <p:sp>
        <p:nvSpPr>
          <p:cNvPr id="11" name="Marcador de pie de página 4"/>
          <p:cNvSpPr>
            <a:spLocks noGrp="1"/>
          </p:cNvSpPr>
          <p:nvPr>
            <p:ph type="ftr" sz="quarter" idx="17"/>
          </p:nvPr>
        </p:nvSpPr>
        <p:spPr/>
        <p:txBody>
          <a:bodyPr/>
          <a:lstStyle>
            <a:lvl1pPr>
              <a:defRPr/>
            </a:lvl1pPr>
          </a:lstStyle>
          <a:p>
            <a:pPr>
              <a:defRPr/>
            </a:pPr>
            <a:endParaRPr lang="es-PE"/>
          </a:p>
        </p:txBody>
      </p:sp>
      <p:sp>
        <p:nvSpPr>
          <p:cNvPr id="12" name="Marcador de número de diapositiva 5"/>
          <p:cNvSpPr>
            <a:spLocks noGrp="1"/>
          </p:cNvSpPr>
          <p:nvPr>
            <p:ph type="sldNum" sz="quarter" idx="18"/>
          </p:nvPr>
        </p:nvSpPr>
        <p:spPr/>
        <p:txBody>
          <a:bodyPr/>
          <a:lstStyle>
            <a:lvl1pPr>
              <a:defRPr/>
            </a:lvl1pPr>
          </a:lstStyle>
          <a:p>
            <a:pPr>
              <a:defRPr/>
            </a:pPr>
            <a:fld id="{A3AC2C68-B90A-4A3D-9E03-8902D86ABBF2}" type="slidenum">
              <a:rPr lang="es-PE" altLang="es-PE"/>
              <a:pPr>
                <a:defRPr/>
              </a:pPr>
              <a:t>‹Nº›</a:t>
            </a:fld>
            <a:endParaRPr lang="es-PE" altLang="es-PE"/>
          </a:p>
        </p:txBody>
      </p:sp>
    </p:spTree>
    <p:extLst>
      <p:ext uri="{BB962C8B-B14F-4D97-AF65-F5344CB8AC3E}">
        <p14:creationId xmlns:p14="http://schemas.microsoft.com/office/powerpoint/2010/main" val="4035707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es-PE" altLang="es-ES"/>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Editar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s-PE" alt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009F45B-A9CF-48FE-8FFC-B7478067DD14}" type="datetime1">
              <a:rPr lang="es-PE"/>
              <a:pPr>
                <a:defRPr/>
              </a:pPr>
              <a:t>1/03/2021</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BE36F16-6152-456B-83DC-9BC525212E3A}" type="slidenum">
              <a:rPr lang="es-PE" altLang="es-PE"/>
              <a:pPr>
                <a:defRPr/>
              </a:pPr>
              <a:t>‹Nº›</a:t>
            </a:fld>
            <a:endParaRPr lang="es-PE" altLang="es-PE"/>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0.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1.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2.bin"/><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6.xml"/><Relationship Id="rId5" Type="http://schemas.openxmlformats.org/officeDocument/2006/relationships/image" Target="../media/image43.emf"/><Relationship Id="rId4" Type="http://schemas.openxmlformats.org/officeDocument/2006/relationships/image" Target="../media/image42.emf"/></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5.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6.wmf"/><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10.bin"/><Relationship Id="rId5" Type="http://schemas.openxmlformats.org/officeDocument/2006/relationships/image" Target="../media/image22.wmf"/><Relationship Id="rId10" Type="http://schemas.openxmlformats.org/officeDocument/2006/relationships/image" Target="../media/image25.png"/><Relationship Id="rId4" Type="http://schemas.openxmlformats.org/officeDocument/2006/relationships/oleObject" Target="../embeddings/oleObject9.bin"/><Relationship Id="rId9" Type="http://schemas.openxmlformats.org/officeDocument/2006/relationships/image" Target="../media/image24.wmf"/></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6.wmf"/><Relationship Id="rId7" Type="http://schemas.openxmlformats.org/officeDocument/2006/relationships/image" Target="../media/image28.wmf"/><Relationship Id="rId12" Type="http://schemas.openxmlformats.org/officeDocument/2006/relationships/image" Target="../media/image31.jpeg"/><Relationship Id="rId2"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9.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17.bin"/><Relationship Id="rId1" Type="http://schemas.openxmlformats.org/officeDocument/2006/relationships/slideLayout" Target="../slideLayouts/slideLayout3.xml"/><Relationship Id="rId6" Type="http://schemas.openxmlformats.org/officeDocument/2006/relationships/oleObject" Target="../embeddings/oleObject19.bin"/><Relationship Id="rId5" Type="http://schemas.openxmlformats.org/officeDocument/2006/relationships/image" Target="../media/image33.w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p:cNvSpPr>
            <a:spLocks noGrp="1"/>
          </p:cNvSpPr>
          <p:nvPr>
            <p:ph type="body" sz="quarter" idx="13"/>
          </p:nvPr>
        </p:nvSpPr>
        <p:spPr>
          <a:xfrm>
            <a:off x="114300" y="1176338"/>
            <a:ext cx="5445125" cy="1668462"/>
          </a:xfrm>
        </p:spPr>
        <p:txBody>
          <a:bodyPr rtlCol="0">
            <a:normAutofit/>
          </a:bodyPr>
          <a:lstStyle/>
          <a:p>
            <a:pPr eaLnBrk="1" fontAlgn="auto" hangingPunct="1">
              <a:lnSpc>
                <a:spcPct val="120000"/>
              </a:lnSpc>
              <a:spcAft>
                <a:spcPts val="0"/>
              </a:spcAft>
              <a:defRPr/>
            </a:pPr>
            <a:r>
              <a:rPr lang="es-PE" sz="4000" dirty="0"/>
              <a:t>INTRODUCCIÓN AL CÁLCULO MA611</a:t>
            </a:r>
          </a:p>
        </p:txBody>
      </p:sp>
      <p:sp>
        <p:nvSpPr>
          <p:cNvPr id="17412" name="Marcador de texto 17"/>
          <p:cNvSpPr>
            <a:spLocks noGrp="1"/>
          </p:cNvSpPr>
          <p:nvPr>
            <p:ph type="body" sz="quarter" idx="15"/>
          </p:nvPr>
        </p:nvSpPr>
        <p:spPr>
          <a:xfrm>
            <a:off x="0" y="3262313"/>
            <a:ext cx="4989513" cy="544513"/>
          </a:xfrm>
        </p:spPr>
        <p:txBody>
          <a:bodyPr/>
          <a:lstStyle/>
          <a:p>
            <a:pPr eaLnBrk="1" hangingPunct="1"/>
            <a:r>
              <a:rPr lang="es-PE" altLang="es-ES" dirty="0"/>
              <a:t>2.2 Sesión Presencial </a:t>
            </a:r>
          </a:p>
        </p:txBody>
      </p:sp>
      <p:sp>
        <p:nvSpPr>
          <p:cNvPr id="17413" name="Marcador de texto 18"/>
          <p:cNvSpPr>
            <a:spLocks noGrp="1"/>
          </p:cNvSpPr>
          <p:nvPr>
            <p:ph type="body" sz="quarter" idx="16"/>
          </p:nvPr>
        </p:nvSpPr>
        <p:spPr>
          <a:xfrm>
            <a:off x="592137" y="3992563"/>
            <a:ext cx="4989512" cy="1257300"/>
          </a:xfrm>
        </p:spPr>
        <p:txBody>
          <a:bodyPr>
            <a:noAutofit/>
          </a:bodyPr>
          <a:lstStyle/>
          <a:p>
            <a:pPr marL="457200" indent="-457200" eaLnBrk="1" hangingPunct="1">
              <a:lnSpc>
                <a:spcPct val="120000"/>
              </a:lnSpc>
              <a:spcBef>
                <a:spcPts val="0"/>
              </a:spcBef>
              <a:buFont typeface="Wingdings" panose="05000000000000000000" pitchFamily="2" charset="2"/>
              <a:buChar char="Ø"/>
              <a:defRPr/>
            </a:pPr>
            <a:r>
              <a:rPr lang="pt-BR" altLang="es-ES" sz="2600" dirty="0" err="1"/>
              <a:t>Ecuaciones</a:t>
            </a:r>
            <a:r>
              <a:rPr lang="pt-BR" altLang="es-ES" sz="2600" dirty="0"/>
              <a:t> </a:t>
            </a:r>
            <a:r>
              <a:rPr lang="pt-BR" altLang="es-ES" sz="2600" dirty="0" err="1"/>
              <a:t>cuadráticas</a:t>
            </a:r>
            <a:r>
              <a:rPr lang="pt-BR" altLang="es-ES" sz="2600" dirty="0"/>
              <a:t>.</a:t>
            </a:r>
          </a:p>
          <a:p>
            <a:pPr marL="457200" indent="-457200" eaLnBrk="1" hangingPunct="1">
              <a:lnSpc>
                <a:spcPct val="120000"/>
              </a:lnSpc>
              <a:spcBef>
                <a:spcPts val="0"/>
              </a:spcBef>
              <a:buFont typeface="Wingdings" panose="05000000000000000000" pitchFamily="2" charset="2"/>
              <a:buChar char="Ø"/>
              <a:defRPr/>
            </a:pPr>
            <a:r>
              <a:rPr lang="pt-BR" altLang="es-ES" sz="2600" dirty="0"/>
              <a:t>Valor numérico de </a:t>
            </a:r>
            <a:r>
              <a:rPr lang="pt-BR" altLang="es-ES" sz="2600" dirty="0" err="1"/>
              <a:t>expresiones</a:t>
            </a:r>
            <a:r>
              <a:rPr lang="pt-BR" altLang="es-ES" sz="2600" dirty="0"/>
              <a:t> de varias </a:t>
            </a:r>
            <a:r>
              <a:rPr lang="pt-BR" altLang="es-ES" sz="2600" dirty="0" err="1"/>
              <a:t>variables</a:t>
            </a:r>
            <a:r>
              <a:rPr lang="pt-BR" altLang="es-ES" sz="2600" dirty="0"/>
              <a:t>.</a:t>
            </a:r>
          </a:p>
          <a:p>
            <a:pPr marL="457200" indent="-457200" eaLnBrk="1" hangingPunct="1">
              <a:lnSpc>
                <a:spcPct val="120000"/>
              </a:lnSpc>
              <a:spcBef>
                <a:spcPts val="0"/>
              </a:spcBef>
              <a:buFont typeface="Wingdings" panose="05000000000000000000" pitchFamily="2" charset="2"/>
              <a:buChar char="Ø"/>
              <a:defRPr/>
            </a:pPr>
            <a:r>
              <a:rPr lang="pt-BR" altLang="es-ES" sz="2600" dirty="0"/>
              <a:t>de </a:t>
            </a:r>
            <a:r>
              <a:rPr lang="pt-BR" altLang="es-ES" sz="2600" dirty="0" err="1"/>
              <a:t>las</a:t>
            </a:r>
            <a:r>
              <a:rPr lang="pt-BR" altLang="es-ES" sz="2600" dirty="0"/>
              <a:t> </a:t>
            </a:r>
            <a:r>
              <a:rPr lang="pt-BR" altLang="es-ES" sz="2600" dirty="0" err="1"/>
              <a:t>ecuaciones</a:t>
            </a:r>
            <a:r>
              <a:rPr lang="pt-BR" altLang="es-ES" sz="2600" dirty="0"/>
              <a:t> </a:t>
            </a:r>
            <a:r>
              <a:rPr lang="pt-BR" altLang="es-ES" sz="2600" dirty="0" err="1"/>
              <a:t>cuadráticas</a:t>
            </a:r>
            <a:r>
              <a:rPr lang="pt-BR" altLang="es-ES" sz="2600" dirty="0"/>
              <a:t>. </a:t>
            </a:r>
            <a:r>
              <a:rPr lang="pt-BR" altLang="es-ES" sz="2600" dirty="0" err="1"/>
              <a:t>Aplicaciones</a:t>
            </a:r>
            <a:br>
              <a:rPr lang="pt-BR" altLang="es-ES" sz="2600" dirty="0"/>
            </a:br>
            <a:endParaRPr lang="es-PE" altLang="es-E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a:lnSpc>
                <a:spcPct val="120000"/>
              </a:lnSpc>
              <a:spcBef>
                <a:spcPts val="0"/>
              </a:spcBef>
              <a:spcAft>
                <a:spcPts val="1200"/>
              </a:spcAft>
              <a:buNone/>
              <a:defRPr/>
            </a:pPr>
            <a:r>
              <a:rPr lang="es-MX" altLang="es-PE" dirty="0">
                <a:ea typeface="MS PGothic" pitchFamily="34" charset="-128"/>
              </a:rPr>
              <a:t>La utilidad mensual de una empresa, está dada por: </a:t>
            </a:r>
            <a:endParaRPr lang="x-none" altLang="es-PE" dirty="0">
              <a:ea typeface="MS PGothic" pitchFamily="34" charset="-128"/>
            </a:endParaRPr>
          </a:p>
          <a:p>
            <a:pPr marL="0" indent="0">
              <a:lnSpc>
                <a:spcPct val="120000"/>
              </a:lnSpc>
              <a:spcBef>
                <a:spcPts val="0"/>
              </a:spcBef>
              <a:spcAft>
                <a:spcPts val="1200"/>
              </a:spcAft>
              <a:buNone/>
              <a:defRPr/>
            </a:pPr>
            <a:r>
              <a:rPr lang="es-MX" altLang="es-PE" i="1" dirty="0">
                <a:ea typeface="MS PGothic" pitchFamily="34" charset="-128"/>
              </a:rPr>
              <a:t>U</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0,015</a:t>
            </a:r>
            <a:r>
              <a:rPr lang="es-MX" altLang="es-PE" i="1" dirty="0">
                <a:ea typeface="MS PGothic" pitchFamily="34" charset="-128"/>
              </a:rPr>
              <a:t>x</a:t>
            </a:r>
            <a:r>
              <a:rPr lang="es-MX" altLang="es-PE" sz="3600" baseline="30000" dirty="0">
                <a:ea typeface="MS PGothic" pitchFamily="34" charset="-128"/>
              </a:rPr>
              <a:t>2</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15,24</a:t>
            </a:r>
            <a:r>
              <a:rPr lang="es-MX" altLang="es-PE" i="1" dirty="0">
                <a:ea typeface="MS PGothic" pitchFamily="34" charset="-128"/>
              </a:rPr>
              <a:t>x</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1 770,18 miles de dólares, para </a:t>
            </a:r>
            <a:r>
              <a:rPr lang="es-MX" altLang="es-PE" dirty="0">
                <a:latin typeface="Times New Roman"/>
                <a:ea typeface="MS PGothic" pitchFamily="34" charset="-128"/>
                <a:cs typeface="Times New Roman"/>
              </a:rPr>
              <a:t>"</a:t>
            </a:r>
            <a:r>
              <a:rPr lang="es-MX" altLang="es-PE" i="1" dirty="0">
                <a:ea typeface="MS PGothic" pitchFamily="34" charset="-128"/>
              </a:rPr>
              <a:t>x</a:t>
            </a:r>
            <a:r>
              <a:rPr lang="es-MX" altLang="es-PE" dirty="0">
                <a:latin typeface="Times New Roman"/>
                <a:ea typeface="MS PGothic" pitchFamily="34" charset="-128"/>
                <a:cs typeface="Times New Roman"/>
              </a:rPr>
              <a:t>"</a:t>
            </a:r>
            <a:r>
              <a:rPr lang="es-MX" altLang="es-PE" dirty="0">
                <a:ea typeface="MS PGothic" pitchFamily="34" charset="-128"/>
              </a:rPr>
              <a:t> cientos de unidades producidas y vendidas de cierto artículo. </a:t>
            </a:r>
          </a:p>
          <a:p>
            <a:pPr marL="0" indent="0">
              <a:lnSpc>
                <a:spcPct val="120000"/>
              </a:lnSpc>
              <a:spcBef>
                <a:spcPts val="0"/>
              </a:spcBef>
              <a:spcAft>
                <a:spcPts val="1200"/>
              </a:spcAft>
              <a:buNone/>
              <a:defRPr/>
            </a:pPr>
            <a:r>
              <a:rPr lang="es-MX" altLang="es-PE" dirty="0">
                <a:ea typeface="MS PGothic" pitchFamily="34" charset="-128"/>
              </a:rPr>
              <a:t>¿Cuántas unidades se han producido y vendido en el mes donde la utilidad fue de </a:t>
            </a:r>
            <a:r>
              <a:rPr lang="es-MX" altLang="es-PE" spc="300" dirty="0">
                <a:ea typeface="MS PGothic" pitchFamily="34" charset="-128"/>
              </a:rPr>
              <a:t>1</a:t>
            </a:r>
            <a:r>
              <a:rPr lang="es-MX" altLang="es-PE" dirty="0">
                <a:ea typeface="MS PGothic" pitchFamily="34" charset="-128"/>
              </a:rPr>
              <a:t>89</a:t>
            </a:r>
            <a:r>
              <a:rPr lang="es-MX" altLang="es-PE" spc="300" dirty="0">
                <a:ea typeface="MS PGothic" pitchFamily="34" charset="-128"/>
              </a:rPr>
              <a:t>0</a:t>
            </a:r>
            <a:r>
              <a:rPr lang="es-MX" altLang="es-PE" dirty="0">
                <a:ea typeface="MS PGothic" pitchFamily="34" charset="-128"/>
              </a:rPr>
              <a:t>500 dólares?</a:t>
            </a:r>
          </a:p>
          <a:p>
            <a:endParaRPr lang="es-PE" dirty="0"/>
          </a:p>
        </p:txBody>
      </p:sp>
      <p:sp>
        <p:nvSpPr>
          <p:cNvPr id="3" name="Marcador de contenido 2"/>
          <p:cNvSpPr>
            <a:spLocks noGrp="1"/>
          </p:cNvSpPr>
          <p:nvPr>
            <p:ph sz="quarter" idx="13"/>
          </p:nvPr>
        </p:nvSpPr>
        <p:spPr/>
        <p:txBody>
          <a:bodyPr/>
          <a:lstStyle/>
          <a:p>
            <a:r>
              <a:rPr lang="es-PE" dirty="0"/>
              <a:t>   Ejercicio:</a:t>
            </a:r>
          </a:p>
        </p:txBody>
      </p:sp>
    </p:spTree>
    <p:extLst>
      <p:ext uri="{BB962C8B-B14F-4D97-AF65-F5344CB8AC3E}">
        <p14:creationId xmlns:p14="http://schemas.microsoft.com/office/powerpoint/2010/main" val="325094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Marcador de contenido 1">
            <a:extLst>
              <a:ext uri="{FF2B5EF4-FFF2-40B4-BE49-F238E27FC236}">
                <a16:creationId xmlns:a16="http://schemas.microsoft.com/office/drawing/2014/main" id="{965A9BA0-5B16-4E02-B46C-1A0E757547BD}"/>
              </a:ext>
            </a:extLst>
          </p:cNvPr>
          <p:cNvSpPr>
            <a:spLocks noGrp="1"/>
          </p:cNvSpPr>
          <p:nvPr>
            <p:ph sz="quarter" idx="13"/>
          </p:nvPr>
        </p:nvSpPr>
        <p:spPr>
          <a:xfrm>
            <a:off x="838200" y="214313"/>
            <a:ext cx="10247313" cy="550862"/>
          </a:xfrm>
          <a:solidFill>
            <a:srgbClr val="FF0000">
              <a:alpha val="16078"/>
            </a:srgbClr>
          </a:solidFill>
        </p:spPr>
        <p:txBody>
          <a:bodyPr/>
          <a:lstStyle/>
          <a:p>
            <a:r>
              <a:rPr lang="es-ES" altLang="es-PE" dirty="0">
                <a:solidFill>
                  <a:srgbClr val="FF0000"/>
                </a:solidFill>
              </a:rPr>
              <a:t>Ejercicio :</a:t>
            </a:r>
          </a:p>
        </p:txBody>
      </p:sp>
      <p:sp>
        <p:nvSpPr>
          <p:cNvPr id="3" name="Marcador de contenido 2">
            <a:extLst>
              <a:ext uri="{FF2B5EF4-FFF2-40B4-BE49-F238E27FC236}">
                <a16:creationId xmlns:a16="http://schemas.microsoft.com/office/drawing/2014/main" id="{75E1A3B0-E295-41EB-A604-0C6693707385}"/>
              </a:ext>
            </a:extLst>
          </p:cNvPr>
          <p:cNvSpPr>
            <a:spLocks noGrp="1"/>
          </p:cNvSpPr>
          <p:nvPr>
            <p:ph idx="1"/>
          </p:nvPr>
        </p:nvSpPr>
        <p:spPr>
          <a:xfrm>
            <a:off x="290513" y="1090613"/>
            <a:ext cx="11342687" cy="5199062"/>
          </a:xfrm>
        </p:spPr>
        <p:txBody>
          <a:bodyPr/>
          <a:lstStyle/>
          <a:p>
            <a:pPr marL="0" indent="0">
              <a:buFont typeface="Arial" panose="020B0604020202020204" pitchFamily="34" charset="0"/>
              <a:buNone/>
              <a:defRPr/>
            </a:pPr>
            <a:r>
              <a:rPr lang="es-MX" altLang="es-PE" dirty="0">
                <a:ea typeface="MS PGothic" pitchFamily="34" charset="-128"/>
              </a:rPr>
              <a:t>La utilidad mensual de una empresa, está dada por </a:t>
            </a:r>
            <a:endParaRPr lang="es-419" altLang="es-PE" dirty="0">
              <a:ea typeface="MS PGothic" pitchFamily="34" charset="-128"/>
            </a:endParaRPr>
          </a:p>
          <a:p>
            <a:pPr marL="0" indent="0">
              <a:buFont typeface="Arial" panose="020B0604020202020204" pitchFamily="34" charset="0"/>
              <a:buNone/>
              <a:defRPr/>
            </a:pPr>
            <a:r>
              <a:rPr lang="es-MX" altLang="es-PE" i="1" dirty="0">
                <a:ea typeface="MS PGothic" pitchFamily="34" charset="-128"/>
              </a:rPr>
              <a:t>U</a:t>
            </a:r>
            <a:r>
              <a:rPr lang="es-MX" altLang="es-PE" dirty="0">
                <a:ea typeface="MS PGothic" pitchFamily="34" charset="-128"/>
              </a:rPr>
              <a:t>(</a:t>
            </a:r>
            <a:r>
              <a:rPr lang="es-MX" altLang="es-PE" i="1" dirty="0">
                <a:ea typeface="MS PGothic" pitchFamily="34" charset="-128"/>
              </a:rPr>
              <a:t>x</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0,015</a:t>
            </a:r>
            <a:r>
              <a:rPr lang="es-MX" altLang="es-PE" i="1" dirty="0">
                <a:ea typeface="MS PGothic" pitchFamily="34" charset="-128"/>
              </a:rPr>
              <a:t>x</a:t>
            </a:r>
            <a:r>
              <a:rPr lang="es-MX" altLang="es-PE" baseline="30000" dirty="0">
                <a:ea typeface="MS PGothic" pitchFamily="34" charset="-128"/>
              </a:rPr>
              <a:t>2</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15,24</a:t>
            </a:r>
            <a:r>
              <a:rPr lang="es-MX" altLang="es-PE" i="1" dirty="0">
                <a:ea typeface="MS PGothic" pitchFamily="34" charset="-128"/>
              </a:rPr>
              <a:t>x</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1 770,18 miles de dólares, para </a:t>
            </a:r>
            <a:r>
              <a:rPr lang="es-MX" altLang="es-PE" dirty="0">
                <a:latin typeface="Times New Roman"/>
                <a:ea typeface="MS PGothic" pitchFamily="34" charset="-128"/>
                <a:cs typeface="Times New Roman"/>
              </a:rPr>
              <a:t>"</a:t>
            </a:r>
            <a:r>
              <a:rPr lang="es-MX" altLang="es-PE" i="1" dirty="0">
                <a:ea typeface="MS PGothic" pitchFamily="34" charset="-128"/>
              </a:rPr>
              <a:t>x</a:t>
            </a:r>
            <a:r>
              <a:rPr lang="es-MX" altLang="es-PE" dirty="0">
                <a:latin typeface="Times New Roman"/>
                <a:ea typeface="MS PGothic" pitchFamily="34" charset="-128"/>
                <a:cs typeface="Times New Roman"/>
              </a:rPr>
              <a:t>"</a:t>
            </a:r>
            <a:r>
              <a:rPr lang="es-MX" altLang="es-PE" dirty="0">
                <a:ea typeface="MS PGothic" pitchFamily="34" charset="-128"/>
              </a:rPr>
              <a:t> cientos de unidades producidas y vendidas. Hallar cuántas unidades se han vendido como mínimo en el mes donde la utilidad fue de </a:t>
            </a:r>
            <a:r>
              <a:rPr lang="es-MX" altLang="es-PE" spc="300" dirty="0">
                <a:ea typeface="MS PGothic" pitchFamily="34" charset="-128"/>
              </a:rPr>
              <a:t>1</a:t>
            </a:r>
            <a:r>
              <a:rPr lang="es-MX" altLang="es-PE" dirty="0">
                <a:ea typeface="MS PGothic" pitchFamily="34" charset="-128"/>
              </a:rPr>
              <a:t>89</a:t>
            </a:r>
            <a:r>
              <a:rPr lang="es-MX" altLang="es-PE" spc="300" dirty="0">
                <a:ea typeface="MS PGothic" pitchFamily="34" charset="-128"/>
              </a:rPr>
              <a:t>0</a:t>
            </a:r>
            <a:r>
              <a:rPr lang="es-MX" altLang="es-PE" dirty="0">
                <a:ea typeface="MS PGothic" pitchFamily="34" charset="-128"/>
              </a:rPr>
              <a:t>500 dólares.</a:t>
            </a:r>
          </a:p>
          <a:p>
            <a:pPr marL="0" indent="0">
              <a:buFont typeface="Arial" panose="020B0604020202020204" pitchFamily="34" charset="0"/>
              <a:buNone/>
              <a:defRPr/>
            </a:pPr>
            <a:r>
              <a:rPr lang="es-ES" b="1" dirty="0">
                <a:solidFill>
                  <a:srgbClr val="FF0000"/>
                </a:solidFill>
              </a:rPr>
              <a:t>Solución: </a:t>
            </a:r>
          </a:p>
          <a:p>
            <a:pPr marL="0" indent="0">
              <a:buFont typeface="Arial" panose="020B0604020202020204" pitchFamily="34" charset="0"/>
              <a:buNone/>
              <a:defRPr/>
            </a:pPr>
            <a:r>
              <a:rPr lang="es-ES" b="1" dirty="0">
                <a:solidFill>
                  <a:schemeClr val="accent1"/>
                </a:solidFill>
              </a:rPr>
              <a:t>Como la utilidad se expresa en miles de dólares: </a:t>
            </a:r>
          </a:p>
          <a:p>
            <a:pPr marL="0" indent="0">
              <a:buFont typeface="Arial" panose="020B0604020202020204" pitchFamily="34" charset="0"/>
              <a:buNone/>
              <a:defRPr/>
            </a:pPr>
            <a:r>
              <a:rPr lang="es-ES" b="1" dirty="0">
                <a:solidFill>
                  <a:schemeClr val="accent1"/>
                </a:solidFill>
              </a:rPr>
              <a:t> </a:t>
            </a:r>
            <a:r>
              <a:rPr lang="es-ES" b="1" i="1" dirty="0">
                <a:solidFill>
                  <a:schemeClr val="accent1"/>
                </a:solidFill>
              </a:rPr>
              <a:t>1 890 500 </a:t>
            </a:r>
            <a:r>
              <a:rPr lang="es-ES" b="1" dirty="0">
                <a:solidFill>
                  <a:schemeClr val="accent1"/>
                </a:solidFill>
              </a:rPr>
              <a:t>dólares=</a:t>
            </a:r>
            <a:r>
              <a:rPr lang="es-ES" b="1" i="1" dirty="0">
                <a:solidFill>
                  <a:schemeClr val="accent1"/>
                </a:solidFill>
              </a:rPr>
              <a:t> 1 890,5 </a:t>
            </a:r>
            <a:r>
              <a:rPr lang="es-ES" b="1" dirty="0">
                <a:solidFill>
                  <a:schemeClr val="accent1"/>
                </a:solidFill>
              </a:rPr>
              <a:t>miles de dólares </a:t>
            </a:r>
          </a:p>
          <a:p>
            <a:pPr marL="0" indent="0">
              <a:buFont typeface="Arial" panose="020B0604020202020204" pitchFamily="34" charset="0"/>
              <a:buNone/>
              <a:defRPr/>
            </a:pPr>
            <a:endParaRPr lang="es-ES" b="1" dirty="0">
              <a:solidFill>
                <a:schemeClr val="accent1"/>
              </a:solidFill>
            </a:endParaRPr>
          </a:p>
          <a:p>
            <a:pPr marL="0" indent="0">
              <a:buFont typeface="Arial" panose="020B0604020202020204" pitchFamily="34" charset="0"/>
              <a:buNone/>
              <a:defRPr/>
            </a:pPr>
            <a:r>
              <a:rPr lang="es-ES" b="1" dirty="0">
                <a:solidFill>
                  <a:schemeClr val="accent1"/>
                </a:solidFill>
              </a:rPr>
              <a:t>Luego, la ecuación se puede escribir , así: </a:t>
            </a:r>
            <a:endParaRPr lang="es-MX" altLang="es-PE" dirty="0">
              <a:ea typeface="MS PGothic" pitchFamily="34" charset="-128"/>
              <a:sym typeface="Symbol"/>
            </a:endParaRPr>
          </a:p>
          <a:p>
            <a:pPr marL="0" indent="0">
              <a:buFont typeface="Arial" panose="020B0604020202020204" pitchFamily="34" charset="0"/>
              <a:buNone/>
              <a:defRPr/>
            </a:pPr>
            <a:r>
              <a:rPr lang="es-MX" altLang="es-PE" dirty="0">
                <a:ea typeface="MS PGothic" pitchFamily="34" charset="-128"/>
                <a:sym typeface="Symbol"/>
              </a:rPr>
              <a:t>1 890,5 </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0,015</a:t>
            </a:r>
            <a:r>
              <a:rPr lang="es-MX" altLang="es-PE" i="1" dirty="0">
                <a:ea typeface="MS PGothic" pitchFamily="34" charset="-128"/>
              </a:rPr>
              <a:t>x</a:t>
            </a:r>
            <a:r>
              <a:rPr lang="es-MX" altLang="es-PE" baseline="30000" dirty="0">
                <a:ea typeface="MS PGothic" pitchFamily="34" charset="-128"/>
              </a:rPr>
              <a:t>2</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15,24</a:t>
            </a:r>
            <a:r>
              <a:rPr lang="es-MX" altLang="es-PE" i="1" dirty="0">
                <a:ea typeface="MS PGothic" pitchFamily="34" charset="-128"/>
              </a:rPr>
              <a:t>x</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1 770,18</a:t>
            </a:r>
            <a:endParaRPr lang="es-ES" b="1" dirty="0">
              <a:solidFill>
                <a:srgbClr val="FF0000"/>
              </a:solidFill>
            </a:endParaRPr>
          </a:p>
        </p:txBody>
      </p:sp>
      <p:pic>
        <p:nvPicPr>
          <p:cNvPr id="23556" name="Imagen 4">
            <a:extLst>
              <a:ext uri="{FF2B5EF4-FFF2-40B4-BE49-F238E27FC236}">
                <a16:creationId xmlns:a16="http://schemas.microsoft.com/office/drawing/2014/main" id="{D583103C-E29E-49BB-975C-A540055E8A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1463" y="3994150"/>
            <a:ext cx="31940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8E050A3-BD0A-4188-86A9-18E1E80BDC7B}"/>
              </a:ext>
            </a:extLst>
          </p:cNvPr>
          <p:cNvSpPr>
            <a:spLocks noGrp="1"/>
          </p:cNvSpPr>
          <p:nvPr>
            <p:ph idx="1"/>
          </p:nvPr>
        </p:nvSpPr>
        <p:spPr>
          <a:xfrm>
            <a:off x="825500" y="1157288"/>
            <a:ext cx="10515600" cy="5199062"/>
          </a:xfrm>
        </p:spPr>
        <p:txBody>
          <a:bodyPr/>
          <a:lstStyle/>
          <a:p>
            <a:pPr>
              <a:defRPr/>
            </a:pPr>
            <a:r>
              <a:rPr lang="es-PE" dirty="0"/>
              <a:t>Ordenamos la ecuación cuadrática como sigue: </a:t>
            </a:r>
          </a:p>
          <a:p>
            <a:pPr marL="0" indent="0">
              <a:buFont typeface="Arial" panose="020B0604020202020204" pitchFamily="34" charset="0"/>
              <a:buNone/>
              <a:defRPr/>
            </a:pPr>
            <a:r>
              <a:rPr lang="es-MX" altLang="es-PE" dirty="0">
                <a:ea typeface="MS PGothic" pitchFamily="34" charset="-128"/>
              </a:rPr>
              <a:t>   0,015</a:t>
            </a:r>
            <a:r>
              <a:rPr lang="es-MX" altLang="es-PE" i="1" dirty="0">
                <a:ea typeface="MS PGothic" pitchFamily="34" charset="-128"/>
              </a:rPr>
              <a:t>x</a:t>
            </a:r>
            <a:r>
              <a:rPr lang="es-MX" altLang="es-PE" baseline="30000" dirty="0">
                <a:ea typeface="MS PGothic" pitchFamily="34" charset="-128"/>
              </a:rPr>
              <a:t>2</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15,24</a:t>
            </a:r>
            <a:r>
              <a:rPr lang="es-MX" altLang="es-PE" i="1" dirty="0">
                <a:ea typeface="MS PGothic" pitchFamily="34" charset="-128"/>
              </a:rPr>
              <a:t>x</a:t>
            </a:r>
            <a:r>
              <a:rPr lang="es-MX" altLang="es-PE" dirty="0">
                <a:ea typeface="MS PGothic" pitchFamily="34" charset="-128"/>
              </a:rPr>
              <a:t> </a:t>
            </a:r>
            <a:r>
              <a:rPr lang="es-MX" altLang="es-PE" dirty="0">
                <a:ea typeface="MS PGothic" pitchFamily="34" charset="-128"/>
                <a:sym typeface="Symbol"/>
              </a:rPr>
              <a:t>+</a:t>
            </a:r>
            <a:r>
              <a:rPr lang="es-MX" altLang="es-PE" dirty="0">
                <a:ea typeface="MS PGothic" pitchFamily="34" charset="-128"/>
              </a:rPr>
              <a:t> 120,32 = 0</a:t>
            </a:r>
            <a:endParaRPr lang="es-PE" dirty="0"/>
          </a:p>
          <a:p>
            <a:pPr>
              <a:defRPr/>
            </a:pPr>
            <a:r>
              <a:rPr lang="es-PE" dirty="0"/>
              <a:t>Utilizando la calculadora , se obtiene las soluciones : </a:t>
            </a:r>
          </a:p>
          <a:p>
            <a:pPr marL="0" indent="0">
              <a:buFont typeface="Arial" panose="020B0604020202020204" pitchFamily="34" charset="0"/>
              <a:buNone/>
              <a:defRPr/>
            </a:pPr>
            <a:r>
              <a:rPr lang="es-PE" dirty="0"/>
              <a:t>   </a:t>
            </a:r>
          </a:p>
          <a:p>
            <a:pPr marL="0" indent="0">
              <a:buFont typeface="Arial" panose="020B0604020202020204" pitchFamily="34" charset="0"/>
              <a:buNone/>
              <a:defRPr/>
            </a:pPr>
            <a:endParaRPr lang="es-PE" dirty="0"/>
          </a:p>
          <a:p>
            <a:pPr>
              <a:defRPr/>
            </a:pPr>
            <a:r>
              <a:rPr lang="es-PE" dirty="0"/>
              <a:t>Elegimos la menor por condición del problema: </a:t>
            </a:r>
          </a:p>
          <a:p>
            <a:pPr marL="0" indent="0">
              <a:buFont typeface="Arial" panose="020B0604020202020204" pitchFamily="34" charset="0"/>
              <a:buNone/>
              <a:defRPr/>
            </a:pPr>
            <a:r>
              <a:rPr lang="es-PE" dirty="0"/>
              <a:t>   x= 7,957 cientos de unidades </a:t>
            </a:r>
          </a:p>
          <a:p>
            <a:pPr marL="0" indent="0">
              <a:buFont typeface="Arial" panose="020B0604020202020204" pitchFamily="34" charset="0"/>
              <a:buNone/>
              <a:defRPr/>
            </a:pPr>
            <a:r>
              <a:rPr lang="es-PE" dirty="0"/>
              <a:t>   es decir : 796 unidades. </a:t>
            </a:r>
          </a:p>
          <a:p>
            <a:pPr>
              <a:defRPr/>
            </a:pPr>
            <a:endParaRPr lang="es-PE" dirty="0"/>
          </a:p>
          <a:p>
            <a:pPr marL="0" indent="0">
              <a:buFont typeface="Arial" panose="020B0604020202020204" pitchFamily="34" charset="0"/>
              <a:buNone/>
              <a:defRPr/>
            </a:pPr>
            <a:r>
              <a:rPr lang="es-MX" altLang="es-PE" dirty="0">
                <a:ea typeface="MS PGothic" pitchFamily="34" charset="-128"/>
                <a:sym typeface="Symbol"/>
              </a:rPr>
              <a:t>   </a:t>
            </a:r>
            <a:endParaRPr lang="es-ES" b="1" dirty="0">
              <a:solidFill>
                <a:srgbClr val="FF0000"/>
              </a:solidFill>
            </a:endParaRPr>
          </a:p>
          <a:p>
            <a:pPr marL="0" indent="0">
              <a:buFont typeface="Arial" panose="020B0604020202020204" pitchFamily="34" charset="0"/>
              <a:buNone/>
              <a:defRPr/>
            </a:pPr>
            <a:endParaRPr lang="es-PE" dirty="0"/>
          </a:p>
        </p:txBody>
      </p:sp>
      <p:sp>
        <p:nvSpPr>
          <p:cNvPr id="24579" name="Marcador de contenido 2">
            <a:extLst>
              <a:ext uri="{FF2B5EF4-FFF2-40B4-BE49-F238E27FC236}">
                <a16:creationId xmlns:a16="http://schemas.microsoft.com/office/drawing/2014/main" id="{8ED0AE9B-F352-4F65-951A-96E3891F541C}"/>
              </a:ext>
            </a:extLst>
          </p:cNvPr>
          <p:cNvSpPr>
            <a:spLocks noGrp="1"/>
          </p:cNvSpPr>
          <p:nvPr>
            <p:ph sz="quarter" idx="13"/>
          </p:nvPr>
        </p:nvSpPr>
        <p:spPr>
          <a:xfrm>
            <a:off x="838200" y="214313"/>
            <a:ext cx="10247313" cy="550862"/>
          </a:xfrm>
          <a:solidFill>
            <a:srgbClr val="FF0000">
              <a:alpha val="16078"/>
            </a:srgbClr>
          </a:solidFill>
        </p:spPr>
        <p:txBody>
          <a:bodyPr/>
          <a:lstStyle/>
          <a:p>
            <a:r>
              <a:rPr lang="es-PE" altLang="es-PE" dirty="0"/>
              <a:t>Solución  </a:t>
            </a:r>
          </a:p>
        </p:txBody>
      </p:sp>
      <p:graphicFrame>
        <p:nvGraphicFramePr>
          <p:cNvPr id="24580" name="Objeto 3">
            <a:extLst>
              <a:ext uri="{FF2B5EF4-FFF2-40B4-BE49-F238E27FC236}">
                <a16:creationId xmlns:a16="http://schemas.microsoft.com/office/drawing/2014/main" id="{31393BDA-EA3C-460C-AD74-B885BEECCE22}"/>
              </a:ext>
            </a:extLst>
          </p:cNvPr>
          <p:cNvGraphicFramePr>
            <a:graphicFrameLocks noChangeAspect="1"/>
          </p:cNvGraphicFramePr>
          <p:nvPr/>
        </p:nvGraphicFramePr>
        <p:xfrm>
          <a:off x="1177925" y="2909888"/>
          <a:ext cx="4540250" cy="492125"/>
        </p:xfrm>
        <a:graphic>
          <a:graphicData uri="http://schemas.openxmlformats.org/presentationml/2006/ole">
            <mc:AlternateContent xmlns:mc="http://schemas.openxmlformats.org/markup-compatibility/2006">
              <mc:Choice xmlns:v="urn:schemas-microsoft-com:vml" Requires="v">
                <p:oleObj name="Ecuación" r:id="rId2" imgW="2005729" imgH="215806" progId="Equation.3">
                  <p:embed/>
                </p:oleObj>
              </mc:Choice>
              <mc:Fallback>
                <p:oleObj name="Ecuación" r:id="rId2" imgW="2005729" imgH="215806" progId="Equation.3">
                  <p:embed/>
                  <p:pic>
                    <p:nvPicPr>
                      <p:cNvPr id="24580" name="Objeto 3">
                        <a:extLst>
                          <a:ext uri="{FF2B5EF4-FFF2-40B4-BE49-F238E27FC236}">
                            <a16:creationId xmlns:a16="http://schemas.microsoft.com/office/drawing/2014/main" id="{31393BDA-EA3C-460C-AD74-B885BEECC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2909888"/>
                        <a:ext cx="4540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Valor numérico de una expresión algebraica</a:t>
            </a:r>
          </a:p>
        </p:txBody>
      </p:sp>
      <p:sp>
        <p:nvSpPr>
          <p:cNvPr id="24579" name="1 Marcador de contenido"/>
          <p:cNvSpPr>
            <a:spLocks noGrp="1"/>
          </p:cNvSpPr>
          <p:nvPr>
            <p:ph idx="1"/>
          </p:nvPr>
        </p:nvSpPr>
        <p:spPr>
          <a:xfrm>
            <a:off x="825500" y="1141413"/>
            <a:ext cx="10266363" cy="5154612"/>
          </a:xfrm>
        </p:spPr>
        <p:txBody>
          <a:bodyPr/>
          <a:lstStyle/>
          <a:p>
            <a:pPr marL="0" indent="0">
              <a:lnSpc>
                <a:spcPct val="120000"/>
              </a:lnSpc>
              <a:buFont typeface="Arial" panose="020B0604020202020204" pitchFamily="34" charset="0"/>
              <a:buNone/>
            </a:pPr>
            <a:r>
              <a:rPr lang="es-PE" altLang="es-PE" sz="3200" dirty="0"/>
              <a:t>Es el número que adquiere la expresión algebraica al reemplazar las variables por números específicos.</a:t>
            </a:r>
          </a:p>
          <a:p>
            <a:pPr marL="0" indent="0">
              <a:buFont typeface="Arial" panose="020B0604020202020204" pitchFamily="34" charset="0"/>
              <a:buNone/>
            </a:pPr>
            <a:endParaRPr lang="es-PE" altLang="es-PE" dirty="0"/>
          </a:p>
          <a:p>
            <a:pPr marL="0" indent="0">
              <a:buFont typeface="Arial" panose="020B0604020202020204" pitchFamily="34" charset="0"/>
              <a:buNone/>
            </a:pPr>
            <a:r>
              <a:rPr lang="es-PE" altLang="es-PE" sz="3200" b="1" dirty="0">
                <a:solidFill>
                  <a:srgbClr val="FF0000"/>
                </a:solidFill>
              </a:rPr>
              <a:t>Ejemplo:</a:t>
            </a:r>
            <a:endParaRPr lang="es-PE" altLang="es-PE" sz="3200" dirty="0">
              <a:solidFill>
                <a:srgbClr val="FF0000"/>
              </a:solidFill>
            </a:endParaRPr>
          </a:p>
          <a:p>
            <a:pPr marL="0" indent="0">
              <a:buFont typeface="Arial" panose="020B0604020202020204" pitchFamily="34" charset="0"/>
              <a:buNone/>
            </a:pPr>
            <a:r>
              <a:rPr lang="es-PE" altLang="es-PE" sz="3200" dirty="0"/>
              <a:t>Calcule el valor numérico de  </a:t>
            </a:r>
            <a:r>
              <a:rPr lang="es-PE" altLang="es-PE" sz="3200" b="1" i="1" dirty="0">
                <a:solidFill>
                  <a:srgbClr val="000099"/>
                </a:solidFill>
              </a:rPr>
              <a:t>E</a:t>
            </a:r>
            <a:r>
              <a:rPr lang="es-PE" altLang="es-PE" sz="3200" b="1" dirty="0">
                <a:solidFill>
                  <a:srgbClr val="000099"/>
                </a:solidFill>
              </a:rPr>
              <a:t> =  5</a:t>
            </a:r>
            <a:r>
              <a:rPr lang="es-PE" altLang="es-PE" sz="800" b="1" dirty="0">
                <a:solidFill>
                  <a:srgbClr val="000099"/>
                </a:solidFill>
              </a:rPr>
              <a:t> </a:t>
            </a:r>
            <a:r>
              <a:rPr lang="es-PE" altLang="es-PE" sz="3200" b="1" i="1" dirty="0">
                <a:solidFill>
                  <a:srgbClr val="000099"/>
                </a:solidFill>
              </a:rPr>
              <a:t>x</a:t>
            </a:r>
            <a:r>
              <a:rPr lang="es-PE" altLang="es-PE" sz="3600" b="1" baseline="30000" dirty="0">
                <a:solidFill>
                  <a:srgbClr val="000099"/>
                </a:solidFill>
              </a:rPr>
              <a:t>2</a:t>
            </a:r>
            <a:r>
              <a:rPr lang="es-PE" altLang="es-PE" sz="3200" b="1" dirty="0">
                <a:solidFill>
                  <a:srgbClr val="000099"/>
                </a:solidFill>
              </a:rPr>
              <a:t> – 3</a:t>
            </a:r>
            <a:r>
              <a:rPr lang="es-PE" altLang="es-PE" sz="800" b="1" dirty="0">
                <a:solidFill>
                  <a:srgbClr val="000099"/>
                </a:solidFill>
              </a:rPr>
              <a:t> </a:t>
            </a:r>
            <a:r>
              <a:rPr lang="es-PE" altLang="es-PE" sz="3200" b="1" i="1" dirty="0">
                <a:solidFill>
                  <a:srgbClr val="000099"/>
                </a:solidFill>
              </a:rPr>
              <a:t>x</a:t>
            </a:r>
            <a:r>
              <a:rPr lang="es-PE" altLang="es-PE" sz="800" b="1" i="1" dirty="0">
                <a:solidFill>
                  <a:srgbClr val="000099"/>
                </a:solidFill>
              </a:rPr>
              <a:t> </a:t>
            </a:r>
            <a:r>
              <a:rPr lang="es-PE" altLang="es-PE" sz="3200" b="1" i="1" dirty="0">
                <a:solidFill>
                  <a:srgbClr val="000099"/>
                </a:solidFill>
              </a:rPr>
              <a:t>y</a:t>
            </a:r>
            <a:r>
              <a:rPr lang="es-PE" altLang="es-PE" sz="3200" b="1" dirty="0">
                <a:solidFill>
                  <a:srgbClr val="000099"/>
                </a:solidFill>
              </a:rPr>
              <a:t> + 7</a:t>
            </a:r>
            <a:r>
              <a:rPr lang="es-PE" altLang="es-PE" sz="800" b="1" dirty="0">
                <a:solidFill>
                  <a:srgbClr val="000099"/>
                </a:solidFill>
              </a:rPr>
              <a:t> </a:t>
            </a:r>
            <a:r>
              <a:rPr lang="es-PE" altLang="es-PE" sz="3200" b="1" i="1" dirty="0">
                <a:solidFill>
                  <a:srgbClr val="000099"/>
                </a:solidFill>
              </a:rPr>
              <a:t>y</a:t>
            </a:r>
            <a:r>
              <a:rPr lang="es-PE" altLang="es-PE" sz="3600" b="1" baseline="30000" dirty="0">
                <a:solidFill>
                  <a:srgbClr val="000099"/>
                </a:solidFill>
              </a:rPr>
              <a:t>3</a:t>
            </a:r>
            <a:r>
              <a:rPr lang="es-PE" altLang="es-PE" sz="3200" dirty="0"/>
              <a:t>,  para </a:t>
            </a:r>
          </a:p>
          <a:p>
            <a:pPr marL="0" indent="0">
              <a:buFont typeface="Arial" panose="020B0604020202020204" pitchFamily="34" charset="0"/>
              <a:buNone/>
            </a:pPr>
            <a:r>
              <a:rPr lang="es-PE" altLang="es-PE" sz="3200" b="1" i="1" dirty="0">
                <a:solidFill>
                  <a:srgbClr val="000099"/>
                </a:solidFill>
              </a:rPr>
              <a:t>x</a:t>
            </a:r>
            <a:r>
              <a:rPr lang="es-PE" altLang="es-PE" sz="3200" b="1" dirty="0">
                <a:solidFill>
                  <a:srgbClr val="000099"/>
                </a:solidFill>
              </a:rPr>
              <a:t> = </a:t>
            </a:r>
            <a:r>
              <a:rPr lang="es-PE" altLang="es-PE" sz="3200" b="1" dirty="0">
                <a:solidFill>
                  <a:srgbClr val="000099"/>
                </a:solidFill>
                <a:latin typeface="Symbol" panose="05050102010706020507" pitchFamily="18" charset="2"/>
              </a:rPr>
              <a:t>-</a:t>
            </a:r>
            <a:r>
              <a:rPr lang="es-PE" altLang="es-PE" sz="3200" b="1" dirty="0">
                <a:solidFill>
                  <a:srgbClr val="000099"/>
                </a:solidFill>
              </a:rPr>
              <a:t>3</a:t>
            </a:r>
            <a:r>
              <a:rPr lang="es-PE" altLang="es-PE" sz="3200" dirty="0"/>
              <a:t>  e  </a:t>
            </a:r>
            <a:r>
              <a:rPr lang="es-PE" altLang="es-PE" sz="3200" b="1" i="1" dirty="0">
                <a:solidFill>
                  <a:srgbClr val="000099"/>
                </a:solidFill>
              </a:rPr>
              <a:t>y</a:t>
            </a:r>
            <a:r>
              <a:rPr lang="es-PE" altLang="es-PE" sz="3200" b="1" dirty="0">
                <a:solidFill>
                  <a:srgbClr val="000099"/>
                </a:solidFill>
              </a:rPr>
              <a:t> = 2 </a:t>
            </a:r>
            <a:r>
              <a:rPr lang="es-PE" altLang="es-PE" sz="3200" dirty="0"/>
              <a:t>. </a:t>
            </a:r>
          </a:p>
          <a:p>
            <a:pPr marL="0" indent="0">
              <a:buFont typeface="Arial" panose="020B0604020202020204" pitchFamily="34" charset="0"/>
              <a:buNone/>
            </a:pPr>
            <a:endParaRPr lang="es-PE" altLang="es-PE" dirty="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825501" y="1157681"/>
            <a:ext cx="10259593" cy="5198669"/>
          </a:xfrm>
        </p:spPr>
        <p:txBody>
          <a:bodyPr/>
          <a:lstStyle/>
          <a:p>
            <a:pPr>
              <a:lnSpc>
                <a:spcPct val="120000"/>
              </a:lnSpc>
              <a:spcAft>
                <a:spcPts val="1800"/>
              </a:spcAft>
            </a:pPr>
            <a:r>
              <a:rPr lang="es-PE" dirty="0"/>
              <a:t>En cierta familia, el gasto mensual en recreación es de “</a:t>
            </a:r>
            <a:r>
              <a:rPr lang="es-PE" i="1" dirty="0"/>
              <a:t>G</a:t>
            </a:r>
            <a:r>
              <a:rPr lang="es-PE" dirty="0"/>
              <a:t>” soles, el cual está relacionado con sus ingresos mensuales de “</a:t>
            </a:r>
            <a:r>
              <a:rPr lang="es-PE" i="1" dirty="0"/>
              <a:t>x</a:t>
            </a:r>
            <a:r>
              <a:rPr lang="es-PE" dirty="0"/>
              <a:t>” soles a través de la siguiente expresión:</a:t>
            </a:r>
          </a:p>
          <a:p>
            <a:pPr>
              <a:lnSpc>
                <a:spcPct val="120000"/>
              </a:lnSpc>
              <a:spcBef>
                <a:spcPts val="1800"/>
              </a:spcBef>
              <a:spcAft>
                <a:spcPts val="1200"/>
              </a:spcAft>
            </a:pPr>
            <a:endParaRPr lang="es-PE" dirty="0"/>
          </a:p>
          <a:p>
            <a:pPr>
              <a:lnSpc>
                <a:spcPct val="120000"/>
              </a:lnSpc>
            </a:pPr>
            <a:r>
              <a:rPr lang="es-PE" dirty="0"/>
              <a:t>¿Cuánto gasta la familia en recreación cuando su ingreso mensual es de 2000 soles?</a:t>
            </a:r>
          </a:p>
        </p:txBody>
      </p:sp>
      <p:sp>
        <p:nvSpPr>
          <p:cNvPr id="3" name="Marcador de contenido 2"/>
          <p:cNvSpPr>
            <a:spLocks noGrp="1"/>
          </p:cNvSpPr>
          <p:nvPr>
            <p:ph sz="quarter" idx="13"/>
          </p:nvPr>
        </p:nvSpPr>
        <p:spPr/>
        <p:txBody>
          <a:bodyPr/>
          <a:lstStyle/>
          <a:p>
            <a:r>
              <a:rPr lang="es-PE" dirty="0"/>
              <a:t>  Ejemplo:</a:t>
            </a:r>
          </a:p>
        </p:txBody>
      </p:sp>
      <p:graphicFrame>
        <p:nvGraphicFramePr>
          <p:cNvPr id="4" name="7 Objeto"/>
          <p:cNvGraphicFramePr>
            <a:graphicFrameLocks noChangeAspect="1"/>
          </p:cNvGraphicFramePr>
          <p:nvPr>
            <p:extLst>
              <p:ext uri="{D42A27DB-BD31-4B8C-83A1-F6EECF244321}">
                <p14:modId xmlns:p14="http://schemas.microsoft.com/office/powerpoint/2010/main" val="1338260177"/>
              </p:ext>
            </p:extLst>
          </p:nvPr>
        </p:nvGraphicFramePr>
        <p:xfrm>
          <a:off x="5024437" y="3033115"/>
          <a:ext cx="2476500" cy="723900"/>
        </p:xfrm>
        <a:graphic>
          <a:graphicData uri="http://schemas.openxmlformats.org/presentationml/2006/ole">
            <mc:AlternateContent xmlns:mc="http://schemas.openxmlformats.org/markup-compatibility/2006">
              <mc:Choice xmlns:v="urn:schemas-microsoft-com:vml" Requires="v">
                <p:oleObj name="Equation" r:id="rId2" imgW="2476440" imgH="723600" progId="Equation.DSMT4">
                  <p:embed/>
                </p:oleObj>
              </mc:Choice>
              <mc:Fallback>
                <p:oleObj name="Equation" r:id="rId2" imgW="2476440" imgH="723600" progId="Equation.DSMT4">
                  <p:embed/>
                  <p:pic>
                    <p:nvPicPr>
                      <p:cNvPr id="0" name=""/>
                      <p:cNvPicPr>
                        <a:picLocks noChangeAspect="1" noChangeArrowheads="1"/>
                      </p:cNvPicPr>
                      <p:nvPr/>
                    </p:nvPicPr>
                    <p:blipFill>
                      <a:blip r:embed="rId3"/>
                      <a:srcRect/>
                      <a:stretch>
                        <a:fillRect/>
                      </a:stretch>
                    </p:blipFill>
                    <p:spPr bwMode="auto">
                      <a:xfrm>
                        <a:off x="5024437" y="3033115"/>
                        <a:ext cx="24765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0" indent="0" eaLnBrk="1" hangingPunct="1">
              <a:lnSpc>
                <a:spcPct val="125000"/>
              </a:lnSpc>
              <a:buNone/>
            </a:pPr>
            <a:r>
              <a:rPr lang="es-ES" altLang="es-PE" dirty="0"/>
              <a:t>La cantidad de platos comida “</a:t>
            </a:r>
            <a:r>
              <a:rPr lang="es-ES" altLang="es-PE" i="1" dirty="0"/>
              <a:t>G</a:t>
            </a:r>
            <a:r>
              <a:rPr lang="es-ES" altLang="es-PE" dirty="0"/>
              <a:t>” que pueden preparar cierto grupo de cocineros de un restaurante está relacionado con el tiempo de “</a:t>
            </a:r>
            <a:r>
              <a:rPr lang="es-ES" altLang="es-PE" i="1" dirty="0"/>
              <a:t>x</a:t>
            </a:r>
            <a:r>
              <a:rPr lang="es-ES" altLang="es-PE" dirty="0"/>
              <a:t>” minutos que dedican ellos para elaborarlos a través de la siguiente expresión:</a:t>
            </a:r>
            <a:endParaRPr lang="es-PE" altLang="es-PE" dirty="0"/>
          </a:p>
          <a:p>
            <a:pPr marL="0" indent="0" eaLnBrk="1" hangingPunct="1">
              <a:lnSpc>
                <a:spcPct val="125000"/>
              </a:lnSpc>
              <a:buNone/>
            </a:pPr>
            <a:r>
              <a:rPr lang="es-ES" altLang="es-PE" i="1" dirty="0"/>
              <a:t> </a:t>
            </a:r>
            <a:r>
              <a:rPr lang="es-PE" altLang="es-PE" i="1" dirty="0"/>
              <a:t> </a:t>
            </a:r>
            <a:r>
              <a:rPr lang="es-ES" altLang="es-PE" dirty="0"/>
              <a:t>  </a:t>
            </a:r>
            <a:r>
              <a:rPr lang="es-PE" altLang="es-PE" dirty="0"/>
              <a:t>                                          </a:t>
            </a:r>
            <a:endParaRPr lang="es-ES" altLang="es-PE" dirty="0"/>
          </a:p>
          <a:p>
            <a:pPr marL="0" indent="0" eaLnBrk="1" hangingPunct="1">
              <a:lnSpc>
                <a:spcPct val="125000"/>
              </a:lnSpc>
              <a:buNone/>
            </a:pPr>
            <a:endParaRPr lang="es-PE" altLang="es-ES" dirty="0"/>
          </a:p>
          <a:p>
            <a:pPr marL="0" indent="0" eaLnBrk="1" hangingPunct="1">
              <a:lnSpc>
                <a:spcPct val="125000"/>
              </a:lnSpc>
              <a:buNone/>
            </a:pPr>
            <a:r>
              <a:rPr lang="es-ES" altLang="es-PE" dirty="0"/>
              <a:t>¿Cuántos platos habrán preparado los cocineros cuando la cantidad de tiempo que se dedicaron fue de 2 000 minutos?</a:t>
            </a:r>
          </a:p>
          <a:p>
            <a:endParaRPr lang="es-PE" dirty="0"/>
          </a:p>
        </p:txBody>
      </p:sp>
      <p:sp>
        <p:nvSpPr>
          <p:cNvPr id="3" name="Marcador de contenido 2"/>
          <p:cNvSpPr>
            <a:spLocks noGrp="1"/>
          </p:cNvSpPr>
          <p:nvPr>
            <p:ph sz="quarter" idx="13"/>
          </p:nvPr>
        </p:nvSpPr>
        <p:spPr/>
        <p:txBody>
          <a:bodyPr/>
          <a:lstStyle/>
          <a:p>
            <a:r>
              <a:rPr lang="es-PE" dirty="0"/>
              <a:t>   Ejercicio 1:</a:t>
            </a:r>
          </a:p>
        </p:txBody>
      </p:sp>
      <p:graphicFrame>
        <p:nvGraphicFramePr>
          <p:cNvPr id="4" name="7 Objeto"/>
          <p:cNvGraphicFramePr>
            <a:graphicFrameLocks noChangeAspect="1"/>
          </p:cNvGraphicFramePr>
          <p:nvPr>
            <p:extLst>
              <p:ext uri="{D42A27DB-BD31-4B8C-83A1-F6EECF244321}">
                <p14:modId xmlns:p14="http://schemas.microsoft.com/office/powerpoint/2010/main" val="4046709615"/>
              </p:ext>
            </p:extLst>
          </p:nvPr>
        </p:nvGraphicFramePr>
        <p:xfrm>
          <a:off x="3473466" y="3524255"/>
          <a:ext cx="2463800" cy="723900"/>
        </p:xfrm>
        <a:graphic>
          <a:graphicData uri="http://schemas.openxmlformats.org/presentationml/2006/ole">
            <mc:AlternateContent xmlns:mc="http://schemas.openxmlformats.org/markup-compatibility/2006">
              <mc:Choice xmlns:v="urn:schemas-microsoft-com:vml" Requires="v">
                <p:oleObj name="Equation" r:id="rId2" imgW="2463480" imgH="723600" progId="Equation.DSMT4">
                  <p:embed/>
                </p:oleObj>
              </mc:Choice>
              <mc:Fallback>
                <p:oleObj name="Equation" r:id="rId2" imgW="2463480" imgH="723600" progId="Equation.DSMT4">
                  <p:embed/>
                  <p:pic>
                    <p:nvPicPr>
                      <p:cNvPr id="0" name=""/>
                      <p:cNvPicPr>
                        <a:picLocks noChangeAspect="1" noChangeArrowheads="1"/>
                      </p:cNvPicPr>
                      <p:nvPr/>
                    </p:nvPicPr>
                    <p:blipFill>
                      <a:blip r:embed="rId3"/>
                      <a:srcRect/>
                      <a:stretch>
                        <a:fillRect/>
                      </a:stretch>
                    </p:blipFill>
                    <p:spPr bwMode="auto">
                      <a:xfrm>
                        <a:off x="3473466" y="3524255"/>
                        <a:ext cx="24638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6" descr="Resultado de imagen para Un grupo de cociner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932849"/>
            <a:ext cx="2660650" cy="173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62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499" y="773837"/>
            <a:ext cx="10260013" cy="4029075"/>
          </a:xfrm>
        </p:spPr>
        <p:txBody>
          <a:bodyPr>
            <a:normAutofit/>
          </a:bodyPr>
          <a:lstStyle/>
          <a:p>
            <a:pPr marL="0" indent="0" eaLnBrk="1" hangingPunct="1">
              <a:lnSpc>
                <a:spcPct val="125000"/>
              </a:lnSpc>
              <a:spcBef>
                <a:spcPts val="600"/>
              </a:spcBef>
              <a:buFont typeface="Arial" panose="020B0604020202020204" pitchFamily="34" charset="0"/>
              <a:buNone/>
            </a:pPr>
            <a:r>
              <a:rPr lang="es-ES" altLang="es-PE" sz="2400" b="1" dirty="0">
                <a:solidFill>
                  <a:srgbClr val="FF0000"/>
                </a:solidFill>
              </a:rPr>
              <a:t>Ejercicio 1:</a:t>
            </a:r>
          </a:p>
          <a:p>
            <a:pPr marL="0" indent="0" eaLnBrk="1" hangingPunct="1">
              <a:lnSpc>
                <a:spcPct val="100000"/>
              </a:lnSpc>
              <a:spcBef>
                <a:spcPts val="600"/>
              </a:spcBef>
              <a:buFont typeface="Arial" panose="020B0604020202020204" pitchFamily="34" charset="0"/>
              <a:buNone/>
            </a:pPr>
            <a:r>
              <a:rPr lang="es-ES" altLang="es-PE" sz="2400" dirty="0"/>
              <a:t>La Gerente administrativa de un restaurante sabe que si  mantiene el precio en 34 soles el kilo de comida, se venderán 760 kilos al mes, pero el dueño tiene la idea de subir el precio para aumentar sus ingresos. Después de hacer un estudio de mercado se ha podido determinar que por cada sol que aumenta el precio se dejará de </a:t>
            </a:r>
            <a:r>
              <a:rPr lang="es-PE" altLang="es-ES" sz="2400" dirty="0"/>
              <a:t>vender 20 kilos de comida al mes. Se hará una simulación para poder tomar decisiones sobre el precio en base a la siguiente tabla:</a:t>
            </a:r>
          </a:p>
          <a:p>
            <a:pPr marL="0" indent="0" eaLnBrk="1" hangingPunct="1">
              <a:lnSpc>
                <a:spcPct val="125000"/>
              </a:lnSpc>
              <a:buFont typeface="Arial" panose="020B0604020202020204" pitchFamily="34" charset="0"/>
              <a:buNone/>
            </a:pPr>
            <a:endParaRPr lang="es-PE" altLang="es-ES" sz="2400" dirty="0"/>
          </a:p>
          <a:p>
            <a:pPr marL="0" indent="0" eaLnBrk="1" hangingPunct="1">
              <a:buFont typeface="Arial" panose="020B0604020202020204" pitchFamily="34" charset="0"/>
              <a:buNone/>
            </a:pPr>
            <a:endParaRPr lang="es-PE" altLang="es-ES" sz="2400" dirty="0"/>
          </a:p>
        </p:txBody>
      </p:sp>
      <p:sp>
        <p:nvSpPr>
          <p:cNvPr id="27651" name="Marcador de contenido 3"/>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Aplicaciones de las ecuaciones cuadráticas</a:t>
            </a:r>
          </a:p>
        </p:txBody>
      </p:sp>
      <p:sp>
        <p:nvSpPr>
          <p:cNvPr id="4" name="Marcador de contenido 2"/>
          <p:cNvSpPr txBox="1">
            <a:spLocks/>
          </p:cNvSpPr>
          <p:nvPr/>
        </p:nvSpPr>
        <p:spPr bwMode="auto">
          <a:xfrm>
            <a:off x="838200" y="3624124"/>
            <a:ext cx="1026001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just"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eaLnBrk="1" hangingPunct="1">
              <a:buNone/>
            </a:pPr>
            <a:r>
              <a:rPr lang="es-PE" altLang="es-PE" sz="2600" dirty="0"/>
              <a:t>a. Represente con una expresión matemática el precio de un kilogramo de comida para cualquier aumento de “</a:t>
            </a:r>
            <a:r>
              <a:rPr lang="es-PE" altLang="es-PE" sz="2600" i="1" dirty="0"/>
              <a:t>x</a:t>
            </a:r>
            <a:r>
              <a:rPr lang="es-PE" altLang="es-PE" sz="2600" dirty="0"/>
              <a:t>” soles, la   cantidad de kilogramos de comida para dicho aumento y el ingreso generado</a:t>
            </a:r>
          </a:p>
          <a:p>
            <a:pPr marL="269875" indent="-269875" eaLnBrk="1" hangingPunct="1">
              <a:buNone/>
            </a:pPr>
            <a:r>
              <a:rPr lang="es-ES" altLang="es-PE" sz="2600" dirty="0"/>
              <a:t>b. ¿Cuántos soles debe aumentar el precio  y cuántos kilos se deben vender al mes para que el restaurante obtenga un ingreso igual a S/ 24 640?</a:t>
            </a:r>
            <a:r>
              <a:rPr lang="es-ES" altLang="es-PE" sz="2600" b="1" dirty="0"/>
              <a:t> </a:t>
            </a:r>
            <a:endParaRPr lang="es-PE" altLang="es-PE" sz="2600" dirty="0"/>
          </a:p>
          <a:p>
            <a:pPr marL="269875" indent="-269875" eaLnBrk="1" hangingPunct="1">
              <a:buFont typeface="Arial" panose="020B0604020202020204" pitchFamily="34" charset="0"/>
              <a:buNone/>
            </a:pPr>
            <a:endParaRPr lang="es-PE" altLang="es-E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6E08C436-734F-42C9-8ADB-F02D66D6E253}"/>
              </a:ext>
            </a:extLst>
          </p:cNvPr>
          <p:cNvSpPr>
            <a:spLocks noGrp="1"/>
          </p:cNvSpPr>
          <p:nvPr>
            <p:ph sz="quarter" idx="16"/>
          </p:nvPr>
        </p:nvSpPr>
        <p:spPr>
          <a:xfrm>
            <a:off x="879476" y="5657092"/>
            <a:ext cx="10206037" cy="986595"/>
          </a:xfrm>
        </p:spPr>
        <p:txBody>
          <a:bodyPr/>
          <a:lstStyle/>
          <a:p>
            <a:pPr marL="0" indent="0">
              <a:buFont typeface="Arial" panose="020B0604020202020204" pitchFamily="34" charset="0"/>
              <a:buNone/>
              <a:defRPr/>
            </a:pPr>
            <a:r>
              <a:rPr lang="es-ES" dirty="0"/>
              <a:t>	</a:t>
            </a:r>
          </a:p>
        </p:txBody>
      </p:sp>
      <p:sp>
        <p:nvSpPr>
          <p:cNvPr id="26627" name="Marcador de contenido 4">
            <a:extLst>
              <a:ext uri="{FF2B5EF4-FFF2-40B4-BE49-F238E27FC236}">
                <a16:creationId xmlns:a16="http://schemas.microsoft.com/office/drawing/2014/main" id="{3B4298B3-5D0E-47F3-A435-108CA6B7036C}"/>
              </a:ext>
            </a:extLst>
          </p:cNvPr>
          <p:cNvSpPr>
            <a:spLocks noGrp="1"/>
          </p:cNvSpPr>
          <p:nvPr>
            <p:ph sz="quarter" idx="13"/>
          </p:nvPr>
        </p:nvSpPr>
        <p:spPr>
          <a:xfrm>
            <a:off x="838200" y="214313"/>
            <a:ext cx="10247313" cy="550862"/>
          </a:xfrm>
          <a:solidFill>
            <a:srgbClr val="FF0000">
              <a:alpha val="16078"/>
            </a:srgbClr>
          </a:solidFill>
        </p:spPr>
        <p:txBody>
          <a:bodyPr/>
          <a:lstStyle/>
          <a:p>
            <a:r>
              <a:rPr lang="es-ES" altLang="es-PE" dirty="0"/>
              <a:t> 1. Según  la siguiente tabla consideramos :</a:t>
            </a:r>
          </a:p>
          <a:p>
            <a:endParaRPr lang="es-ES" altLang="es-PE" dirty="0"/>
          </a:p>
        </p:txBody>
      </p:sp>
      <p:graphicFrame>
        <p:nvGraphicFramePr>
          <p:cNvPr id="7" name="Tabla 6">
            <a:extLst>
              <a:ext uri="{FF2B5EF4-FFF2-40B4-BE49-F238E27FC236}">
                <a16:creationId xmlns:a16="http://schemas.microsoft.com/office/drawing/2014/main" id="{FE81BCAB-4FA7-4033-8ED5-3A0A1F82826C}"/>
              </a:ext>
            </a:extLst>
          </p:cNvPr>
          <p:cNvGraphicFramePr>
            <a:graphicFrameLocks noGrp="1"/>
          </p:cNvGraphicFramePr>
          <p:nvPr>
            <p:extLst>
              <p:ext uri="{D42A27DB-BD31-4B8C-83A1-F6EECF244321}">
                <p14:modId xmlns:p14="http://schemas.microsoft.com/office/powerpoint/2010/main" val="2518016433"/>
              </p:ext>
            </p:extLst>
          </p:nvPr>
        </p:nvGraphicFramePr>
        <p:xfrm>
          <a:off x="1200443" y="947517"/>
          <a:ext cx="9791114" cy="4638113"/>
        </p:xfrm>
        <a:graphic>
          <a:graphicData uri="http://schemas.openxmlformats.org/drawingml/2006/table">
            <a:tbl>
              <a:tblPr/>
              <a:tblGrid>
                <a:gridCol w="2118056">
                  <a:extLst>
                    <a:ext uri="{9D8B030D-6E8A-4147-A177-3AD203B41FA5}">
                      <a16:colId xmlns:a16="http://schemas.microsoft.com/office/drawing/2014/main" val="20000"/>
                    </a:ext>
                  </a:extLst>
                </a:gridCol>
                <a:gridCol w="2715062">
                  <a:extLst>
                    <a:ext uri="{9D8B030D-6E8A-4147-A177-3AD203B41FA5}">
                      <a16:colId xmlns:a16="http://schemas.microsoft.com/office/drawing/2014/main" val="20001"/>
                    </a:ext>
                  </a:extLst>
                </a:gridCol>
                <a:gridCol w="2480048">
                  <a:extLst>
                    <a:ext uri="{9D8B030D-6E8A-4147-A177-3AD203B41FA5}">
                      <a16:colId xmlns:a16="http://schemas.microsoft.com/office/drawing/2014/main" val="20002"/>
                    </a:ext>
                  </a:extLst>
                </a:gridCol>
                <a:gridCol w="2477948">
                  <a:extLst>
                    <a:ext uri="{9D8B030D-6E8A-4147-A177-3AD203B41FA5}">
                      <a16:colId xmlns:a16="http://schemas.microsoft.com/office/drawing/2014/main" val="20003"/>
                    </a:ext>
                  </a:extLst>
                </a:gridCol>
              </a:tblGrid>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Aumento</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Precio</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Cantidad</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Ingreso</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0</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34</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760</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25840</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1</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34  + 1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760 – (1)(20)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2</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34  +  2</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defRPr/>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760 – (2)(20)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690831">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1"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34" charset="-128"/>
                          <a:cs typeface="Times New Roman" panose="02020603050405020304" pitchFamily="18" charset="0"/>
                        </a:rPr>
                        <a:t>x</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34  +   x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defRPr/>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760 – 20 x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lgn="just">
                        <a:spcBef>
                          <a:spcPts val="600"/>
                        </a:spcBef>
                        <a:spcAft>
                          <a:spcPts val="600"/>
                        </a:spcAft>
                        <a:buClr>
                          <a:srgbClr val="006699"/>
                        </a:buClr>
                        <a:buFont typeface="Arial" panose="020B0604020202020204" pitchFamily="34" charset="0"/>
                        <a:defRPr sz="24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defRPr sz="20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defRPr>
                          <a:solidFill>
                            <a:srgbClr val="000000"/>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50000"/>
                        </a:lnSpc>
                        <a:spcBef>
                          <a:spcPts val="600"/>
                        </a:spcBef>
                        <a:spcAft>
                          <a:spcPts val="600"/>
                        </a:spcAft>
                        <a:buClrTx/>
                        <a:buSzTx/>
                        <a:buFontTx/>
                        <a:buNone/>
                        <a:tabLst/>
                        <a:defRPr/>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(34+x)(760 – 20x)  </a:t>
                      </a:r>
                    </a:p>
                    <a:p>
                      <a:pPr marL="0" marR="0" lvl="0" indent="0" algn="ctr" defTabSz="914400" rtl="0" eaLnBrk="1" fontAlgn="base" latinLnBrk="0" hangingPunct="1">
                        <a:lnSpc>
                          <a:spcPct val="150000"/>
                        </a:lnSpc>
                        <a:spcBef>
                          <a:spcPts val="600"/>
                        </a:spcBef>
                        <a:spcAft>
                          <a:spcPts val="600"/>
                        </a:spcAft>
                        <a:buClrTx/>
                        <a:buSzTx/>
                        <a:buFontTx/>
                        <a:buNone/>
                        <a:tabLst/>
                      </a:pPr>
                      <a:r>
                        <a:rPr kumimoji="0" lang="es-PE" altLang="es-PE" sz="2400" b="0" i="0" u="none" strike="noStrike" cap="none" normalizeH="0" baseline="0" dirty="0">
                          <a:ln>
                            <a:noFill/>
                          </a:ln>
                          <a:solidFill>
                            <a:srgbClr val="000000"/>
                          </a:solidFill>
                          <a:effectLst/>
                          <a:latin typeface="Times New Roman" panose="02020603050405020304" pitchFamily="18" charset="0"/>
                          <a:ea typeface="ＭＳ Ｐゴシック" panose="020B0600070205080204" pitchFamily="34" charset="-128"/>
                          <a:cs typeface="Times New Roman" panose="02020603050405020304" pitchFamily="18" charset="0"/>
                        </a:rPr>
                        <a:t> </a:t>
                      </a:r>
                    </a:p>
                  </a:txBody>
                  <a:tcPr marL="68584" marR="68584"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500" y="1157288"/>
            <a:ext cx="10515600" cy="5199062"/>
          </a:xfrm>
        </p:spPr>
        <p:txBody>
          <a:bodyPr rtlCol="0"/>
          <a:lstStyle/>
          <a:p>
            <a:pPr marL="0" indent="0" eaLnBrk="1" fontAlgn="auto" hangingPunct="1">
              <a:lnSpc>
                <a:spcPct val="120000"/>
              </a:lnSpc>
              <a:spcBef>
                <a:spcPts val="0"/>
              </a:spcBef>
              <a:spcAft>
                <a:spcPts val="1200"/>
              </a:spcAft>
              <a:buNone/>
              <a:defRPr/>
            </a:pPr>
            <a:r>
              <a:rPr lang="es-MX" altLang="es-PE" dirty="0">
                <a:ea typeface="MS PGothic" pitchFamily="34" charset="-128"/>
              </a:rPr>
              <a:t>I = </a:t>
            </a:r>
            <a:r>
              <a:rPr lang="es-PE" altLang="es-PE" dirty="0">
                <a:solidFill>
                  <a:srgbClr val="000000"/>
                </a:solidFill>
                <a:ea typeface="ＭＳ Ｐゴシック" panose="020B0600070205080204" pitchFamily="34" charset="-128"/>
              </a:rPr>
              <a:t>(34+x)(760 – 20x) = 24 640</a:t>
            </a:r>
          </a:p>
          <a:p>
            <a:pPr marL="0" indent="0" eaLnBrk="1" fontAlgn="auto" hangingPunct="1">
              <a:lnSpc>
                <a:spcPct val="120000"/>
              </a:lnSpc>
              <a:spcBef>
                <a:spcPts val="0"/>
              </a:spcBef>
              <a:spcAft>
                <a:spcPts val="1200"/>
              </a:spcAft>
              <a:buNone/>
              <a:defRPr/>
            </a:pPr>
            <a:r>
              <a:rPr lang="es-PE" altLang="es-PE" dirty="0">
                <a:solidFill>
                  <a:srgbClr val="000000"/>
                </a:solidFill>
                <a:ea typeface="ＭＳ Ｐゴシック" panose="020B0600070205080204" pitchFamily="34" charset="-128"/>
              </a:rPr>
              <a:t>(34)(760)</a:t>
            </a:r>
            <a:r>
              <a:rPr lang="es-MX" altLang="es-PE" dirty="0">
                <a:ea typeface="MS PGothic" pitchFamily="34" charset="-128"/>
              </a:rPr>
              <a:t> + 760 x –(34)(20x) – x(20x) = 24 640</a:t>
            </a:r>
          </a:p>
          <a:p>
            <a:pPr marL="0" indent="0" eaLnBrk="1" fontAlgn="auto" hangingPunct="1">
              <a:lnSpc>
                <a:spcPct val="120000"/>
              </a:lnSpc>
              <a:spcBef>
                <a:spcPts val="0"/>
              </a:spcBef>
              <a:spcAft>
                <a:spcPts val="1200"/>
              </a:spcAft>
              <a:buNone/>
              <a:defRPr/>
            </a:pPr>
            <a:r>
              <a:rPr lang="es-MX" altLang="es-PE" dirty="0">
                <a:ea typeface="MS PGothic" pitchFamily="34" charset="-128"/>
              </a:rPr>
              <a:t>25 840 +760x - 680x  </a:t>
            </a:r>
            <a:r>
              <a:rPr lang="es-MX" altLang="es-PE" dirty="0">
                <a:ea typeface="MS PGothic" pitchFamily="34" charset="-128"/>
                <a:sym typeface="Symbol"/>
              </a:rPr>
              <a:t> 20</a:t>
            </a:r>
            <a:r>
              <a:rPr lang="es-MX" altLang="es-PE" sz="800" dirty="0">
                <a:ea typeface="MS PGothic" pitchFamily="34" charset="-128"/>
              </a:rPr>
              <a:t> </a:t>
            </a:r>
            <a:r>
              <a:rPr lang="es-MX" altLang="es-PE" i="1" dirty="0">
                <a:ea typeface="MS PGothic" pitchFamily="34" charset="-128"/>
              </a:rPr>
              <a:t>x</a:t>
            </a:r>
            <a:r>
              <a:rPr lang="es-MX" altLang="es-PE" sz="3400" baseline="30000" dirty="0">
                <a:ea typeface="MS PGothic" pitchFamily="34" charset="-128"/>
              </a:rPr>
              <a:t>2</a:t>
            </a:r>
            <a:r>
              <a:rPr lang="es-MX" altLang="es-PE" dirty="0">
                <a:ea typeface="MS PGothic" pitchFamily="34" charset="-128"/>
              </a:rPr>
              <a:t> = 24 640</a:t>
            </a:r>
          </a:p>
          <a:p>
            <a:pPr marL="0" indent="0" eaLnBrk="1" fontAlgn="auto" hangingPunct="1">
              <a:lnSpc>
                <a:spcPct val="120000"/>
              </a:lnSpc>
              <a:spcBef>
                <a:spcPts val="0"/>
              </a:spcBef>
              <a:spcAft>
                <a:spcPts val="1200"/>
              </a:spcAft>
              <a:buNone/>
              <a:defRPr/>
            </a:pPr>
            <a:r>
              <a:rPr lang="es-MX" altLang="es-PE" dirty="0">
                <a:ea typeface="MS PGothic" pitchFamily="34" charset="-128"/>
                <a:sym typeface="Symbol"/>
              </a:rPr>
              <a:t>20</a:t>
            </a:r>
            <a:r>
              <a:rPr lang="es-MX" altLang="es-PE" sz="800" dirty="0">
                <a:ea typeface="MS PGothic" pitchFamily="34" charset="-128"/>
              </a:rPr>
              <a:t> </a:t>
            </a:r>
            <a:r>
              <a:rPr lang="es-MX" altLang="es-PE" i="1" dirty="0">
                <a:ea typeface="MS PGothic" pitchFamily="34" charset="-128"/>
              </a:rPr>
              <a:t>x</a:t>
            </a:r>
            <a:r>
              <a:rPr lang="es-MX" altLang="es-PE" sz="3400" baseline="30000" dirty="0">
                <a:ea typeface="MS PGothic" pitchFamily="34" charset="-128"/>
              </a:rPr>
              <a:t>2</a:t>
            </a:r>
            <a:r>
              <a:rPr lang="es-MX" altLang="es-PE" dirty="0">
                <a:ea typeface="MS PGothic" pitchFamily="34" charset="-128"/>
              </a:rPr>
              <a:t> -80x -1 200 =0</a:t>
            </a:r>
          </a:p>
          <a:p>
            <a:pPr marL="0" indent="0" eaLnBrk="1" fontAlgn="auto" hangingPunct="1">
              <a:lnSpc>
                <a:spcPct val="120000"/>
              </a:lnSpc>
              <a:spcBef>
                <a:spcPts val="0"/>
              </a:spcBef>
              <a:spcAft>
                <a:spcPts val="1200"/>
              </a:spcAft>
              <a:buNone/>
              <a:defRPr/>
            </a:pPr>
            <a:r>
              <a:rPr lang="es-MX" altLang="es-PE" dirty="0">
                <a:ea typeface="MS PGothic" pitchFamily="34" charset="-128"/>
              </a:rPr>
              <a:t> Resolviendo x = 10  y x = - 6</a:t>
            </a:r>
          </a:p>
          <a:p>
            <a:pPr marL="0" indent="0" eaLnBrk="1" fontAlgn="auto" hangingPunct="1">
              <a:lnSpc>
                <a:spcPct val="120000"/>
              </a:lnSpc>
              <a:spcBef>
                <a:spcPts val="0"/>
              </a:spcBef>
              <a:spcAft>
                <a:spcPts val="1200"/>
              </a:spcAft>
              <a:buNone/>
              <a:defRPr/>
            </a:pPr>
            <a:r>
              <a:rPr lang="es-MX" altLang="es-PE" dirty="0">
                <a:ea typeface="MS PGothic" pitchFamily="34" charset="-128"/>
              </a:rPr>
              <a:t>Se debe aumentar en 10 soles el precio, hasta 44 soles, y con esto se venderían 560 kilos para un ingreso de 24 640 soles.</a:t>
            </a:r>
          </a:p>
        </p:txBody>
      </p:sp>
      <p:sp>
        <p:nvSpPr>
          <p:cNvPr id="23555"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2.</a:t>
            </a:r>
          </a:p>
        </p:txBody>
      </p:sp>
    </p:spTree>
    <p:extLst>
      <p:ext uri="{BB962C8B-B14F-4D97-AF65-F5344CB8AC3E}">
        <p14:creationId xmlns:p14="http://schemas.microsoft.com/office/powerpoint/2010/main" val="28447780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500" y="1157288"/>
            <a:ext cx="10515600" cy="5199062"/>
          </a:xfrm>
        </p:spPr>
        <p:txBody>
          <a:bodyPr rtlCol="0"/>
          <a:lstStyle/>
          <a:p>
            <a:pPr marL="0" indent="0" eaLnBrk="1" fontAlgn="auto" hangingPunct="1">
              <a:lnSpc>
                <a:spcPct val="120000"/>
              </a:lnSpc>
              <a:spcBef>
                <a:spcPts val="0"/>
              </a:spcBef>
              <a:spcAft>
                <a:spcPts val="1200"/>
              </a:spcAft>
              <a:buFont typeface="Arial" panose="020B0604020202020204" pitchFamily="34" charset="0"/>
              <a:buNone/>
              <a:defRPr/>
            </a:pPr>
            <a:r>
              <a:rPr lang="es-MX" altLang="es-PE" dirty="0">
                <a:ea typeface="MS PGothic" pitchFamily="34" charset="-128"/>
              </a:rPr>
              <a:t>La utilidad mensual de una empresa</a:t>
            </a:r>
            <a:r>
              <a:rPr lang="es-MX" altLang="es-PE" b="1" dirty="0">
                <a:ea typeface="MS PGothic" pitchFamily="34" charset="-128"/>
              </a:rPr>
              <a:t>,</a:t>
            </a:r>
            <a:r>
              <a:rPr lang="es-MX" altLang="es-PE" dirty="0">
                <a:ea typeface="MS PGothic" pitchFamily="34" charset="-128"/>
              </a:rPr>
              <a:t> está dada por                                      </a:t>
            </a:r>
            <a:r>
              <a:rPr lang="es-MX" altLang="es-PE" b="1" i="1" dirty="0">
                <a:solidFill>
                  <a:srgbClr val="000099"/>
                </a:solidFill>
                <a:ea typeface="MS PGothic" pitchFamily="34" charset="-128"/>
              </a:rPr>
              <a:t>U</a:t>
            </a:r>
            <a:r>
              <a:rPr lang="es-MX" altLang="es-PE" b="1" dirty="0">
                <a:solidFill>
                  <a:srgbClr val="000099"/>
                </a:solidFill>
                <a:ea typeface="MS PGothic" pitchFamily="34" charset="-128"/>
              </a:rPr>
              <a:t> </a:t>
            </a:r>
            <a:r>
              <a:rPr lang="es-MX" altLang="es-PE" b="1" dirty="0">
                <a:solidFill>
                  <a:srgbClr val="000099"/>
                </a:solidFill>
                <a:ea typeface="MS PGothic" pitchFamily="34" charset="-128"/>
                <a:sym typeface="Symbol"/>
              </a:rPr>
              <a:t></a:t>
            </a:r>
            <a:r>
              <a:rPr lang="es-MX" altLang="es-PE" b="1" dirty="0">
                <a:solidFill>
                  <a:srgbClr val="000099"/>
                </a:solidFill>
                <a:ea typeface="MS PGothic" pitchFamily="34" charset="-128"/>
              </a:rPr>
              <a:t> </a:t>
            </a:r>
            <a:r>
              <a:rPr lang="es-MX" altLang="es-PE" b="1" dirty="0">
                <a:solidFill>
                  <a:srgbClr val="000099"/>
                </a:solidFill>
                <a:ea typeface="MS PGothic" pitchFamily="34" charset="-128"/>
                <a:sym typeface="Symbol"/>
              </a:rPr>
              <a:t></a:t>
            </a:r>
            <a:r>
              <a:rPr lang="es-MX" altLang="es-PE" b="1" dirty="0">
                <a:solidFill>
                  <a:srgbClr val="000099"/>
                </a:solidFill>
                <a:ea typeface="MS PGothic" pitchFamily="34" charset="-128"/>
              </a:rPr>
              <a:t>0,015</a:t>
            </a:r>
            <a:r>
              <a:rPr lang="es-MX" altLang="es-PE" sz="800" b="1" dirty="0">
                <a:solidFill>
                  <a:srgbClr val="000099"/>
                </a:solidFill>
                <a:ea typeface="MS PGothic" pitchFamily="34" charset="-128"/>
              </a:rPr>
              <a:t> </a:t>
            </a:r>
            <a:r>
              <a:rPr lang="es-MX" altLang="es-PE" b="1" i="1" dirty="0">
                <a:solidFill>
                  <a:srgbClr val="000099"/>
                </a:solidFill>
                <a:ea typeface="MS PGothic" pitchFamily="34" charset="-128"/>
              </a:rPr>
              <a:t>x</a:t>
            </a:r>
            <a:r>
              <a:rPr lang="es-MX" altLang="es-PE" sz="3400" b="1" baseline="30000" dirty="0">
                <a:solidFill>
                  <a:srgbClr val="000099"/>
                </a:solidFill>
                <a:ea typeface="MS PGothic" pitchFamily="34" charset="-128"/>
              </a:rPr>
              <a:t>2</a:t>
            </a:r>
            <a:r>
              <a:rPr lang="es-MX" altLang="es-PE" b="1" dirty="0">
                <a:solidFill>
                  <a:srgbClr val="000099"/>
                </a:solidFill>
                <a:ea typeface="MS PGothic" pitchFamily="34" charset="-128"/>
              </a:rPr>
              <a:t> </a:t>
            </a:r>
            <a:r>
              <a:rPr lang="es-MX" altLang="es-PE" b="1" dirty="0">
                <a:solidFill>
                  <a:srgbClr val="000099"/>
                </a:solidFill>
                <a:ea typeface="MS PGothic" pitchFamily="34" charset="-128"/>
                <a:sym typeface="Symbol"/>
              </a:rPr>
              <a:t></a:t>
            </a:r>
            <a:r>
              <a:rPr lang="es-MX" altLang="es-PE" b="1" dirty="0">
                <a:solidFill>
                  <a:srgbClr val="000099"/>
                </a:solidFill>
                <a:ea typeface="MS PGothic" pitchFamily="34" charset="-128"/>
              </a:rPr>
              <a:t> 12,34</a:t>
            </a:r>
            <a:r>
              <a:rPr lang="es-MX" altLang="es-PE" sz="800" b="1" dirty="0">
                <a:solidFill>
                  <a:srgbClr val="000099"/>
                </a:solidFill>
                <a:ea typeface="MS PGothic" pitchFamily="34" charset="-128"/>
              </a:rPr>
              <a:t> </a:t>
            </a:r>
            <a:r>
              <a:rPr lang="es-MX" altLang="es-PE" b="1" i="1" dirty="0">
                <a:solidFill>
                  <a:srgbClr val="000099"/>
                </a:solidFill>
                <a:ea typeface="MS PGothic" pitchFamily="34" charset="-128"/>
              </a:rPr>
              <a:t>x</a:t>
            </a:r>
            <a:r>
              <a:rPr lang="es-MX" altLang="es-PE" b="1" dirty="0">
                <a:solidFill>
                  <a:srgbClr val="000099"/>
                </a:solidFill>
                <a:ea typeface="MS PGothic" pitchFamily="34" charset="-128"/>
              </a:rPr>
              <a:t> </a:t>
            </a:r>
            <a:r>
              <a:rPr lang="es-MX" altLang="es-PE" b="1" dirty="0">
                <a:solidFill>
                  <a:srgbClr val="000099"/>
                </a:solidFill>
                <a:ea typeface="MS PGothic" pitchFamily="34" charset="-128"/>
                <a:sym typeface="Symbol"/>
              </a:rPr>
              <a:t></a:t>
            </a:r>
            <a:r>
              <a:rPr lang="es-MX" altLang="es-PE" b="1" dirty="0">
                <a:solidFill>
                  <a:srgbClr val="000099"/>
                </a:solidFill>
                <a:ea typeface="MS PGothic" pitchFamily="34" charset="-128"/>
              </a:rPr>
              <a:t> 54,3 </a:t>
            </a:r>
            <a:r>
              <a:rPr lang="es-MX" altLang="es-PE" dirty="0">
                <a:ea typeface="MS PGothic" pitchFamily="34" charset="-128"/>
              </a:rPr>
              <a:t>miles de dólares</a:t>
            </a:r>
            <a:r>
              <a:rPr lang="es-MX" altLang="es-PE" b="1" dirty="0">
                <a:ea typeface="MS PGothic" pitchFamily="34" charset="-128"/>
              </a:rPr>
              <a:t>,</a:t>
            </a:r>
            <a:r>
              <a:rPr lang="es-MX" altLang="es-PE" dirty="0">
                <a:ea typeface="MS PGothic" pitchFamily="34" charset="-128"/>
              </a:rPr>
              <a:t> para </a:t>
            </a:r>
            <a:r>
              <a:rPr lang="es-MX" altLang="es-PE" b="1" dirty="0">
                <a:solidFill>
                  <a:srgbClr val="FF0000"/>
                </a:solidFill>
                <a:latin typeface="Times New Roman"/>
                <a:ea typeface="MS PGothic" pitchFamily="34" charset="-128"/>
                <a:cs typeface="Times New Roman"/>
              </a:rPr>
              <a:t>"</a:t>
            </a:r>
            <a:r>
              <a:rPr lang="es-MX" altLang="es-PE" b="1" i="1" dirty="0">
                <a:solidFill>
                  <a:srgbClr val="000099"/>
                </a:solidFill>
                <a:ea typeface="MS PGothic" pitchFamily="34" charset="-128"/>
              </a:rPr>
              <a:t>x</a:t>
            </a:r>
            <a:r>
              <a:rPr lang="es-MX" altLang="es-PE" b="1" dirty="0">
                <a:solidFill>
                  <a:srgbClr val="FF0000"/>
                </a:solidFill>
                <a:latin typeface="Times New Roman"/>
                <a:ea typeface="MS PGothic" pitchFamily="34" charset="-128"/>
                <a:cs typeface="Times New Roman"/>
              </a:rPr>
              <a:t>"</a:t>
            </a:r>
            <a:r>
              <a:rPr lang="es-MX" altLang="es-PE" dirty="0">
                <a:ea typeface="MS PGothic" pitchFamily="34" charset="-128"/>
              </a:rPr>
              <a:t> cientos de unidades producidas y vendidas de cierto producto. </a:t>
            </a:r>
          </a:p>
          <a:p>
            <a:pPr marL="0" indent="0" eaLnBrk="1" fontAlgn="auto" hangingPunct="1">
              <a:lnSpc>
                <a:spcPct val="120000"/>
              </a:lnSpc>
              <a:spcBef>
                <a:spcPts val="0"/>
              </a:spcBef>
              <a:spcAft>
                <a:spcPts val="0"/>
              </a:spcAft>
              <a:buFont typeface="Arial" panose="020B0604020202020204" pitchFamily="34" charset="0"/>
              <a:buNone/>
              <a:defRPr/>
            </a:pPr>
            <a:r>
              <a:rPr lang="es-MX" altLang="es-PE" dirty="0">
                <a:ea typeface="MS PGothic" pitchFamily="34" charset="-128"/>
              </a:rPr>
              <a:t>Si la utilidad del mes anterior fue de 1 680 900 dólares, ¿cuántas unidades se han producido y vendido?</a:t>
            </a:r>
            <a:endParaRPr lang="es-PE" dirty="0"/>
          </a:p>
        </p:txBody>
      </p:sp>
      <p:sp>
        <p:nvSpPr>
          <p:cNvPr id="23555"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Ejercicio 2:</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p:cNvSpPr>
            <a:spLocks noGrp="1"/>
          </p:cNvSpPr>
          <p:nvPr>
            <p:ph type="body" sz="quarter" idx="14"/>
          </p:nvPr>
        </p:nvSpPr>
        <p:spPr>
          <a:xfrm>
            <a:off x="2771776" y="2019294"/>
            <a:ext cx="9420224" cy="3395663"/>
          </a:xfrm>
        </p:spPr>
        <p:txBody>
          <a:bodyPr rtlCol="0">
            <a:noAutofit/>
          </a:bodyPr>
          <a:lstStyle/>
          <a:p>
            <a:pPr eaLnBrk="1" fontAlgn="auto" hangingPunct="1">
              <a:spcAft>
                <a:spcPts val="0"/>
              </a:spcAft>
              <a:defRPr/>
            </a:pPr>
            <a:r>
              <a:rPr lang="es-PE" sz="2600" dirty="0"/>
              <a:t>El alumno, al término de la clase:</a:t>
            </a:r>
          </a:p>
          <a:p>
            <a:pPr marL="457200" indent="-457200" eaLnBrk="1" fontAlgn="auto" hangingPunct="1">
              <a:spcAft>
                <a:spcPts val="0"/>
              </a:spcAft>
              <a:buFont typeface="Wingdings" panose="05000000000000000000" pitchFamily="2" charset="2"/>
              <a:buChar char="q"/>
              <a:defRPr/>
            </a:pPr>
            <a:r>
              <a:rPr lang="es-PE" sz="2600" dirty="0"/>
              <a:t>Reconoce ecuaciones cuadráticas o de segundo grado con una variable.</a:t>
            </a:r>
          </a:p>
          <a:p>
            <a:pPr marL="457200" indent="-457200" eaLnBrk="1" fontAlgn="auto" hangingPunct="1">
              <a:spcAft>
                <a:spcPts val="0"/>
              </a:spcAft>
              <a:buFont typeface="Wingdings" panose="05000000000000000000" pitchFamily="2" charset="2"/>
              <a:buChar char="q"/>
              <a:defRPr/>
            </a:pPr>
            <a:r>
              <a:rPr lang="es-PE" sz="2600" dirty="0"/>
              <a:t>Determina el conjunto solución de ecuaciones de segundo grado.</a:t>
            </a:r>
          </a:p>
          <a:p>
            <a:pPr marL="457200" indent="-457200" eaLnBrk="1" fontAlgn="auto" hangingPunct="1">
              <a:spcAft>
                <a:spcPts val="0"/>
              </a:spcAft>
              <a:buFont typeface="Wingdings" panose="05000000000000000000" pitchFamily="2" charset="2"/>
              <a:buChar char="q"/>
              <a:defRPr/>
            </a:pPr>
            <a:r>
              <a:rPr lang="es-PE" sz="2600" dirty="0"/>
              <a:t>Resuelve el valor numérico de expresiones de varias variables. </a:t>
            </a:r>
          </a:p>
          <a:p>
            <a:pPr marL="457200" indent="-457200" eaLnBrk="1" fontAlgn="auto" hangingPunct="1">
              <a:spcAft>
                <a:spcPts val="0"/>
              </a:spcAft>
              <a:buFont typeface="Wingdings" panose="05000000000000000000" pitchFamily="2" charset="2"/>
              <a:buChar char="q"/>
              <a:defRPr/>
            </a:pPr>
            <a:r>
              <a:rPr lang="es-PE" sz="2600" dirty="0"/>
              <a:t>Aplica los conceptos de estudiados en la resolución de problemas.</a:t>
            </a:r>
          </a:p>
          <a:p>
            <a:pPr eaLnBrk="1" fontAlgn="auto" hangingPunct="1">
              <a:spcAft>
                <a:spcPts val="0"/>
              </a:spcAft>
              <a:defRPr/>
            </a:pPr>
            <a:endParaRPr lang="es-PE" sz="2700"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pPr marL="514350" indent="-514350">
              <a:lnSpc>
                <a:spcPct val="120000"/>
              </a:lnSpc>
              <a:spcBef>
                <a:spcPts val="0"/>
              </a:spcBef>
              <a:spcAft>
                <a:spcPts val="1800"/>
              </a:spcAft>
              <a:buAutoNum type="arabicPeriod"/>
            </a:pPr>
            <a:r>
              <a:rPr lang="es-PE" dirty="0"/>
              <a:t>En la siguiente ecuación cuadrática                       , determina el valor de                 .</a:t>
            </a:r>
          </a:p>
          <a:p>
            <a:pPr marL="514350" indent="-514350">
              <a:lnSpc>
                <a:spcPct val="120000"/>
              </a:lnSpc>
              <a:spcBef>
                <a:spcPts val="0"/>
              </a:spcBef>
              <a:spcAft>
                <a:spcPts val="1800"/>
              </a:spcAft>
              <a:buAutoNum type="arabicPeriod"/>
            </a:pPr>
            <a:r>
              <a:rPr lang="es-PE" dirty="0"/>
              <a:t>Dada la ecuación cuadrática                          , ¿ se cumple que  </a:t>
            </a:r>
            <a:r>
              <a:rPr lang="es-PE" i="1" dirty="0"/>
              <a:t>a</a:t>
            </a:r>
            <a:r>
              <a:rPr lang="es-PE" dirty="0"/>
              <a:t> = 1,  </a:t>
            </a:r>
            <a:r>
              <a:rPr lang="es-PE" i="1" dirty="0"/>
              <a:t>b</a:t>
            </a:r>
            <a:r>
              <a:rPr lang="es-PE" dirty="0"/>
              <a:t> = </a:t>
            </a:r>
            <a:r>
              <a:rPr lang="es-PE" dirty="0">
                <a:latin typeface="Symbol" panose="05050102010706020507" pitchFamily="18" charset="2"/>
              </a:rPr>
              <a:t>-</a:t>
            </a:r>
            <a:r>
              <a:rPr lang="es-PE" dirty="0"/>
              <a:t>3  y  </a:t>
            </a:r>
            <a:r>
              <a:rPr lang="es-PE" i="1" dirty="0"/>
              <a:t>c</a:t>
            </a:r>
            <a:r>
              <a:rPr lang="es-PE" dirty="0"/>
              <a:t> = 4 ?</a:t>
            </a:r>
          </a:p>
          <a:p>
            <a:pPr marL="514350" indent="-514350">
              <a:lnSpc>
                <a:spcPct val="120000"/>
              </a:lnSpc>
              <a:spcBef>
                <a:spcPts val="0"/>
              </a:spcBef>
              <a:buAutoNum type="arabicPeriod"/>
            </a:pPr>
            <a:r>
              <a:rPr lang="es-PE" dirty="0"/>
              <a:t>Determina el valor de                                            , si se cumple que  </a:t>
            </a:r>
            <a:r>
              <a:rPr lang="es-PE" i="1" dirty="0"/>
              <a:t>x</a:t>
            </a:r>
            <a:r>
              <a:rPr lang="es-PE" dirty="0"/>
              <a:t> = </a:t>
            </a:r>
            <a:r>
              <a:rPr lang="es-PE" dirty="0">
                <a:latin typeface="Symbol" panose="05050102010706020507" pitchFamily="18" charset="2"/>
              </a:rPr>
              <a:t>-</a:t>
            </a:r>
            <a:r>
              <a:rPr lang="es-PE" dirty="0"/>
              <a:t>1 ,  </a:t>
            </a:r>
            <a:r>
              <a:rPr lang="es-PE" i="1" dirty="0"/>
              <a:t>y</a:t>
            </a:r>
            <a:r>
              <a:rPr lang="es-PE" dirty="0"/>
              <a:t> = 2 .</a:t>
            </a:r>
          </a:p>
        </p:txBody>
      </p:sp>
      <p:sp>
        <p:nvSpPr>
          <p:cNvPr id="3" name="Marcador de contenido 2"/>
          <p:cNvSpPr>
            <a:spLocks noGrp="1"/>
          </p:cNvSpPr>
          <p:nvPr>
            <p:ph sz="quarter" idx="13"/>
          </p:nvPr>
        </p:nvSpPr>
        <p:spPr/>
        <p:txBody>
          <a:bodyPr/>
          <a:lstStyle/>
          <a:p>
            <a:r>
              <a:rPr lang="es-PE" dirty="0"/>
              <a:t>     Reflexión</a:t>
            </a:r>
          </a:p>
        </p:txBody>
      </p:sp>
      <p:pic>
        <p:nvPicPr>
          <p:cNvPr id="4" name="Imagen 3"/>
          <p:cNvPicPr>
            <a:picLocks noChangeAspect="1"/>
          </p:cNvPicPr>
          <p:nvPr/>
        </p:nvPicPr>
        <p:blipFill>
          <a:blip r:embed="rId2"/>
          <a:stretch>
            <a:fillRect/>
          </a:stretch>
        </p:blipFill>
        <p:spPr>
          <a:xfrm>
            <a:off x="6473575" y="1131953"/>
            <a:ext cx="2084638" cy="625409"/>
          </a:xfrm>
          <a:prstGeom prst="rect">
            <a:avLst/>
          </a:prstGeom>
        </p:spPr>
      </p:pic>
      <p:pic>
        <p:nvPicPr>
          <p:cNvPr id="5" name="Imagen 4"/>
          <p:cNvPicPr>
            <a:picLocks noChangeAspect="1"/>
          </p:cNvPicPr>
          <p:nvPr/>
        </p:nvPicPr>
        <p:blipFill>
          <a:blip r:embed="rId3"/>
          <a:stretch>
            <a:fillRect/>
          </a:stretch>
        </p:blipFill>
        <p:spPr>
          <a:xfrm>
            <a:off x="1875082" y="1608404"/>
            <a:ext cx="1452917" cy="663307"/>
          </a:xfrm>
          <a:prstGeom prst="rect">
            <a:avLst/>
          </a:prstGeom>
        </p:spPr>
      </p:pic>
      <p:pic>
        <p:nvPicPr>
          <p:cNvPr id="6" name="Imagen 5"/>
          <p:cNvPicPr>
            <a:picLocks noChangeAspect="1"/>
          </p:cNvPicPr>
          <p:nvPr/>
        </p:nvPicPr>
        <p:blipFill>
          <a:blip r:embed="rId4"/>
          <a:stretch>
            <a:fillRect/>
          </a:stretch>
        </p:blipFill>
        <p:spPr>
          <a:xfrm>
            <a:off x="5637181" y="2331211"/>
            <a:ext cx="2060609" cy="733458"/>
          </a:xfrm>
          <a:prstGeom prst="rect">
            <a:avLst/>
          </a:prstGeom>
        </p:spPr>
      </p:pic>
      <p:pic>
        <p:nvPicPr>
          <p:cNvPr id="7" name="Imagen 6"/>
          <p:cNvPicPr>
            <a:picLocks noChangeAspect="1"/>
          </p:cNvPicPr>
          <p:nvPr/>
        </p:nvPicPr>
        <p:blipFill>
          <a:blip r:embed="rId5"/>
          <a:stretch>
            <a:fillRect/>
          </a:stretch>
        </p:blipFill>
        <p:spPr>
          <a:xfrm>
            <a:off x="4772638" y="3609942"/>
            <a:ext cx="3661580" cy="657225"/>
          </a:xfrm>
          <a:prstGeom prst="rect">
            <a:avLst/>
          </a:prstGeom>
        </p:spPr>
      </p:pic>
    </p:spTree>
    <p:extLst>
      <p:ext uri="{BB962C8B-B14F-4D97-AF65-F5344CB8AC3E}">
        <p14:creationId xmlns:p14="http://schemas.microsoft.com/office/powerpoint/2010/main" val="127742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500" y="1141413"/>
            <a:ext cx="10515600" cy="5154612"/>
          </a:xfrm>
        </p:spPr>
        <p:txBody>
          <a:bodyPr/>
          <a:lstStyle/>
          <a:p>
            <a:pPr marL="0" indent="0" eaLnBrk="1" hangingPunct="1">
              <a:buFont typeface="Arial" panose="020B0604020202020204" pitchFamily="34" charset="0"/>
              <a:buNone/>
            </a:pPr>
            <a:r>
              <a:rPr lang="es-ES" altLang="es-PE" dirty="0">
                <a:solidFill>
                  <a:srgbClr val="0D0D0D"/>
                </a:solidFill>
              </a:rPr>
              <a:t>Una ecuación cuadrática con una variable o también llamada ecuación de segundo grado, es toda ecuación que tiene la siguiente forma:</a:t>
            </a:r>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r>
              <a:rPr lang="es-ES" altLang="es-PE" dirty="0"/>
              <a:t>donde </a:t>
            </a:r>
            <a:r>
              <a:rPr lang="es-ES" altLang="es-PE" b="1" i="1" dirty="0">
                <a:solidFill>
                  <a:srgbClr val="CC0000"/>
                </a:solidFill>
              </a:rPr>
              <a:t>a</a:t>
            </a:r>
            <a:r>
              <a:rPr lang="es-ES" altLang="es-PE" dirty="0"/>
              <a:t>, </a:t>
            </a:r>
            <a:r>
              <a:rPr lang="es-ES" altLang="es-PE" b="1" i="1" dirty="0">
                <a:solidFill>
                  <a:srgbClr val="CC0000"/>
                </a:solidFill>
              </a:rPr>
              <a:t>b</a:t>
            </a:r>
            <a:r>
              <a:rPr lang="es-ES" altLang="es-PE" dirty="0"/>
              <a:t> y </a:t>
            </a:r>
            <a:r>
              <a:rPr lang="es-ES" altLang="es-PE" b="1" i="1" dirty="0">
                <a:solidFill>
                  <a:srgbClr val="CC0000"/>
                </a:solidFill>
              </a:rPr>
              <a:t>c</a:t>
            </a:r>
            <a:r>
              <a:rPr lang="es-ES" altLang="es-PE" dirty="0"/>
              <a:t> son parámetros (</a:t>
            </a:r>
            <a:r>
              <a:rPr lang="es-ES" altLang="es-PE" i="1" dirty="0">
                <a:solidFill>
                  <a:srgbClr val="CC0000"/>
                </a:solidFill>
              </a:rPr>
              <a:t>a</a:t>
            </a:r>
            <a:r>
              <a:rPr lang="es-ES" altLang="es-PE" dirty="0">
                <a:solidFill>
                  <a:srgbClr val="CC0000"/>
                </a:solidFill>
              </a:rPr>
              <a:t> </a:t>
            </a:r>
            <a:r>
              <a:rPr lang="es-ES" altLang="es-PE" b="1" dirty="0">
                <a:solidFill>
                  <a:srgbClr val="CC0000"/>
                </a:solidFill>
                <a:sym typeface="Symbol" panose="05050102010706020507" pitchFamily="18" charset="2"/>
              </a:rPr>
              <a:t></a:t>
            </a:r>
            <a:r>
              <a:rPr lang="es-ES" altLang="es-PE" dirty="0">
                <a:solidFill>
                  <a:srgbClr val="CC0000"/>
                </a:solidFill>
                <a:sym typeface="Symbol" panose="05050102010706020507" pitchFamily="18" charset="2"/>
              </a:rPr>
              <a:t> </a:t>
            </a:r>
            <a:r>
              <a:rPr lang="es-ES" altLang="es-PE" dirty="0">
                <a:solidFill>
                  <a:srgbClr val="CC0000"/>
                </a:solidFill>
              </a:rPr>
              <a:t>0</a:t>
            </a:r>
            <a:r>
              <a:rPr lang="es-ES" altLang="es-PE" dirty="0"/>
              <a:t>); y </a:t>
            </a:r>
            <a:r>
              <a:rPr lang="es-ES" altLang="es-PE" b="1" i="1" dirty="0">
                <a:solidFill>
                  <a:srgbClr val="CC0000"/>
                </a:solidFill>
              </a:rPr>
              <a:t>x</a:t>
            </a:r>
            <a:r>
              <a:rPr lang="es-ES" altLang="es-PE" dirty="0"/>
              <a:t> es la variable o incógnita.</a:t>
            </a:r>
          </a:p>
          <a:p>
            <a:pPr marL="0" indent="0" eaLnBrk="1" hangingPunct="1">
              <a:buFont typeface="Arial" panose="020B0604020202020204" pitchFamily="34" charset="0"/>
              <a:buNone/>
            </a:pPr>
            <a:endParaRPr lang="es-PE" altLang="es-ES" dirty="0"/>
          </a:p>
        </p:txBody>
      </p:sp>
      <p:sp>
        <p:nvSpPr>
          <p:cNvPr id="19459"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Ecuaciones de cuadráticas o de segundo grado.</a:t>
            </a:r>
          </a:p>
          <a:p>
            <a:pPr eaLnBrk="1" hangingPunct="1"/>
            <a:endParaRPr lang="es-PE" altLang="es-ES" dirty="0"/>
          </a:p>
        </p:txBody>
      </p:sp>
      <p:graphicFrame>
        <p:nvGraphicFramePr>
          <p:cNvPr id="43" name="Object 5"/>
          <p:cNvGraphicFramePr>
            <a:graphicFrameLocks noChangeAspect="1"/>
          </p:cNvGraphicFramePr>
          <p:nvPr>
            <p:extLst>
              <p:ext uri="{D42A27DB-BD31-4B8C-83A1-F6EECF244321}">
                <p14:modId xmlns:p14="http://schemas.microsoft.com/office/powerpoint/2010/main" val="1677910178"/>
              </p:ext>
            </p:extLst>
          </p:nvPr>
        </p:nvGraphicFramePr>
        <p:xfrm>
          <a:off x="3224213" y="2174875"/>
          <a:ext cx="5799137" cy="1079500"/>
        </p:xfrm>
        <a:graphic>
          <a:graphicData uri="http://schemas.openxmlformats.org/presentationml/2006/ole">
            <mc:AlternateContent xmlns:mc="http://schemas.openxmlformats.org/markup-compatibility/2006">
              <mc:Choice xmlns:v="urn:schemas-microsoft-com:vml" Requires="v">
                <p:oleObj name="Equation" r:id="rId2" imgW="1257120" imgH="241200" progId="Equation.DSMT4">
                  <p:embed/>
                </p:oleObj>
              </mc:Choice>
              <mc:Fallback>
                <p:oleObj name="Equation" r:id="rId2" imgW="1257120" imgH="241200" progId="Equation.DSMT4">
                  <p:embed/>
                  <p:pic>
                    <p:nvPicPr>
                      <p:cNvPr id="0" name="Object 5"/>
                      <p:cNvPicPr>
                        <a:picLocks noChangeAspect="1" noChangeArrowheads="1"/>
                      </p:cNvPicPr>
                      <p:nvPr/>
                    </p:nvPicPr>
                    <p:blipFill>
                      <a:blip r:embed="rId3"/>
                      <a:srcRect/>
                      <a:stretch>
                        <a:fillRect/>
                      </a:stretch>
                    </p:blipFill>
                    <p:spPr bwMode="auto">
                      <a:xfrm>
                        <a:off x="3224213" y="2174875"/>
                        <a:ext cx="57991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AutoShape 6"/>
          <p:cNvSpPr>
            <a:spLocks noChangeArrowheads="1"/>
          </p:cNvSpPr>
          <p:nvPr/>
        </p:nvSpPr>
        <p:spPr bwMode="auto">
          <a:xfrm>
            <a:off x="4924323" y="3770159"/>
            <a:ext cx="1800225" cy="863600"/>
          </a:xfrm>
          <a:prstGeom prst="wedgeRectCallout">
            <a:avLst>
              <a:gd name="adj1" fmla="val -16491"/>
              <a:gd name="adj2" fmla="val -84639"/>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algn="just">
              <a:spcBef>
                <a:spcPts val="600"/>
              </a:spcBef>
              <a:spcAft>
                <a:spcPts val="600"/>
              </a:spcAft>
              <a:buClr>
                <a:srgbClr val="006699"/>
              </a:buClr>
              <a:buFont typeface="Arial" panose="020B0604020202020204" pitchFamily="34" charset="0"/>
              <a:buChar char="•"/>
              <a:defRPr sz="28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buChar char="–"/>
              <a:defRPr sz="24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9pPr>
          </a:lstStyle>
          <a:p>
            <a:pPr algn="ctr" eaLnBrk="1" fontAlgn="auto" hangingPunct="1">
              <a:spcBef>
                <a:spcPct val="0"/>
              </a:spcBef>
              <a:spcAft>
                <a:spcPct val="0"/>
              </a:spcAft>
              <a:buClrTx/>
              <a:buFontTx/>
              <a:buNone/>
              <a:defRPr/>
            </a:pPr>
            <a:r>
              <a:rPr lang="es-PE"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Término lineal</a:t>
            </a:r>
            <a:endParaRPr lang="es-ES"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endParaRPr>
          </a:p>
        </p:txBody>
      </p:sp>
      <p:sp>
        <p:nvSpPr>
          <p:cNvPr id="45" name="AutoShape 7"/>
          <p:cNvSpPr>
            <a:spLocks noChangeArrowheads="1"/>
          </p:cNvSpPr>
          <p:nvPr/>
        </p:nvSpPr>
        <p:spPr bwMode="auto">
          <a:xfrm>
            <a:off x="7313511" y="3770159"/>
            <a:ext cx="2233612" cy="863600"/>
          </a:xfrm>
          <a:prstGeom prst="wedgeRectCallout">
            <a:avLst>
              <a:gd name="adj1" fmla="val -45625"/>
              <a:gd name="adj2" fmla="val -97741"/>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algn="just">
              <a:spcBef>
                <a:spcPts val="600"/>
              </a:spcBef>
              <a:spcAft>
                <a:spcPts val="600"/>
              </a:spcAft>
              <a:buClr>
                <a:srgbClr val="006699"/>
              </a:buClr>
              <a:buFont typeface="Arial" panose="020B0604020202020204" pitchFamily="34" charset="0"/>
              <a:buChar char="•"/>
              <a:defRPr sz="28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buChar char="–"/>
              <a:defRPr sz="24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9pPr>
          </a:lstStyle>
          <a:p>
            <a:pPr algn="ctr" eaLnBrk="1" fontAlgn="auto" hangingPunct="1">
              <a:spcBef>
                <a:spcPct val="0"/>
              </a:spcBef>
              <a:spcAft>
                <a:spcPct val="0"/>
              </a:spcAft>
              <a:buClrTx/>
              <a:buFontTx/>
              <a:buNone/>
              <a:defRPr/>
            </a:pPr>
            <a:r>
              <a:rPr lang="es-PE"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Término independiente</a:t>
            </a:r>
            <a:endParaRPr lang="es-ES"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endParaRPr>
          </a:p>
        </p:txBody>
      </p:sp>
      <p:sp>
        <p:nvSpPr>
          <p:cNvPr id="46" name="AutoShape 8"/>
          <p:cNvSpPr>
            <a:spLocks noChangeArrowheads="1"/>
          </p:cNvSpPr>
          <p:nvPr/>
        </p:nvSpPr>
        <p:spPr bwMode="auto">
          <a:xfrm>
            <a:off x="2108098" y="3768572"/>
            <a:ext cx="1944688" cy="865187"/>
          </a:xfrm>
          <a:prstGeom prst="wedgeRectCallout">
            <a:avLst>
              <a:gd name="adj1" fmla="val 31366"/>
              <a:gd name="adj2" fmla="val -86537"/>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algn="just">
              <a:spcBef>
                <a:spcPts val="600"/>
              </a:spcBef>
              <a:spcAft>
                <a:spcPts val="600"/>
              </a:spcAft>
              <a:buClr>
                <a:srgbClr val="006699"/>
              </a:buClr>
              <a:buFont typeface="Arial" panose="020B0604020202020204" pitchFamily="34" charset="0"/>
              <a:buChar char="•"/>
              <a:defRPr sz="2800">
                <a:solidFill>
                  <a:srgbClr val="000000"/>
                </a:solidFill>
                <a:latin typeface="Calibri" panose="020F0502020204030204" pitchFamily="34" charset="0"/>
                <a:ea typeface="ＭＳ Ｐゴシック" panose="020B0600070205080204" pitchFamily="34" charset="-128"/>
              </a:defRPr>
            </a:lvl1pPr>
            <a:lvl2pPr marL="742950" indent="-285750" algn="just">
              <a:spcBef>
                <a:spcPts val="600"/>
              </a:spcBef>
              <a:spcAft>
                <a:spcPts val="600"/>
              </a:spcAft>
              <a:buClr>
                <a:srgbClr val="006699"/>
              </a:buClr>
              <a:buFont typeface="Arial" panose="020B0604020202020204" pitchFamily="34" charset="0"/>
              <a:buChar char="–"/>
              <a:defRPr sz="2400">
                <a:solidFill>
                  <a:srgbClr val="000000"/>
                </a:solidFill>
                <a:latin typeface="Calibri" panose="020F0502020204030204" pitchFamily="34" charset="0"/>
                <a:ea typeface="ＭＳ Ｐゴシック" panose="020B0600070205080204" pitchFamily="34" charset="-128"/>
              </a:defRPr>
            </a:lvl2pPr>
            <a:lvl3pPr marL="11430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3pPr>
            <a:lvl4pPr marL="16002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4pPr>
            <a:lvl5pPr marL="2057400" indent="-228600" algn="just">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5pPr>
            <a:lvl6pPr marL="25146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6pPr>
            <a:lvl7pPr marL="29718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7pPr>
            <a:lvl8pPr marL="34290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8pPr>
            <a:lvl9pPr marL="3886200" indent="-228600" algn="just" eaLnBrk="0" fontAlgn="base" hangingPunct="0">
              <a:spcBef>
                <a:spcPts val="600"/>
              </a:spcBef>
              <a:spcAft>
                <a:spcPts val="600"/>
              </a:spcAft>
              <a:buClr>
                <a:srgbClr val="006699"/>
              </a:buClr>
              <a:buFont typeface="Arial" panose="020B0604020202020204" pitchFamily="34" charset="0"/>
              <a:buChar char="»"/>
              <a:defRPr sz="2000">
                <a:solidFill>
                  <a:srgbClr val="000000"/>
                </a:solidFill>
                <a:latin typeface="Calibri" panose="020F0502020204030204" pitchFamily="34" charset="0"/>
                <a:ea typeface="ＭＳ Ｐゴシック" panose="020B0600070205080204" pitchFamily="34" charset="-128"/>
              </a:defRPr>
            </a:lvl9pPr>
          </a:lstStyle>
          <a:p>
            <a:pPr algn="ctr" eaLnBrk="1" fontAlgn="auto" hangingPunct="1">
              <a:spcBef>
                <a:spcPct val="0"/>
              </a:spcBef>
              <a:spcAft>
                <a:spcPct val="0"/>
              </a:spcAft>
              <a:buClrTx/>
              <a:buFontTx/>
              <a:buNone/>
              <a:defRPr/>
            </a:pPr>
            <a:r>
              <a:rPr lang="es-PE"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rPr>
              <a:t>Término cuadrático</a:t>
            </a:r>
            <a:endParaRPr lang="es-ES" altLang="es-PE" sz="2400" b="1" dirty="0">
              <a:solidFill>
                <a:schemeClr val="tx1"/>
              </a:solidFill>
              <a:effectLst>
                <a:innerShdw blurRad="63500" dist="50800" dir="18900000">
                  <a:prstClr val="black">
                    <a:alpha val="50000"/>
                  </a:prstClr>
                </a:innerShdw>
              </a:effectLst>
              <a:latin typeface="Times New Roman" panose="02020603050405020304" pitchFamily="18" charset="0"/>
              <a:cs typeface="Times New Roman" panose="02020603050405020304" pitchFamily="18" charset="0"/>
            </a:endParaRPr>
          </a:p>
        </p:txBody>
      </p:sp>
      <p:sp>
        <p:nvSpPr>
          <p:cNvPr id="47" name="Oval 9"/>
          <p:cNvSpPr>
            <a:spLocks noChangeArrowheads="1"/>
          </p:cNvSpPr>
          <p:nvPr/>
        </p:nvSpPr>
        <p:spPr bwMode="auto">
          <a:xfrm>
            <a:off x="3257544" y="2106306"/>
            <a:ext cx="1403361" cy="1286028"/>
          </a:xfrm>
          <a:prstGeom prst="ellipse">
            <a:avLst/>
          </a:prstGeom>
          <a:gradFill rotWithShape="1">
            <a:gsLst>
              <a:gs pos="0">
                <a:schemeClr val="accent1">
                  <a:alpha val="10001"/>
                </a:schemeClr>
              </a:gs>
              <a:gs pos="100000">
                <a:schemeClr val="accent1">
                  <a:gamma/>
                  <a:shade val="46275"/>
                  <a:invGamma/>
                  <a:alpha val="10001"/>
                </a:schemeClr>
              </a:gs>
            </a:gsLst>
            <a:lin ang="5400000" scaled="1"/>
          </a:gradFill>
          <a:ln w="9525">
            <a:solidFill>
              <a:schemeClr val="tx1"/>
            </a:solidFill>
            <a:round/>
            <a:headEnd/>
            <a:tailEnd/>
          </a:ln>
          <a:effectLst/>
        </p:spPr>
        <p:txBody>
          <a:bodyPr wrap="none" anchor="ctr"/>
          <a:lstStyle/>
          <a:p>
            <a:pPr algn="ctr" eaLnBrk="1" fontAlgn="auto" hangingPunct="1">
              <a:spcBef>
                <a:spcPts val="0"/>
              </a:spcBef>
              <a:spcAft>
                <a:spcPts val="0"/>
              </a:spcAft>
              <a:defRPr/>
            </a:pPr>
            <a:endParaRPr lang="es-ES" dirty="0">
              <a:solidFill>
                <a:srgbClr val="000000"/>
              </a:solidFill>
              <a:latin typeface="Arial" charset="0"/>
            </a:endParaRPr>
          </a:p>
        </p:txBody>
      </p:sp>
      <p:sp>
        <p:nvSpPr>
          <p:cNvPr id="48" name="Oval 10"/>
          <p:cNvSpPr>
            <a:spLocks noChangeArrowheads="1"/>
          </p:cNvSpPr>
          <p:nvPr/>
        </p:nvSpPr>
        <p:spPr bwMode="auto">
          <a:xfrm>
            <a:off x="5143500" y="2106306"/>
            <a:ext cx="1166816" cy="1286027"/>
          </a:xfrm>
          <a:prstGeom prst="ellipse">
            <a:avLst/>
          </a:prstGeom>
          <a:gradFill rotWithShape="1">
            <a:gsLst>
              <a:gs pos="0">
                <a:schemeClr val="accent1">
                  <a:alpha val="10001"/>
                </a:schemeClr>
              </a:gs>
              <a:gs pos="100000">
                <a:schemeClr val="accent1">
                  <a:gamma/>
                  <a:shade val="46275"/>
                  <a:invGamma/>
                  <a:alpha val="10001"/>
                </a:schemeClr>
              </a:gs>
            </a:gsLst>
            <a:lin ang="5400000" scaled="1"/>
          </a:gradFill>
          <a:ln w="9525">
            <a:solidFill>
              <a:schemeClr val="tx1"/>
            </a:solidFill>
            <a:round/>
            <a:headEnd/>
            <a:tailEnd/>
          </a:ln>
          <a:effectLst/>
        </p:spPr>
        <p:txBody>
          <a:bodyPr wrap="none" anchor="ctr"/>
          <a:lstStyle/>
          <a:p>
            <a:pPr algn="ctr" eaLnBrk="1" fontAlgn="auto" hangingPunct="1">
              <a:spcBef>
                <a:spcPts val="0"/>
              </a:spcBef>
              <a:spcAft>
                <a:spcPts val="0"/>
              </a:spcAft>
              <a:defRPr/>
            </a:pPr>
            <a:endParaRPr lang="es-ES" dirty="0">
              <a:solidFill>
                <a:srgbClr val="000000"/>
              </a:solidFill>
              <a:latin typeface="Arial" charset="0"/>
            </a:endParaRPr>
          </a:p>
        </p:txBody>
      </p:sp>
      <p:sp>
        <p:nvSpPr>
          <p:cNvPr id="49" name="Oval 11"/>
          <p:cNvSpPr>
            <a:spLocks noChangeArrowheads="1"/>
          </p:cNvSpPr>
          <p:nvPr/>
        </p:nvSpPr>
        <p:spPr bwMode="auto">
          <a:xfrm>
            <a:off x="6958013" y="2217737"/>
            <a:ext cx="649289" cy="1057275"/>
          </a:xfrm>
          <a:prstGeom prst="ellipse">
            <a:avLst/>
          </a:prstGeom>
          <a:gradFill rotWithShape="1">
            <a:gsLst>
              <a:gs pos="0">
                <a:schemeClr val="accent1">
                  <a:alpha val="10001"/>
                </a:schemeClr>
              </a:gs>
              <a:gs pos="100000">
                <a:schemeClr val="accent1">
                  <a:gamma/>
                  <a:shade val="46275"/>
                  <a:invGamma/>
                  <a:alpha val="10001"/>
                </a:schemeClr>
              </a:gs>
            </a:gsLst>
            <a:lin ang="5400000" scaled="1"/>
          </a:gradFill>
          <a:ln w="9525">
            <a:solidFill>
              <a:schemeClr val="tx1"/>
            </a:solidFill>
            <a:round/>
            <a:headEnd/>
            <a:tailEnd/>
          </a:ln>
          <a:effectLst/>
        </p:spPr>
        <p:txBody>
          <a:bodyPr wrap="none" anchor="ctr"/>
          <a:lstStyle/>
          <a:p>
            <a:pPr algn="ctr" eaLnBrk="1" fontAlgn="auto" hangingPunct="1">
              <a:spcBef>
                <a:spcPts val="0"/>
              </a:spcBef>
              <a:spcAft>
                <a:spcPts val="0"/>
              </a:spcAft>
              <a:defRPr/>
            </a:pPr>
            <a:endParaRPr lang="es-ES" dirty="0">
              <a:solidFill>
                <a:srgbClr val="000000"/>
              </a:solidFill>
              <a:latin typeface="Arial"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up)">
                                      <p:cBhvr>
                                        <p:cTn id="13" dur="500"/>
                                        <p:tgtEl>
                                          <p:spTgt spid="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¿Cuáles son ecuaciones cuadráticas?</a:t>
            </a:r>
          </a:p>
        </p:txBody>
      </p:sp>
      <p:sp>
        <p:nvSpPr>
          <p:cNvPr id="38" name="10 Rectángulo"/>
          <p:cNvSpPr/>
          <p:nvPr/>
        </p:nvSpPr>
        <p:spPr>
          <a:xfrm>
            <a:off x="6850063" y="4191000"/>
            <a:ext cx="3060700" cy="971550"/>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sp>
        <p:nvSpPr>
          <p:cNvPr id="39" name="11 Rectángulo"/>
          <p:cNvSpPr/>
          <p:nvPr/>
        </p:nvSpPr>
        <p:spPr>
          <a:xfrm>
            <a:off x="1373188" y="4119563"/>
            <a:ext cx="3059112" cy="971550"/>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sp>
        <p:nvSpPr>
          <p:cNvPr id="40" name="12 Rectángulo"/>
          <p:cNvSpPr/>
          <p:nvPr/>
        </p:nvSpPr>
        <p:spPr>
          <a:xfrm>
            <a:off x="6850063" y="2786063"/>
            <a:ext cx="3060700" cy="973137"/>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sp>
        <p:nvSpPr>
          <p:cNvPr id="41" name="13 Rectángulo"/>
          <p:cNvSpPr/>
          <p:nvPr/>
        </p:nvSpPr>
        <p:spPr>
          <a:xfrm>
            <a:off x="1373188" y="2714625"/>
            <a:ext cx="3059112" cy="973138"/>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sp>
        <p:nvSpPr>
          <p:cNvPr id="42" name="14 Rectángulo"/>
          <p:cNvSpPr/>
          <p:nvPr/>
        </p:nvSpPr>
        <p:spPr>
          <a:xfrm>
            <a:off x="6864350" y="1419225"/>
            <a:ext cx="3060700" cy="971550"/>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sp>
        <p:nvSpPr>
          <p:cNvPr id="50" name="15 Rectángulo"/>
          <p:cNvSpPr/>
          <p:nvPr/>
        </p:nvSpPr>
        <p:spPr>
          <a:xfrm>
            <a:off x="1373188" y="1347788"/>
            <a:ext cx="3059112" cy="971550"/>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es-MX" dirty="0"/>
          </a:p>
        </p:txBody>
      </p:sp>
      <p:graphicFrame>
        <p:nvGraphicFramePr>
          <p:cNvPr id="51" name="1 Objeto"/>
          <p:cNvGraphicFramePr>
            <a:graphicFrameLocks noChangeAspect="1"/>
          </p:cNvGraphicFramePr>
          <p:nvPr>
            <p:extLst>
              <p:ext uri="{D42A27DB-BD31-4B8C-83A1-F6EECF244321}">
                <p14:modId xmlns:p14="http://schemas.microsoft.com/office/powerpoint/2010/main" val="2792613531"/>
              </p:ext>
            </p:extLst>
          </p:nvPr>
        </p:nvGraphicFramePr>
        <p:xfrm>
          <a:off x="1677988" y="1455738"/>
          <a:ext cx="2414587" cy="757237"/>
        </p:xfrm>
        <a:graphic>
          <a:graphicData uri="http://schemas.openxmlformats.org/presentationml/2006/ole">
            <mc:AlternateContent xmlns:mc="http://schemas.openxmlformats.org/markup-compatibility/2006">
              <mc:Choice xmlns:v="urn:schemas-microsoft-com:vml" Requires="v">
                <p:oleObj name="Equation" r:id="rId2" imgW="723600" imgH="228600" progId="Equation.DSMT4">
                  <p:embed/>
                </p:oleObj>
              </mc:Choice>
              <mc:Fallback>
                <p:oleObj name="Equation" r:id="rId2" imgW="723600" imgH="228600" progId="Equation.DSMT4">
                  <p:embed/>
                  <p:pic>
                    <p:nvPicPr>
                      <p:cNvPr id="0" name="1 Objeto"/>
                      <p:cNvPicPr>
                        <a:picLocks noChangeAspect="1" noChangeArrowheads="1"/>
                      </p:cNvPicPr>
                      <p:nvPr/>
                    </p:nvPicPr>
                    <p:blipFill>
                      <a:blip r:embed="rId3"/>
                      <a:srcRect/>
                      <a:stretch>
                        <a:fillRect/>
                      </a:stretch>
                    </p:blipFill>
                    <p:spPr bwMode="auto">
                      <a:xfrm>
                        <a:off x="1677988" y="1455738"/>
                        <a:ext cx="24145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2 Objeto"/>
          <p:cNvGraphicFramePr>
            <a:graphicFrameLocks noChangeAspect="1"/>
          </p:cNvGraphicFramePr>
          <p:nvPr>
            <p:extLst>
              <p:ext uri="{D42A27DB-BD31-4B8C-83A1-F6EECF244321}">
                <p14:modId xmlns:p14="http://schemas.microsoft.com/office/powerpoint/2010/main" val="4168561577"/>
              </p:ext>
            </p:extLst>
          </p:nvPr>
        </p:nvGraphicFramePr>
        <p:xfrm>
          <a:off x="7467600" y="4298950"/>
          <a:ext cx="1873250" cy="771525"/>
        </p:xfrm>
        <a:graphic>
          <a:graphicData uri="http://schemas.openxmlformats.org/presentationml/2006/ole">
            <mc:AlternateContent xmlns:mc="http://schemas.openxmlformats.org/markup-compatibility/2006">
              <mc:Choice xmlns:v="urn:schemas-microsoft-com:vml" Requires="v">
                <p:oleObj name="Equation" r:id="rId4" imgW="533160" imgH="228600" progId="Equation.DSMT4">
                  <p:embed/>
                </p:oleObj>
              </mc:Choice>
              <mc:Fallback>
                <p:oleObj name="Equation" r:id="rId4" imgW="533160" imgH="228600" progId="Equation.DSMT4">
                  <p:embed/>
                  <p:pic>
                    <p:nvPicPr>
                      <p:cNvPr id="0" name="2 Objeto"/>
                      <p:cNvPicPr>
                        <a:picLocks noChangeAspect="1" noChangeArrowheads="1"/>
                      </p:cNvPicPr>
                      <p:nvPr/>
                    </p:nvPicPr>
                    <p:blipFill>
                      <a:blip r:embed="rId5"/>
                      <a:srcRect/>
                      <a:stretch>
                        <a:fillRect/>
                      </a:stretch>
                    </p:blipFill>
                    <p:spPr bwMode="auto">
                      <a:xfrm>
                        <a:off x="7467600" y="4298950"/>
                        <a:ext cx="1873250" cy="771525"/>
                      </a:xfrm>
                      <a:prstGeom prst="rect">
                        <a:avLst/>
                      </a:prstGeom>
                      <a:noFill/>
                      <a:ln>
                        <a:noFill/>
                      </a:ln>
                    </p:spPr>
                  </p:pic>
                </p:oleObj>
              </mc:Fallback>
            </mc:AlternateContent>
          </a:graphicData>
        </a:graphic>
      </p:graphicFrame>
      <p:graphicFrame>
        <p:nvGraphicFramePr>
          <p:cNvPr id="53" name="3 Objeto"/>
          <p:cNvGraphicFramePr>
            <a:graphicFrameLocks noChangeAspect="1"/>
          </p:cNvGraphicFramePr>
          <p:nvPr>
            <p:extLst>
              <p:ext uri="{D42A27DB-BD31-4B8C-83A1-F6EECF244321}">
                <p14:modId xmlns:p14="http://schemas.microsoft.com/office/powerpoint/2010/main" val="2973348903"/>
              </p:ext>
            </p:extLst>
          </p:nvPr>
        </p:nvGraphicFramePr>
        <p:xfrm>
          <a:off x="6907213" y="1471614"/>
          <a:ext cx="3049587" cy="858838"/>
        </p:xfrm>
        <a:graphic>
          <a:graphicData uri="http://schemas.openxmlformats.org/presentationml/2006/ole">
            <mc:AlternateContent xmlns:mc="http://schemas.openxmlformats.org/markup-compatibility/2006">
              <mc:Choice xmlns:v="urn:schemas-microsoft-com:vml" Requires="v">
                <p:oleObj name="Equation" r:id="rId6" imgW="812520" imgH="228600" progId="Equation.DSMT4">
                  <p:embed/>
                </p:oleObj>
              </mc:Choice>
              <mc:Fallback>
                <p:oleObj name="Equation" r:id="rId6" imgW="812520" imgH="228600" progId="Equation.DSMT4">
                  <p:embed/>
                  <p:pic>
                    <p:nvPicPr>
                      <p:cNvPr id="0" name="3 Objeto"/>
                      <p:cNvPicPr>
                        <a:picLocks noChangeAspect="1" noChangeArrowheads="1"/>
                      </p:cNvPicPr>
                      <p:nvPr/>
                    </p:nvPicPr>
                    <p:blipFill>
                      <a:blip r:embed="rId7"/>
                      <a:srcRect/>
                      <a:stretch>
                        <a:fillRect/>
                      </a:stretch>
                    </p:blipFill>
                    <p:spPr bwMode="auto">
                      <a:xfrm>
                        <a:off x="6907213" y="1471614"/>
                        <a:ext cx="30495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5 Objeto"/>
          <p:cNvGraphicFramePr>
            <a:graphicFrameLocks noChangeAspect="1"/>
          </p:cNvGraphicFramePr>
          <p:nvPr>
            <p:extLst>
              <p:ext uri="{D42A27DB-BD31-4B8C-83A1-F6EECF244321}">
                <p14:modId xmlns:p14="http://schemas.microsoft.com/office/powerpoint/2010/main" val="3958502934"/>
              </p:ext>
            </p:extLst>
          </p:nvPr>
        </p:nvGraphicFramePr>
        <p:xfrm>
          <a:off x="7388225" y="2825750"/>
          <a:ext cx="2041525" cy="896938"/>
        </p:xfrm>
        <a:graphic>
          <a:graphicData uri="http://schemas.openxmlformats.org/presentationml/2006/ole">
            <mc:AlternateContent xmlns:mc="http://schemas.openxmlformats.org/markup-compatibility/2006">
              <mc:Choice xmlns:v="urn:schemas-microsoft-com:vml" Requires="v">
                <p:oleObj name="Equation" r:id="rId8" imgW="520560" imgH="228600" progId="Equation.DSMT4">
                  <p:embed/>
                </p:oleObj>
              </mc:Choice>
              <mc:Fallback>
                <p:oleObj name="Equation" r:id="rId8" imgW="520560" imgH="228600" progId="Equation.DSMT4">
                  <p:embed/>
                  <p:pic>
                    <p:nvPicPr>
                      <p:cNvPr id="0" name="5 Objeto"/>
                      <p:cNvPicPr>
                        <a:picLocks noChangeAspect="1" noChangeArrowheads="1"/>
                      </p:cNvPicPr>
                      <p:nvPr/>
                    </p:nvPicPr>
                    <p:blipFill>
                      <a:blip r:embed="rId9"/>
                      <a:srcRect/>
                      <a:stretch>
                        <a:fillRect/>
                      </a:stretch>
                    </p:blipFill>
                    <p:spPr bwMode="auto">
                      <a:xfrm>
                        <a:off x="7388225" y="2825750"/>
                        <a:ext cx="204152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6 Objeto"/>
          <p:cNvGraphicFramePr>
            <a:graphicFrameLocks noChangeAspect="1"/>
          </p:cNvGraphicFramePr>
          <p:nvPr>
            <p:extLst>
              <p:ext uri="{D42A27DB-BD31-4B8C-83A1-F6EECF244321}">
                <p14:modId xmlns:p14="http://schemas.microsoft.com/office/powerpoint/2010/main" val="3085247279"/>
              </p:ext>
            </p:extLst>
          </p:nvPr>
        </p:nvGraphicFramePr>
        <p:xfrm>
          <a:off x="1514475" y="4243390"/>
          <a:ext cx="2778125" cy="739775"/>
        </p:xfrm>
        <a:graphic>
          <a:graphicData uri="http://schemas.openxmlformats.org/presentationml/2006/ole">
            <mc:AlternateContent xmlns:mc="http://schemas.openxmlformats.org/markup-compatibility/2006">
              <mc:Choice xmlns:v="urn:schemas-microsoft-com:vml" Requires="v">
                <p:oleObj name="Equation" r:id="rId10" imgW="761760" imgH="203040" progId="Equation.DSMT4">
                  <p:embed/>
                </p:oleObj>
              </mc:Choice>
              <mc:Fallback>
                <p:oleObj name="Equation" r:id="rId10" imgW="761760" imgH="203040" progId="Equation.DSMT4">
                  <p:embed/>
                  <p:pic>
                    <p:nvPicPr>
                      <p:cNvPr id="0" name="6 Objeto"/>
                      <p:cNvPicPr>
                        <a:picLocks noChangeAspect="1" noChangeArrowheads="1"/>
                      </p:cNvPicPr>
                      <p:nvPr/>
                    </p:nvPicPr>
                    <p:blipFill>
                      <a:blip r:embed="rId11"/>
                      <a:srcRect/>
                      <a:stretch>
                        <a:fillRect/>
                      </a:stretch>
                    </p:blipFill>
                    <p:spPr bwMode="auto">
                      <a:xfrm>
                        <a:off x="1514475" y="4243390"/>
                        <a:ext cx="27781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8 Objeto"/>
          <p:cNvGraphicFramePr>
            <a:graphicFrameLocks noChangeAspect="1"/>
          </p:cNvGraphicFramePr>
          <p:nvPr>
            <p:extLst>
              <p:ext uri="{D42A27DB-BD31-4B8C-83A1-F6EECF244321}">
                <p14:modId xmlns:p14="http://schemas.microsoft.com/office/powerpoint/2010/main" val="2166704664"/>
              </p:ext>
            </p:extLst>
          </p:nvPr>
        </p:nvGraphicFramePr>
        <p:xfrm>
          <a:off x="1374775" y="2819400"/>
          <a:ext cx="3022600" cy="750888"/>
        </p:xfrm>
        <a:graphic>
          <a:graphicData uri="http://schemas.openxmlformats.org/presentationml/2006/ole">
            <mc:AlternateContent xmlns:mc="http://schemas.openxmlformats.org/markup-compatibility/2006">
              <mc:Choice xmlns:v="urn:schemas-microsoft-com:vml" Requires="v">
                <p:oleObj name="Equation" r:id="rId12" imgW="1066680" imgH="228600" progId="Equation.DSMT4">
                  <p:embed/>
                </p:oleObj>
              </mc:Choice>
              <mc:Fallback>
                <p:oleObj name="Equation" r:id="rId12" imgW="1066680" imgH="228600" progId="Equation.DSMT4">
                  <p:embed/>
                  <p:pic>
                    <p:nvPicPr>
                      <p:cNvPr id="0" name="8 Objeto"/>
                      <p:cNvPicPr>
                        <a:picLocks noChangeAspect="1" noChangeArrowheads="1"/>
                      </p:cNvPicPr>
                      <p:nvPr/>
                    </p:nvPicPr>
                    <p:blipFill>
                      <a:blip r:embed="rId13"/>
                      <a:srcRect/>
                      <a:stretch>
                        <a:fillRect/>
                      </a:stretch>
                    </p:blipFill>
                    <p:spPr bwMode="auto">
                      <a:xfrm>
                        <a:off x="1374775" y="2819400"/>
                        <a:ext cx="30226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7" name="Picture 7" descr="http://mejorsalud.info/600px-Red_check.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72688" y="1692275"/>
            <a:ext cx="522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7" descr="http://mejorsalud.info/600px-Red_check.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497388" y="2932113"/>
            <a:ext cx="522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 descr="http://mejorsalud.info/600px-Red_check.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072688" y="4341813"/>
            <a:ext cx="522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par>
                                <p:cTn id="11" presetID="22" presetClass="entr" presetSubtype="1"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up)">
                                      <p:cBhvr>
                                        <p:cTn id="16" dur="500"/>
                                        <p:tgtEl>
                                          <p:spTgt spid="42"/>
                                        </p:tgtEl>
                                      </p:cBhvr>
                                    </p:animEffect>
                                  </p:childTnLst>
                                </p:cTn>
                              </p:par>
                              <p:par>
                                <p:cTn id="17" presetID="22" presetClass="entr" presetSubtype="1"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500"/>
                                        <p:tgtEl>
                                          <p:spTgt spid="41"/>
                                        </p:tgtEl>
                                      </p:cBhvr>
                                    </p:animEffect>
                                  </p:childTnLst>
                                </p:cTn>
                              </p:par>
                              <p:par>
                                <p:cTn id="23" presetID="22" presetClass="entr" presetSubtype="1"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up)">
                                      <p:cBhvr>
                                        <p:cTn id="25" dur="500"/>
                                        <p:tgtEl>
                                          <p:spTgt spid="5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1"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up)">
                                      <p:cBhvr>
                                        <p:cTn id="31" dur="500"/>
                                        <p:tgtEl>
                                          <p:spTgt spid="52"/>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par>
                                <p:cTn id="35" presetID="22" presetClass="entr" presetSubtype="1"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500"/>
                                        <p:tgtEl>
                                          <p:spTgt spid="5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500"/>
                                        <p:tgtEl>
                                          <p:spTgt spid="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down)">
                                      <p:cBhvr>
                                        <p:cTn id="50" dur="500"/>
                                        <p:tgtEl>
                                          <p:spTgt spid="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noRot="1" noChangeAspect="1" noMove="1" noResize="1" noEditPoints="1" noAdjustHandles="1" noChangeArrowheads="1" noChangeShapeType="1" noTextEdit="1"/>
          </p:cNvSpPr>
          <p:nvPr>
            <p:ph idx="1"/>
          </p:nvPr>
        </p:nvSpPr>
        <p:spPr>
          <a:xfrm>
            <a:off x="569494" y="1140710"/>
            <a:ext cx="10515600" cy="5155977"/>
          </a:xfrm>
          <a:blipFill rotWithShape="0">
            <a:blip r:embed="rId2"/>
            <a:stretch>
              <a:fillRect l="-1159" t="-2009" r="-1217"/>
            </a:stretch>
          </a:blipFill>
        </p:spPr>
        <p:txBody>
          <a:bodyPr/>
          <a:lstStyle/>
          <a:p>
            <a:pPr eaLnBrk="1" hangingPunct="1">
              <a:defRPr/>
            </a:pPr>
            <a:r>
              <a:rPr lang="es-ES" dirty="0">
                <a:noFill/>
              </a:rPr>
              <a:t> </a:t>
            </a:r>
          </a:p>
        </p:txBody>
      </p:sp>
      <p:sp>
        <p:nvSpPr>
          <p:cNvPr id="21507"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dirty="0"/>
              <a:t>  Resolución de ecuaciones usando la fórmula general</a:t>
            </a:r>
          </a:p>
        </p:txBody>
      </p:sp>
      <p:sp>
        <p:nvSpPr>
          <p:cNvPr id="4" name="Rectángulo 3"/>
          <p:cNvSpPr/>
          <p:nvPr/>
        </p:nvSpPr>
        <p:spPr>
          <a:xfrm>
            <a:off x="893763" y="4321175"/>
            <a:ext cx="3776662" cy="1254125"/>
          </a:xfrm>
          <a:prstGeom prst="rect">
            <a:avLst/>
          </a:prstGeom>
          <a:noFill/>
          <a:ln w="38100" cap="flat" cmpd="sng" algn="ctr">
            <a:solidFill>
              <a:schemeClr val="accent1"/>
            </a:solidFill>
            <a:prstDash val="solid"/>
            <a:round/>
            <a:headEnd type="none" w="med" len="med"/>
            <a:tailEnd type="none"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anchor="ctr"/>
          <a:lstStyle/>
          <a:p>
            <a:pPr algn="ctr" eaLnBrk="1" fontAlgn="auto" hangingPunct="1">
              <a:spcBef>
                <a:spcPts val="0"/>
              </a:spcBef>
              <a:spcAft>
                <a:spcPts val="0"/>
              </a:spcAft>
              <a:defRPr/>
            </a:pPr>
            <a:endParaRPr lang="es-PE"/>
          </a:p>
        </p:txBody>
      </p:sp>
      <p:sp>
        <p:nvSpPr>
          <p:cNvPr id="21" name="Rectángulo 20"/>
          <p:cNvSpPr/>
          <p:nvPr/>
        </p:nvSpPr>
        <p:spPr>
          <a:xfrm>
            <a:off x="5989638" y="4351338"/>
            <a:ext cx="3775075" cy="1252537"/>
          </a:xfrm>
          <a:prstGeom prst="rect">
            <a:avLst/>
          </a:prstGeom>
          <a:noFill/>
          <a:ln w="38100" cap="flat" cmpd="sng" algn="ctr">
            <a:solidFill>
              <a:schemeClr val="accent1"/>
            </a:solidFill>
            <a:prstDash val="solid"/>
            <a:round/>
            <a:headEnd type="none" w="med" len="med"/>
            <a:tailEnd type="none" w="med" len="med"/>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anchor="ctr"/>
          <a:lstStyle/>
          <a:p>
            <a:pPr algn="ctr" eaLnBrk="1" fontAlgn="auto" hangingPunct="1">
              <a:spcBef>
                <a:spcPts val="0"/>
              </a:spcBef>
              <a:spcAft>
                <a:spcPts val="0"/>
              </a:spcAft>
              <a:defRPr/>
            </a:pPr>
            <a:endParaRPr lang="es-PE"/>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idx="1"/>
          </p:nvPr>
        </p:nvSpPr>
        <p:spPr>
          <a:xfrm>
            <a:off x="639763" y="1252538"/>
            <a:ext cx="10515600" cy="5197475"/>
          </a:xfrm>
        </p:spPr>
        <p:txBody>
          <a:bodyPr/>
          <a:lstStyle/>
          <a:p>
            <a:pPr marL="0" indent="0" eaLnBrk="1" hangingPunct="1">
              <a:buFont typeface="Arial" panose="020B0604020202020204" pitchFamily="34" charset="0"/>
              <a:buNone/>
            </a:pPr>
            <a:r>
              <a:rPr lang="es-PE" altLang="es-ES" dirty="0"/>
              <a:t>Identifique los coeficientes en las ecuaciones mostradas y resuelva con ayuda de la calculadora:</a:t>
            </a:r>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a:p>
            <a:pPr marL="0" indent="0" eaLnBrk="1" hangingPunct="1">
              <a:buFont typeface="Arial" panose="020B0604020202020204" pitchFamily="34" charset="0"/>
              <a:buNone/>
            </a:pPr>
            <a:endParaRPr lang="es-PE" altLang="es-ES" dirty="0"/>
          </a:p>
        </p:txBody>
      </p:sp>
      <p:sp>
        <p:nvSpPr>
          <p:cNvPr id="22531" name="Marcador de contenido 8"/>
          <p:cNvSpPr>
            <a:spLocks noGrp="1"/>
          </p:cNvSpPr>
          <p:nvPr>
            <p:ph sz="quarter" idx="13"/>
          </p:nvPr>
        </p:nvSpPr>
        <p:spPr>
          <a:xfrm>
            <a:off x="838200" y="214313"/>
            <a:ext cx="10247313" cy="550862"/>
          </a:xfrm>
          <a:solidFill>
            <a:srgbClr val="FF0000">
              <a:alpha val="16078"/>
            </a:srgbClr>
          </a:solidFill>
        </p:spPr>
        <p:txBody>
          <a:bodyPr/>
          <a:lstStyle/>
          <a:p>
            <a:pPr eaLnBrk="1" hangingPunct="1"/>
            <a:r>
              <a:rPr lang="es-PE" altLang="es-ES"/>
              <a:t> Ejemplos:</a:t>
            </a:r>
          </a:p>
        </p:txBody>
      </p:sp>
      <p:graphicFrame>
        <p:nvGraphicFramePr>
          <p:cNvPr id="32" name="Object 2"/>
          <p:cNvGraphicFramePr>
            <a:graphicFrameLocks noChangeAspect="1"/>
          </p:cNvGraphicFramePr>
          <p:nvPr>
            <p:extLst>
              <p:ext uri="{D42A27DB-BD31-4B8C-83A1-F6EECF244321}">
                <p14:modId xmlns:p14="http://schemas.microsoft.com/office/powerpoint/2010/main" val="3277580846"/>
              </p:ext>
            </p:extLst>
          </p:nvPr>
        </p:nvGraphicFramePr>
        <p:xfrm>
          <a:off x="5327649" y="2587626"/>
          <a:ext cx="3765550" cy="473075"/>
        </p:xfrm>
        <a:graphic>
          <a:graphicData uri="http://schemas.openxmlformats.org/presentationml/2006/ole">
            <mc:AlternateContent xmlns:mc="http://schemas.openxmlformats.org/markup-compatibility/2006">
              <mc:Choice xmlns:v="urn:schemas-microsoft-com:vml" Requires="v">
                <p:oleObj name="Equation" r:id="rId2" imgW="1714500" imgH="203200" progId="">
                  <p:embed/>
                </p:oleObj>
              </mc:Choice>
              <mc:Fallback>
                <p:oleObj name="Equation" r:id="rId2" imgW="1714500" imgH="2032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49" y="2587626"/>
                        <a:ext cx="37655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3"/>
          <p:cNvGraphicFramePr>
            <a:graphicFrameLocks noChangeAspect="1"/>
          </p:cNvGraphicFramePr>
          <p:nvPr>
            <p:extLst>
              <p:ext uri="{D42A27DB-BD31-4B8C-83A1-F6EECF244321}">
                <p14:modId xmlns:p14="http://schemas.microsoft.com/office/powerpoint/2010/main" val="1097007119"/>
              </p:ext>
            </p:extLst>
          </p:nvPr>
        </p:nvGraphicFramePr>
        <p:xfrm>
          <a:off x="1862138" y="2473325"/>
          <a:ext cx="2522537" cy="622300"/>
        </p:xfrm>
        <a:graphic>
          <a:graphicData uri="http://schemas.openxmlformats.org/presentationml/2006/ole">
            <mc:AlternateContent xmlns:mc="http://schemas.openxmlformats.org/markup-compatibility/2006">
              <mc:Choice xmlns:v="urn:schemas-microsoft-com:vml" Requires="v">
                <p:oleObj name="Equation" r:id="rId4" imgW="1091880" imgH="253800" progId="Equation.DSMT4">
                  <p:embed/>
                </p:oleObj>
              </mc:Choice>
              <mc:Fallback>
                <p:oleObj name="Equation" r:id="rId4" imgW="1091880" imgH="253800" progId="Equation.DSMT4">
                  <p:embed/>
                  <p:pic>
                    <p:nvPicPr>
                      <p:cNvPr id="0" name="Object 3"/>
                      <p:cNvPicPr>
                        <a:picLocks noChangeAspect="1" noChangeArrowheads="1"/>
                      </p:cNvPicPr>
                      <p:nvPr/>
                    </p:nvPicPr>
                    <p:blipFill>
                      <a:blip r:embed="rId5"/>
                      <a:srcRect/>
                      <a:stretch>
                        <a:fillRect/>
                      </a:stretch>
                    </p:blipFill>
                    <p:spPr bwMode="auto">
                      <a:xfrm>
                        <a:off x="1862138" y="2473325"/>
                        <a:ext cx="25225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13 Flecha derecha"/>
          <p:cNvSpPr/>
          <p:nvPr/>
        </p:nvSpPr>
        <p:spPr>
          <a:xfrm>
            <a:off x="4570413" y="2547144"/>
            <a:ext cx="431800" cy="484188"/>
          </a:xfrm>
          <a:prstGeom prst="rightArrow">
            <a:avLst/>
          </a:prstGeom>
          <a:ln w="38100"/>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s-PE" dirty="0">
              <a:solidFill>
                <a:schemeClr val="accent2">
                  <a:lumMod val="60000"/>
                  <a:lumOff val="40000"/>
                </a:schemeClr>
              </a:solidFill>
            </a:endParaRPr>
          </a:p>
        </p:txBody>
      </p:sp>
      <p:sp>
        <p:nvSpPr>
          <p:cNvPr id="36" name="15 Flecha derecha"/>
          <p:cNvSpPr/>
          <p:nvPr/>
        </p:nvSpPr>
        <p:spPr>
          <a:xfrm>
            <a:off x="4570413" y="3432175"/>
            <a:ext cx="431800" cy="484187"/>
          </a:xfrm>
          <a:prstGeom prst="rightArrow">
            <a:avLst/>
          </a:prstGeom>
          <a:ln w="38100"/>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s-PE" dirty="0">
              <a:solidFill>
                <a:schemeClr val="accent2">
                  <a:lumMod val="60000"/>
                  <a:lumOff val="40000"/>
                </a:schemeClr>
              </a:solidFill>
            </a:endParaRPr>
          </a:p>
        </p:txBody>
      </p:sp>
      <p:sp>
        <p:nvSpPr>
          <p:cNvPr id="37" name="18 Flecha derecha"/>
          <p:cNvSpPr/>
          <p:nvPr/>
        </p:nvSpPr>
        <p:spPr>
          <a:xfrm>
            <a:off x="4570413" y="4362450"/>
            <a:ext cx="431800" cy="485775"/>
          </a:xfrm>
          <a:prstGeom prst="rightArrow">
            <a:avLst/>
          </a:prstGeom>
          <a:ln w="38100"/>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s-PE" dirty="0">
              <a:solidFill>
                <a:schemeClr val="accent2">
                  <a:lumMod val="60000"/>
                  <a:lumOff val="40000"/>
                </a:schemeClr>
              </a:solidFill>
            </a:endParaRPr>
          </a:p>
        </p:txBody>
      </p:sp>
      <p:sp>
        <p:nvSpPr>
          <p:cNvPr id="46" name="39 CuadroTexto"/>
          <p:cNvSpPr txBox="1">
            <a:spLocks noChangeArrowheads="1"/>
          </p:cNvSpPr>
          <p:nvPr/>
        </p:nvSpPr>
        <p:spPr bwMode="auto">
          <a:xfrm>
            <a:off x="5399088" y="4395789"/>
            <a:ext cx="37814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a</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0,2</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b</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c</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rPr>
              <a:t>1,2</a:t>
            </a:r>
          </a:p>
        </p:txBody>
      </p:sp>
      <p:sp>
        <p:nvSpPr>
          <p:cNvPr id="47" name="39 CuadroTexto"/>
          <p:cNvSpPr txBox="1">
            <a:spLocks noChangeArrowheads="1"/>
          </p:cNvSpPr>
          <p:nvPr/>
        </p:nvSpPr>
        <p:spPr bwMode="auto">
          <a:xfrm>
            <a:off x="5399087" y="3471068"/>
            <a:ext cx="37814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a</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0,2</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b</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sym typeface="Symbol" panose="05050102010706020507" pitchFamily="18" charset="2"/>
              </a:rPr>
              <a:t></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i="1" dirty="0">
                <a:latin typeface="Times New Roman" panose="02020603050405020304" pitchFamily="18" charset="0"/>
                <a:ea typeface="ＭＳ Ｐゴシック" panose="020B0600070205080204" pitchFamily="34" charset="-128"/>
                <a:cs typeface="Times New Roman" panose="02020603050405020304" pitchFamily="18" charset="0"/>
              </a:rPr>
              <a:t>c</a:t>
            </a:r>
            <a:r>
              <a:rPr lang="es-ES" altLang="es-PE" sz="2700" dirty="0">
                <a:latin typeface="Times New Roman" panose="02020603050405020304" pitchFamily="18" charset="0"/>
                <a:ea typeface="ＭＳ Ｐゴシック" panose="020B0600070205080204" pitchFamily="34" charset="-128"/>
                <a:cs typeface="Times New Roman" panose="02020603050405020304" pitchFamily="18" charset="0"/>
              </a:rPr>
              <a:t> = </a:t>
            </a:r>
            <a:r>
              <a:rPr lang="es-ES" altLang="es-PE" sz="2700" dirty="0">
                <a:solidFill>
                  <a:srgbClr val="FFFFFF"/>
                </a:solidFill>
                <a:latin typeface="Times New Roman" panose="02020603050405020304" pitchFamily="18" charset="0"/>
                <a:ea typeface="ＭＳ Ｐゴシック" panose="020B0600070205080204" pitchFamily="34" charset="-128"/>
                <a:cs typeface="Times New Roman" panose="02020603050405020304" pitchFamily="18" charset="0"/>
              </a:rPr>
              <a:t>1,2</a:t>
            </a:r>
          </a:p>
        </p:txBody>
      </p:sp>
      <p:graphicFrame>
        <p:nvGraphicFramePr>
          <p:cNvPr id="48" name="Object 11"/>
          <p:cNvGraphicFramePr>
            <a:graphicFrameLocks noChangeAspect="1"/>
          </p:cNvGraphicFramePr>
          <p:nvPr>
            <p:extLst>
              <p:ext uri="{D42A27DB-BD31-4B8C-83A1-F6EECF244321}">
                <p14:modId xmlns:p14="http://schemas.microsoft.com/office/powerpoint/2010/main" val="186776824"/>
              </p:ext>
            </p:extLst>
          </p:nvPr>
        </p:nvGraphicFramePr>
        <p:xfrm>
          <a:off x="3324225" y="4305300"/>
          <a:ext cx="996950" cy="590550"/>
        </p:xfrm>
        <a:graphic>
          <a:graphicData uri="http://schemas.openxmlformats.org/presentationml/2006/ole">
            <mc:AlternateContent xmlns:mc="http://schemas.openxmlformats.org/markup-compatibility/2006">
              <mc:Choice xmlns:v="urn:schemas-microsoft-com:vml" Requires="v">
                <p:oleObj name="Equation" r:id="rId6" imgW="431640" imgH="241200" progId="Equation.DSMT4">
                  <p:embed/>
                </p:oleObj>
              </mc:Choice>
              <mc:Fallback>
                <p:oleObj name="Equation" r:id="rId6" imgW="431640" imgH="241200" progId="Equation.DSMT4">
                  <p:embed/>
                  <p:pic>
                    <p:nvPicPr>
                      <p:cNvPr id="0" name="Object 11"/>
                      <p:cNvPicPr>
                        <a:picLocks noChangeAspect="1" noChangeArrowheads="1"/>
                      </p:cNvPicPr>
                      <p:nvPr/>
                    </p:nvPicPr>
                    <p:blipFill>
                      <a:blip r:embed="rId7"/>
                      <a:srcRect/>
                      <a:stretch>
                        <a:fillRect/>
                      </a:stretch>
                    </p:blipFill>
                    <p:spPr bwMode="auto">
                      <a:xfrm>
                        <a:off x="3324225" y="4305300"/>
                        <a:ext cx="9969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Object 3"/>
          <p:cNvGraphicFramePr>
            <a:graphicFrameLocks noChangeAspect="1"/>
          </p:cNvGraphicFramePr>
          <p:nvPr>
            <p:extLst>
              <p:ext uri="{D42A27DB-BD31-4B8C-83A1-F6EECF244321}">
                <p14:modId xmlns:p14="http://schemas.microsoft.com/office/powerpoint/2010/main" val="2492755959"/>
              </p:ext>
            </p:extLst>
          </p:nvPr>
        </p:nvGraphicFramePr>
        <p:xfrm>
          <a:off x="2311400" y="3435350"/>
          <a:ext cx="2054225" cy="1117600"/>
        </p:xfrm>
        <a:graphic>
          <a:graphicData uri="http://schemas.openxmlformats.org/presentationml/2006/ole">
            <mc:AlternateContent xmlns:mc="http://schemas.openxmlformats.org/markup-compatibility/2006">
              <mc:Choice xmlns:v="urn:schemas-microsoft-com:vml" Requires="v">
                <p:oleObj name="Equation" r:id="rId8" imgW="888840" imgH="457200" progId="Equation.DSMT4">
                  <p:embed/>
                </p:oleObj>
              </mc:Choice>
              <mc:Fallback>
                <p:oleObj name="Equation" r:id="rId8" imgW="888840" imgH="457200" progId="Equation.DSMT4">
                  <p:embed/>
                  <p:pic>
                    <p:nvPicPr>
                      <p:cNvPr id="0" name="Object 3"/>
                      <p:cNvPicPr>
                        <a:picLocks noChangeAspect="1" noChangeArrowheads="1"/>
                      </p:cNvPicPr>
                      <p:nvPr/>
                    </p:nvPicPr>
                    <p:blipFill>
                      <a:blip r:embed="rId9"/>
                      <a:srcRect/>
                      <a:stretch>
                        <a:fillRect/>
                      </a:stretch>
                    </p:blipFill>
                    <p:spPr bwMode="auto">
                      <a:xfrm>
                        <a:off x="2311400" y="3435350"/>
                        <a:ext cx="20542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541" name="Imagen 2" descr="Recorte de pantalla"/>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418635" y="2285732"/>
            <a:ext cx="1603373" cy="301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nimBg="1" autoUpdateAnimBg="0"/>
      <p:bldP spid="37" grpId="0" animBg="1" autoUpdateAnimBg="0"/>
      <p:bldP spid="46" grpId="0" autoUpdateAnimBg="0"/>
      <p:bldP spid="4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arcador de contenido 1"/>
              <p:cNvSpPr>
                <a:spLocks noGrp="1"/>
              </p:cNvSpPr>
              <p:nvPr>
                <p:ph idx="1"/>
              </p:nvPr>
            </p:nvSpPr>
            <p:spPr/>
            <p:txBody>
              <a:bodyPr/>
              <a:lstStyle/>
              <a:p>
                <a:pPr marL="0" indent="0">
                  <a:lnSpc>
                    <a:spcPct val="150000"/>
                  </a:lnSpc>
                  <a:spcBef>
                    <a:spcPts val="0"/>
                  </a:spcBef>
                  <a:spcAft>
                    <a:spcPts val="1800"/>
                  </a:spcAft>
                  <a:buNone/>
                </a:pPr>
                <a:r>
                  <a:rPr lang="es-PE" dirty="0"/>
                  <a:t> Determine la solución de las siguientes ecuaciones cuadráticas:</a:t>
                </a:r>
              </a:p>
              <a:p>
                <a:pPr>
                  <a:lnSpc>
                    <a:spcPct val="150000"/>
                  </a:lnSpc>
                  <a:spcBef>
                    <a:spcPts val="0"/>
                  </a:spcBef>
                  <a:spcAft>
                    <a:spcPts val="1800"/>
                  </a:spcAft>
                </a:pPr>
                <a14:m>
                  <m:oMath xmlns:m="http://schemas.openxmlformats.org/officeDocument/2006/math">
                    <m:r>
                      <a:rPr lang="es-PE" b="0" i="1" smtClean="0">
                        <a:latin typeface="Cambria Math" panose="02040503050406030204" pitchFamily="18" charset="0"/>
                      </a:rPr>
                      <m:t>1</m:t>
                    </m:r>
                    <m:r>
                      <a:rPr lang="es-PE" i="1">
                        <a:latin typeface="Cambria Math" panose="02040503050406030204" pitchFamily="18" charset="0"/>
                      </a:rPr>
                      <m:t>)</m:t>
                    </m:r>
                    <m:r>
                      <a:rPr lang="es-PE" b="0" i="1" smtClean="0">
                        <a:latin typeface="Cambria Math" panose="02040503050406030204" pitchFamily="18" charset="0"/>
                      </a:rPr>
                      <m:t>  </m:t>
                    </m:r>
                    <m:r>
                      <a:rPr lang="es-PE" i="1">
                        <a:latin typeface="Cambria Math" panose="02040503050406030204" pitchFamily="18" charset="0"/>
                      </a:rPr>
                      <m:t>𝑝</m:t>
                    </m:r>
                    <m:r>
                      <a:rPr lang="es-PE" i="1">
                        <a:latin typeface="Cambria Math" panose="02040503050406030204" pitchFamily="18" charset="0"/>
                      </a:rPr>
                      <m:t>=</m:t>
                    </m:r>
                    <m:f>
                      <m:fPr>
                        <m:ctrlPr>
                          <a:rPr lang="es-PE" i="1">
                            <a:latin typeface="Cambria Math" panose="02040503050406030204" pitchFamily="18" charset="0"/>
                          </a:rPr>
                        </m:ctrlPr>
                      </m:fPr>
                      <m:num>
                        <m:r>
                          <a:rPr lang="es-PE" i="1">
                            <a:latin typeface="Cambria Math" panose="02040503050406030204" pitchFamily="18" charset="0"/>
                          </a:rPr>
                          <m:t>5</m:t>
                        </m:r>
                      </m:num>
                      <m:den>
                        <m:r>
                          <a:rPr lang="es-PE" i="1">
                            <a:latin typeface="Cambria Math" panose="02040503050406030204" pitchFamily="18" charset="0"/>
                          </a:rPr>
                          <m:t>8</m:t>
                        </m:r>
                      </m:den>
                    </m:f>
                    <m:r>
                      <a:rPr lang="es-PE" i="1">
                        <a:latin typeface="Cambria Math" panose="02040503050406030204" pitchFamily="18" charset="0"/>
                      </a:rPr>
                      <m:t>(</m:t>
                    </m:r>
                    <m:r>
                      <a:rPr lang="es-PE" i="1">
                        <a:latin typeface="Cambria Math" panose="02040503050406030204" pitchFamily="18" charset="0"/>
                      </a:rPr>
                      <m:t>𝑞</m:t>
                    </m:r>
                    <m:r>
                      <a:rPr lang="es-PE" i="1">
                        <a:latin typeface="Cambria Math" panose="02040503050406030204" pitchFamily="18" charset="0"/>
                      </a:rPr>
                      <m:t>−30</m:t>
                    </m:r>
                    <m:sSup>
                      <m:sSupPr>
                        <m:ctrlPr>
                          <a:rPr lang="es-PE" i="1">
                            <a:latin typeface="Cambria Math" panose="02040503050406030204" pitchFamily="18" charset="0"/>
                          </a:rPr>
                        </m:ctrlPr>
                      </m:sSupPr>
                      <m:e>
                        <m:r>
                          <a:rPr lang="es-PE" i="1">
                            <a:latin typeface="Cambria Math" panose="02040503050406030204" pitchFamily="18" charset="0"/>
                          </a:rPr>
                          <m:t>)</m:t>
                        </m:r>
                      </m:e>
                      <m:sup>
                        <m:r>
                          <a:rPr lang="es-PE" i="1">
                            <a:latin typeface="Cambria Math" panose="02040503050406030204" pitchFamily="18" charset="0"/>
                          </a:rPr>
                          <m:t>2</m:t>
                        </m:r>
                      </m:sup>
                    </m:sSup>
                    <m:r>
                      <a:rPr lang="es-PE" i="1">
                        <a:latin typeface="Cambria Math" panose="02040503050406030204" pitchFamily="18" charset="0"/>
                      </a:rPr>
                      <m:t>,</m:t>
                    </m:r>
                    <m:r>
                      <a:rPr lang="es-PE" i="1">
                        <a:latin typeface="Cambria Math" panose="02040503050406030204" pitchFamily="18" charset="0"/>
                      </a:rPr>
                      <m:t>𝑝𝑎𝑟𝑎</m:t>
                    </m:r>
                    <m:r>
                      <a:rPr lang="es-PE" i="1">
                        <a:latin typeface="Cambria Math" panose="02040503050406030204" pitchFamily="18" charset="0"/>
                      </a:rPr>
                      <m:t>  </m:t>
                    </m:r>
                    <m:r>
                      <a:rPr lang="es-PE" i="1">
                        <a:latin typeface="Cambria Math" panose="02040503050406030204" pitchFamily="18" charset="0"/>
                      </a:rPr>
                      <m:t>𝑝</m:t>
                    </m:r>
                    <m:r>
                      <a:rPr lang="es-PE" i="1">
                        <a:latin typeface="Cambria Math" panose="02040503050406030204" pitchFamily="18" charset="0"/>
                      </a:rPr>
                      <m:t>=135.</m:t>
                    </m:r>
                  </m:oMath>
                </a14:m>
                <a:endParaRPr lang="es-PE" i="1" dirty="0"/>
              </a:p>
              <a:p>
                <a:pPr>
                  <a:lnSpc>
                    <a:spcPct val="150000"/>
                  </a:lnSpc>
                  <a:spcBef>
                    <a:spcPts val="0"/>
                  </a:spcBef>
                  <a:spcAft>
                    <a:spcPts val="1800"/>
                  </a:spcAft>
                </a:pPr>
                <a14:m>
                  <m:oMath xmlns:m="http://schemas.openxmlformats.org/officeDocument/2006/math">
                    <m:r>
                      <a:rPr lang="es-PE" i="1">
                        <a:latin typeface="Cambria Math" panose="02040503050406030204" pitchFamily="18" charset="0"/>
                      </a:rPr>
                      <m:t>2)</m:t>
                    </m:r>
                    <m:r>
                      <a:rPr lang="es-PE" b="0" i="1" smtClean="0">
                        <a:latin typeface="Cambria Math" panose="02040503050406030204" pitchFamily="18" charset="0"/>
                      </a:rPr>
                      <m:t>  </m:t>
                    </m:r>
                    <m:r>
                      <a:rPr lang="es-PE" i="1">
                        <a:latin typeface="Cambria Math" panose="02040503050406030204" pitchFamily="18" charset="0"/>
                      </a:rPr>
                      <m:t>𝑈</m:t>
                    </m:r>
                    <m:r>
                      <a:rPr lang="es-PE" i="1">
                        <a:latin typeface="Cambria Math" panose="02040503050406030204" pitchFamily="18" charset="0"/>
                      </a:rPr>
                      <m:t>=−4</m:t>
                    </m:r>
                    <m:sSup>
                      <m:sSupPr>
                        <m:ctrlPr>
                          <a:rPr lang="es-PE" i="1">
                            <a:latin typeface="Cambria Math" panose="02040503050406030204" pitchFamily="18" charset="0"/>
                          </a:rPr>
                        </m:ctrlPr>
                      </m:sSupPr>
                      <m:e>
                        <m:r>
                          <a:rPr lang="es-PE" i="1">
                            <a:latin typeface="Cambria Math" panose="02040503050406030204" pitchFamily="18" charset="0"/>
                          </a:rPr>
                          <m:t>𝑞</m:t>
                        </m:r>
                      </m:e>
                      <m:sup>
                        <m:r>
                          <a:rPr lang="es-PE" i="1">
                            <a:latin typeface="Cambria Math" panose="02040503050406030204" pitchFamily="18" charset="0"/>
                          </a:rPr>
                          <m:t>2</m:t>
                        </m:r>
                      </m:sup>
                    </m:sSup>
                    <m:r>
                      <a:rPr lang="es-PE" i="1">
                        <a:latin typeface="Cambria Math" panose="02040503050406030204" pitchFamily="18" charset="0"/>
                      </a:rPr>
                      <m:t>−896+400</m:t>
                    </m:r>
                    <m:r>
                      <a:rPr lang="es-PE" i="1">
                        <a:latin typeface="Cambria Math" panose="02040503050406030204" pitchFamily="18" charset="0"/>
                      </a:rPr>
                      <m:t>𝑞</m:t>
                    </m:r>
                    <m:r>
                      <a:rPr lang="es-PE" i="1">
                        <a:latin typeface="Cambria Math" panose="02040503050406030204" pitchFamily="18" charset="0"/>
                      </a:rPr>
                      <m:t>,     </m:t>
                    </m:r>
                    <m:r>
                      <a:rPr lang="es-PE" i="1">
                        <a:latin typeface="Cambria Math" panose="02040503050406030204" pitchFamily="18" charset="0"/>
                      </a:rPr>
                      <m:t>𝑝𝑎𝑟𝑎</m:t>
                    </m:r>
                    <m:r>
                      <a:rPr lang="es-PE" i="1">
                        <a:latin typeface="Cambria Math" panose="02040503050406030204" pitchFamily="18" charset="0"/>
                      </a:rPr>
                      <m:t>     </m:t>
                    </m:r>
                    <m:r>
                      <a:rPr lang="es-PE" i="1">
                        <a:latin typeface="Cambria Math" panose="02040503050406030204" pitchFamily="18" charset="0"/>
                      </a:rPr>
                      <m:t>𝑈</m:t>
                    </m:r>
                    <m:r>
                      <a:rPr lang="es-PE" i="1">
                        <a:latin typeface="Cambria Math" panose="02040503050406030204" pitchFamily="18" charset="0"/>
                      </a:rPr>
                      <m:t>=3500</m:t>
                    </m:r>
                  </m:oMath>
                </a14:m>
                <a:endParaRPr lang="es-PE" i="1" dirty="0"/>
              </a:p>
              <a:p>
                <a:pPr>
                  <a:lnSpc>
                    <a:spcPct val="150000"/>
                  </a:lnSpc>
                  <a:spcBef>
                    <a:spcPts val="0"/>
                  </a:spcBef>
                  <a:spcAft>
                    <a:spcPts val="1800"/>
                  </a:spcAft>
                </a:pPr>
                <a14:m>
                  <m:oMath xmlns:m="http://schemas.openxmlformats.org/officeDocument/2006/math">
                    <m:r>
                      <a:rPr lang="es-PE" i="1">
                        <a:latin typeface="Cambria Math" panose="02040503050406030204" pitchFamily="18" charset="0"/>
                      </a:rPr>
                      <m:t>3)</m:t>
                    </m:r>
                    <m:r>
                      <a:rPr lang="es-PE" b="0" i="1" smtClean="0">
                        <a:latin typeface="Cambria Math" panose="02040503050406030204" pitchFamily="18" charset="0"/>
                      </a:rPr>
                      <m:t>  </m:t>
                    </m:r>
                    <m:r>
                      <a:rPr lang="es-PE" i="1">
                        <a:latin typeface="Cambria Math" panose="02040503050406030204" pitchFamily="18" charset="0"/>
                      </a:rPr>
                      <m:t>𝐼</m:t>
                    </m:r>
                    <m:r>
                      <a:rPr lang="es-PE" i="1">
                        <a:latin typeface="Cambria Math" panose="02040503050406030204" pitchFamily="18" charset="0"/>
                      </a:rPr>
                      <m:t>=−140</m:t>
                    </m:r>
                    <m:r>
                      <a:rPr lang="es-PE" i="1">
                        <a:latin typeface="Cambria Math" panose="02040503050406030204" pitchFamily="18" charset="0"/>
                      </a:rPr>
                      <m:t>𝑥</m:t>
                    </m:r>
                    <m:d>
                      <m:dPr>
                        <m:ctrlPr>
                          <a:rPr lang="es-PE" i="1">
                            <a:latin typeface="Cambria Math" panose="02040503050406030204" pitchFamily="18" charset="0"/>
                          </a:rPr>
                        </m:ctrlPr>
                      </m:dPr>
                      <m:e>
                        <m:r>
                          <a:rPr lang="es-PE" i="1">
                            <a:latin typeface="Cambria Math" panose="02040503050406030204" pitchFamily="18" charset="0"/>
                          </a:rPr>
                          <m:t>𝑥</m:t>
                        </m:r>
                        <m:r>
                          <a:rPr lang="es-PE" i="1">
                            <a:latin typeface="Cambria Math" panose="02040503050406030204" pitchFamily="18" charset="0"/>
                          </a:rPr>
                          <m:t>−50</m:t>
                        </m:r>
                      </m:e>
                    </m:d>
                    <m:r>
                      <a:rPr lang="es-PE" i="1">
                        <a:latin typeface="Cambria Math" panose="02040503050406030204" pitchFamily="18" charset="0"/>
                      </a:rPr>
                      <m:t>,</m:t>
                    </m:r>
                    <m:r>
                      <a:rPr lang="es-PE" i="1">
                        <a:latin typeface="Cambria Math" panose="02040503050406030204" pitchFamily="18" charset="0"/>
                      </a:rPr>
                      <m:t>𝑝𝑎𝑟𝑎</m:t>
                    </m:r>
                    <m:r>
                      <a:rPr lang="es-PE" b="0" i="1" smtClean="0">
                        <a:latin typeface="Cambria Math" panose="02040503050406030204" pitchFamily="18" charset="0"/>
                      </a:rPr>
                      <m:t>    </m:t>
                    </m:r>
                    <m:r>
                      <a:rPr lang="es-PE" i="1">
                        <a:latin typeface="Cambria Math" panose="02040503050406030204" pitchFamily="18" charset="0"/>
                      </a:rPr>
                      <m:t>𝐼</m:t>
                    </m:r>
                    <m:r>
                      <a:rPr lang="es-PE" i="1">
                        <a:latin typeface="Cambria Math" panose="02040503050406030204" pitchFamily="18" charset="0"/>
                      </a:rPr>
                      <m:t>=5600.</m:t>
                    </m:r>
                  </m:oMath>
                </a14:m>
                <a:endParaRPr lang="es-PE" dirty="0"/>
              </a:p>
              <a:p>
                <a:pPr>
                  <a:lnSpc>
                    <a:spcPct val="150000"/>
                  </a:lnSpc>
                  <a:spcBef>
                    <a:spcPts val="0"/>
                  </a:spcBef>
                  <a:spcAft>
                    <a:spcPts val="1800"/>
                  </a:spcAft>
                </a:pPr>
                <a:endParaRPr lang="es-PE" dirty="0"/>
              </a:p>
            </p:txBody>
          </p:sp>
        </mc:Choice>
        <mc:Fallback xmlns="">
          <p:sp>
            <p:nvSpPr>
              <p:cNvPr id="2" name="Marcador de contenido 1"/>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s-PE">
                    <a:noFill/>
                  </a:rPr>
                  <a:t> </a:t>
                </a:r>
              </a:p>
            </p:txBody>
          </p:sp>
        </mc:Fallback>
      </mc:AlternateContent>
      <p:sp>
        <p:nvSpPr>
          <p:cNvPr id="3" name="Marcador de contenido 2"/>
          <p:cNvSpPr>
            <a:spLocks noGrp="1"/>
          </p:cNvSpPr>
          <p:nvPr>
            <p:ph sz="quarter" idx="13"/>
          </p:nvPr>
        </p:nvSpPr>
        <p:spPr/>
        <p:txBody>
          <a:bodyPr/>
          <a:lstStyle/>
          <a:p>
            <a:r>
              <a:rPr lang="es-PE" dirty="0"/>
              <a:t>  Ejemplos:</a:t>
            </a:r>
          </a:p>
        </p:txBody>
      </p:sp>
      <p:sp>
        <p:nvSpPr>
          <p:cNvPr id="4" name="CuadroTexto 3">
            <a:extLst>
              <a:ext uri="{FF2B5EF4-FFF2-40B4-BE49-F238E27FC236}">
                <a16:creationId xmlns:a16="http://schemas.microsoft.com/office/drawing/2014/main" id="{BBE48E19-7BD7-4246-8F45-5D2F3863B55C}"/>
              </a:ext>
            </a:extLst>
          </p:cNvPr>
          <p:cNvSpPr txBox="1"/>
          <p:nvPr/>
        </p:nvSpPr>
        <p:spPr>
          <a:xfrm>
            <a:off x="8065575" y="3135312"/>
            <a:ext cx="914400" cy="914400"/>
          </a:xfrm>
          <a:prstGeom prst="rect">
            <a:avLst/>
          </a:prstGeom>
          <a:noFill/>
        </p:spPr>
        <p:txBody>
          <a:bodyPr wrap="square" rtlCol="0">
            <a:spAutoFit/>
          </a:bodyPr>
          <a:lstStyle/>
          <a:p>
            <a:endParaRPr lang="es-PE" dirty="0"/>
          </a:p>
        </p:txBody>
      </p:sp>
    </p:spTree>
    <p:extLst>
      <p:ext uri="{BB962C8B-B14F-4D97-AF65-F5344CB8AC3E}">
        <p14:creationId xmlns:p14="http://schemas.microsoft.com/office/powerpoint/2010/main" val="232724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12AB603-D303-47A4-A562-2021EAB2338E}"/>
              </a:ext>
            </a:extLst>
          </p:cNvPr>
          <p:cNvSpPr>
            <a:spLocks noGrp="1"/>
          </p:cNvSpPr>
          <p:nvPr>
            <p:ph idx="1"/>
          </p:nvPr>
        </p:nvSpPr>
        <p:spPr>
          <a:xfrm>
            <a:off x="838200" y="1052513"/>
            <a:ext cx="10515600" cy="5156200"/>
          </a:xfrm>
        </p:spPr>
        <p:txBody>
          <a:bodyPr/>
          <a:lstStyle/>
          <a:p>
            <a:pPr>
              <a:defRPr/>
            </a:pPr>
            <a:r>
              <a:rPr lang="es-PE" dirty="0"/>
              <a:t>Dada la ecuación:</a:t>
            </a:r>
          </a:p>
          <a:p>
            <a:pPr marL="0" indent="0">
              <a:buFont typeface="Arial" panose="020B0604020202020204" pitchFamily="34" charset="0"/>
              <a:buNone/>
              <a:defRPr/>
            </a:pPr>
            <a:endParaRPr lang="es-PE" dirty="0"/>
          </a:p>
          <a:p>
            <a:pPr>
              <a:defRPr/>
            </a:pPr>
            <a:r>
              <a:rPr lang="es-PE" dirty="0"/>
              <a:t>Se desarrolla las operaciones indicadas, logrando:</a:t>
            </a:r>
          </a:p>
          <a:p>
            <a:pPr>
              <a:defRPr/>
            </a:pPr>
            <a:endParaRPr lang="es-PE" dirty="0"/>
          </a:p>
          <a:p>
            <a:pPr>
              <a:defRPr/>
            </a:pPr>
            <a:endParaRPr lang="es-PE" dirty="0"/>
          </a:p>
          <a:p>
            <a:pPr>
              <a:defRPr/>
            </a:pPr>
            <a:r>
              <a:rPr lang="es-PE" dirty="0"/>
              <a:t>Luego tendremos la ecuación cuadrática: </a:t>
            </a:r>
          </a:p>
          <a:p>
            <a:pPr marL="0" indent="0">
              <a:buFont typeface="Arial" panose="020B0604020202020204" pitchFamily="34" charset="0"/>
              <a:buNone/>
              <a:defRPr/>
            </a:pPr>
            <a:endParaRPr lang="es-PE" dirty="0"/>
          </a:p>
          <a:p>
            <a:pPr>
              <a:defRPr/>
            </a:pPr>
            <a:r>
              <a:rPr lang="es-PE" dirty="0"/>
              <a:t>Que con ayuda de la calculadora, se obtiene las soluciones: </a:t>
            </a:r>
          </a:p>
          <a:p>
            <a:pPr marL="0" indent="0">
              <a:buFont typeface="Arial" panose="020B0604020202020204" pitchFamily="34" charset="0"/>
              <a:buNone/>
              <a:defRPr/>
            </a:pPr>
            <a:endParaRPr lang="es-PE" dirty="0"/>
          </a:p>
          <a:p>
            <a:pPr marL="0" indent="0">
              <a:buFont typeface="Arial" panose="020B0604020202020204" pitchFamily="34" charset="0"/>
              <a:buNone/>
              <a:defRPr/>
            </a:pPr>
            <a:r>
              <a:rPr lang="es-PE" dirty="0"/>
              <a:t>  </a:t>
            </a:r>
          </a:p>
        </p:txBody>
      </p:sp>
      <p:sp>
        <p:nvSpPr>
          <p:cNvPr id="20483" name="Marcador de contenido 2">
            <a:extLst>
              <a:ext uri="{FF2B5EF4-FFF2-40B4-BE49-F238E27FC236}">
                <a16:creationId xmlns:a16="http://schemas.microsoft.com/office/drawing/2014/main" id="{3F1834AF-4764-4B30-B2AD-3C99DF7DC3D4}"/>
              </a:ext>
            </a:extLst>
          </p:cNvPr>
          <p:cNvSpPr>
            <a:spLocks noGrp="1"/>
          </p:cNvSpPr>
          <p:nvPr>
            <p:ph sz="quarter" idx="13"/>
          </p:nvPr>
        </p:nvSpPr>
        <p:spPr>
          <a:xfrm>
            <a:off x="838200" y="214313"/>
            <a:ext cx="10247313" cy="550862"/>
          </a:xfrm>
          <a:solidFill>
            <a:srgbClr val="FF0000">
              <a:alpha val="16078"/>
            </a:srgbClr>
          </a:solidFill>
        </p:spPr>
        <p:txBody>
          <a:bodyPr/>
          <a:lstStyle/>
          <a:p>
            <a:r>
              <a:rPr lang="es-PE" altLang="es-PE" dirty="0"/>
              <a:t>Solución 1 </a:t>
            </a:r>
          </a:p>
        </p:txBody>
      </p:sp>
      <p:graphicFrame>
        <p:nvGraphicFramePr>
          <p:cNvPr id="4" name="11 Objeto">
            <a:extLst>
              <a:ext uri="{FF2B5EF4-FFF2-40B4-BE49-F238E27FC236}">
                <a16:creationId xmlns:a16="http://schemas.microsoft.com/office/drawing/2014/main" id="{EC14D3F7-B8FD-4908-A851-BC32FC1928B4}"/>
              </a:ext>
            </a:extLst>
          </p:cNvPr>
          <p:cNvGraphicFramePr>
            <a:graphicFrameLocks noChangeAspect="1"/>
          </p:cNvGraphicFramePr>
          <p:nvPr/>
        </p:nvGraphicFramePr>
        <p:xfrm>
          <a:off x="4081463" y="3319463"/>
          <a:ext cx="114300" cy="215900"/>
        </p:xfrm>
        <a:graphic>
          <a:graphicData uri="http://schemas.openxmlformats.org/presentationml/2006/ole">
            <mc:AlternateContent xmlns:mc="http://schemas.openxmlformats.org/markup-compatibility/2006">
              <mc:Choice xmlns:v="urn:schemas-microsoft-com:vml" Requires="v">
                <p:oleObj name="Ecuación" r:id="rId2" imgW="114151" imgH="215619" progId="Equation.3">
                  <p:embed/>
                </p:oleObj>
              </mc:Choice>
              <mc:Fallback>
                <p:oleObj name="Ecuación" r:id="rId2" imgW="114151" imgH="215619" progId="Equation.3">
                  <p:embed/>
                  <p:pic>
                    <p:nvPicPr>
                      <p:cNvPr id="4" name="11 Objeto">
                        <a:extLst>
                          <a:ext uri="{FF2B5EF4-FFF2-40B4-BE49-F238E27FC236}">
                            <a16:creationId xmlns:a16="http://schemas.microsoft.com/office/drawing/2014/main" id="{EC14D3F7-B8FD-4908-A851-BC32FC19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3" y="3319463"/>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Rectangle 2">
            <a:extLst>
              <a:ext uri="{FF2B5EF4-FFF2-40B4-BE49-F238E27FC236}">
                <a16:creationId xmlns:a16="http://schemas.microsoft.com/office/drawing/2014/main" id="{C7E59966-DFBA-4363-9CEC-97A0E2435323}"/>
              </a:ext>
            </a:extLst>
          </p:cNvPr>
          <p:cNvSpPr>
            <a:spLocks noChangeArrowheads="1"/>
          </p:cNvSpPr>
          <p:nvPr/>
        </p:nvSpPr>
        <p:spPr bwMode="auto">
          <a:xfrm>
            <a:off x="1314450" y="1428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s-PE" altLang="es-PE" sz="1800"/>
          </a:p>
        </p:txBody>
      </p:sp>
      <p:graphicFrame>
        <p:nvGraphicFramePr>
          <p:cNvPr id="20486" name="Objeto 5">
            <a:extLst>
              <a:ext uri="{FF2B5EF4-FFF2-40B4-BE49-F238E27FC236}">
                <a16:creationId xmlns:a16="http://schemas.microsoft.com/office/drawing/2014/main" id="{09393849-A53F-45C7-9080-754197347B9E}"/>
              </a:ext>
            </a:extLst>
          </p:cNvPr>
          <p:cNvGraphicFramePr>
            <a:graphicFrameLocks noChangeAspect="1"/>
          </p:cNvGraphicFramePr>
          <p:nvPr/>
        </p:nvGraphicFramePr>
        <p:xfrm>
          <a:off x="4081463" y="1052513"/>
          <a:ext cx="1943100" cy="714375"/>
        </p:xfrm>
        <a:graphic>
          <a:graphicData uri="http://schemas.openxmlformats.org/presentationml/2006/ole">
            <mc:AlternateContent xmlns:mc="http://schemas.openxmlformats.org/markup-compatibility/2006">
              <mc:Choice xmlns:v="urn:schemas-microsoft-com:vml" Requires="v">
                <p:oleObj name="Ecuación" r:id="rId4" imgW="1943100" imgH="711200" progId="Equation.3">
                  <p:embed/>
                </p:oleObj>
              </mc:Choice>
              <mc:Fallback>
                <p:oleObj name="Ecuación" r:id="rId4" imgW="1943100" imgH="711200" progId="Equation.3">
                  <p:embed/>
                  <p:pic>
                    <p:nvPicPr>
                      <p:cNvPr id="20486" name="Objeto 5">
                        <a:extLst>
                          <a:ext uri="{FF2B5EF4-FFF2-40B4-BE49-F238E27FC236}">
                            <a16:creationId xmlns:a16="http://schemas.microsoft.com/office/drawing/2014/main" id="{09393849-A53F-45C7-9080-754197347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463" y="1052513"/>
                        <a:ext cx="1943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7" name="Objeto 7">
            <a:extLst>
              <a:ext uri="{FF2B5EF4-FFF2-40B4-BE49-F238E27FC236}">
                <a16:creationId xmlns:a16="http://schemas.microsoft.com/office/drawing/2014/main" id="{C6BB03B1-C286-49DF-B0CE-06F9CC5DDD84}"/>
              </a:ext>
            </a:extLst>
          </p:cNvPr>
          <p:cNvGraphicFramePr>
            <a:graphicFrameLocks noChangeAspect="1"/>
          </p:cNvGraphicFramePr>
          <p:nvPr/>
        </p:nvGraphicFramePr>
        <p:xfrm>
          <a:off x="1160463" y="2852738"/>
          <a:ext cx="3035300" cy="420687"/>
        </p:xfrm>
        <a:graphic>
          <a:graphicData uri="http://schemas.openxmlformats.org/presentationml/2006/ole">
            <mc:AlternateContent xmlns:mc="http://schemas.openxmlformats.org/markup-compatibility/2006">
              <mc:Choice xmlns:v="urn:schemas-microsoft-com:vml" Requires="v">
                <p:oleObj name="Ecuación" r:id="rId6" imgW="3035300" imgH="419100" progId="Equation.3">
                  <p:embed/>
                </p:oleObj>
              </mc:Choice>
              <mc:Fallback>
                <p:oleObj name="Ecuación" r:id="rId6" imgW="3035300" imgH="419100" progId="Equation.3">
                  <p:embed/>
                  <p:pic>
                    <p:nvPicPr>
                      <p:cNvPr id="20487" name="Objeto 7">
                        <a:extLst>
                          <a:ext uri="{FF2B5EF4-FFF2-40B4-BE49-F238E27FC236}">
                            <a16:creationId xmlns:a16="http://schemas.microsoft.com/office/drawing/2014/main" id="{C6BB03B1-C286-49DF-B0CE-06F9CC5DDD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2852738"/>
                        <a:ext cx="30353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8" name="Objeto 8">
            <a:extLst>
              <a:ext uri="{FF2B5EF4-FFF2-40B4-BE49-F238E27FC236}">
                <a16:creationId xmlns:a16="http://schemas.microsoft.com/office/drawing/2014/main" id="{94D4D1B3-7835-4624-8528-D39D50FBC6CC}"/>
              </a:ext>
            </a:extLst>
          </p:cNvPr>
          <p:cNvGraphicFramePr>
            <a:graphicFrameLocks noChangeAspect="1"/>
          </p:cNvGraphicFramePr>
          <p:nvPr/>
        </p:nvGraphicFramePr>
        <p:xfrm>
          <a:off x="1160463" y="4110038"/>
          <a:ext cx="2552700" cy="420687"/>
        </p:xfrm>
        <a:graphic>
          <a:graphicData uri="http://schemas.openxmlformats.org/presentationml/2006/ole">
            <mc:AlternateContent xmlns:mc="http://schemas.openxmlformats.org/markup-compatibility/2006">
              <mc:Choice xmlns:v="urn:schemas-microsoft-com:vml" Requires="v">
                <p:oleObj name="Ecuación" r:id="rId8" imgW="2552700" imgH="419100" progId="Equation.3">
                  <p:embed/>
                </p:oleObj>
              </mc:Choice>
              <mc:Fallback>
                <p:oleObj name="Ecuación" r:id="rId8" imgW="2552700" imgH="419100" progId="Equation.3">
                  <p:embed/>
                  <p:pic>
                    <p:nvPicPr>
                      <p:cNvPr id="20488" name="Objeto 8">
                        <a:extLst>
                          <a:ext uri="{FF2B5EF4-FFF2-40B4-BE49-F238E27FC236}">
                            <a16:creationId xmlns:a16="http://schemas.microsoft.com/office/drawing/2014/main" id="{94D4D1B3-7835-4624-8528-D39D50FBC6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463" y="4110038"/>
                        <a:ext cx="2552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9" name="Objeto 9">
            <a:extLst>
              <a:ext uri="{FF2B5EF4-FFF2-40B4-BE49-F238E27FC236}">
                <a16:creationId xmlns:a16="http://schemas.microsoft.com/office/drawing/2014/main" id="{7D9B7D10-A714-4179-8ADC-54505D09964C}"/>
              </a:ext>
            </a:extLst>
          </p:cNvPr>
          <p:cNvGraphicFramePr>
            <a:graphicFrameLocks noChangeAspect="1"/>
          </p:cNvGraphicFramePr>
          <p:nvPr/>
        </p:nvGraphicFramePr>
        <p:xfrm>
          <a:off x="3714750" y="5233988"/>
          <a:ext cx="2843213" cy="987425"/>
        </p:xfrm>
        <a:graphic>
          <a:graphicData uri="http://schemas.openxmlformats.org/presentationml/2006/ole">
            <mc:AlternateContent xmlns:mc="http://schemas.openxmlformats.org/markup-compatibility/2006">
              <mc:Choice xmlns:v="urn:schemas-microsoft-com:vml" Requires="v">
                <p:oleObj name="Ecuación" r:id="rId10" imgW="1473200" imgH="508000" progId="Equation.3">
                  <p:embed/>
                </p:oleObj>
              </mc:Choice>
              <mc:Fallback>
                <p:oleObj name="Ecuación" r:id="rId10" imgW="1473200" imgH="508000" progId="Equation.3">
                  <p:embed/>
                  <p:pic>
                    <p:nvPicPr>
                      <p:cNvPr id="20489" name="Objeto 9">
                        <a:extLst>
                          <a:ext uri="{FF2B5EF4-FFF2-40B4-BE49-F238E27FC236}">
                            <a16:creationId xmlns:a16="http://schemas.microsoft.com/office/drawing/2014/main" id="{7D9B7D10-A714-4179-8ADC-54505D09964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4750" y="5233988"/>
                        <a:ext cx="28432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90" name="Picture 6" descr="Resultado de imagen para calculadora casio fx-991es">
            <a:extLst>
              <a:ext uri="{FF2B5EF4-FFF2-40B4-BE49-F238E27FC236}">
                <a16:creationId xmlns:a16="http://schemas.microsoft.com/office/drawing/2014/main" id="{6CB54CF6-0F5C-4E88-9165-4A32D4D7044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75813" y="4141788"/>
            <a:ext cx="20669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A9E309-EBBC-4C30-8C9B-0CE60CB0B290}"/>
              </a:ext>
            </a:extLst>
          </p:cNvPr>
          <p:cNvSpPr>
            <a:spLocks noGrp="1"/>
          </p:cNvSpPr>
          <p:nvPr>
            <p:ph idx="1"/>
          </p:nvPr>
        </p:nvSpPr>
        <p:spPr>
          <a:xfrm>
            <a:off x="468313" y="1165225"/>
            <a:ext cx="10515600" cy="5154613"/>
          </a:xfrm>
        </p:spPr>
        <p:txBody>
          <a:bodyPr>
            <a:normAutofit fontScale="77500" lnSpcReduction="20000"/>
          </a:bodyPr>
          <a:lstStyle/>
          <a:p>
            <a:pPr>
              <a:defRPr/>
            </a:pPr>
            <a:r>
              <a:rPr lang="es-PE" dirty="0"/>
              <a:t>Se tiene la ecuación de segundo grado:</a:t>
            </a:r>
          </a:p>
          <a:p>
            <a:pPr marL="0" indent="0">
              <a:buFont typeface="Arial" panose="020B0604020202020204" pitchFamily="34" charset="0"/>
              <a:buNone/>
              <a:defRPr/>
            </a:pPr>
            <a:endParaRPr lang="es-PE" dirty="0"/>
          </a:p>
          <a:p>
            <a:pPr marL="0" indent="0">
              <a:buFont typeface="Arial" panose="020B0604020202020204" pitchFamily="34" charset="0"/>
              <a:buNone/>
              <a:defRPr/>
            </a:pPr>
            <a:endParaRPr lang="es-PE" dirty="0"/>
          </a:p>
          <a:p>
            <a:pPr>
              <a:defRPr/>
            </a:pPr>
            <a:r>
              <a:rPr lang="es-PE" dirty="0"/>
              <a:t>Ordenando la ecuación , tendremos: </a:t>
            </a:r>
          </a:p>
          <a:p>
            <a:pPr marL="0" indent="0">
              <a:buFont typeface="Arial" panose="020B0604020202020204" pitchFamily="34" charset="0"/>
              <a:buNone/>
              <a:defRPr/>
            </a:pPr>
            <a:endParaRPr lang="es-PE" dirty="0"/>
          </a:p>
          <a:p>
            <a:pPr marL="0" indent="0">
              <a:buFont typeface="Arial" panose="020B0604020202020204" pitchFamily="34" charset="0"/>
              <a:buNone/>
              <a:defRPr/>
            </a:pPr>
            <a:endParaRPr lang="es-PE" dirty="0"/>
          </a:p>
          <a:p>
            <a:pPr>
              <a:defRPr/>
            </a:pPr>
            <a:r>
              <a:rPr lang="es-PE" dirty="0"/>
              <a:t>Que con ayuda de la calculadora, se obtiene las soluciones: </a:t>
            </a:r>
          </a:p>
          <a:p>
            <a:pPr>
              <a:defRPr/>
            </a:pPr>
            <a:endParaRPr lang="es-PE" dirty="0"/>
          </a:p>
          <a:p>
            <a:pPr marL="0" indent="0">
              <a:buFont typeface="Arial" panose="020B0604020202020204" pitchFamily="34" charset="0"/>
              <a:buNone/>
              <a:defRPr/>
            </a:pPr>
            <a:endParaRPr lang="es-PE" dirty="0"/>
          </a:p>
          <a:p>
            <a:pPr>
              <a:defRPr/>
            </a:pPr>
            <a:endParaRPr lang="es-PE" dirty="0"/>
          </a:p>
          <a:p>
            <a:pPr>
              <a:defRPr/>
            </a:pPr>
            <a:endParaRPr lang="es-PE" dirty="0"/>
          </a:p>
          <a:p>
            <a:pPr marL="0" indent="0">
              <a:buFont typeface="Arial" panose="020B0604020202020204" pitchFamily="34" charset="0"/>
              <a:buNone/>
              <a:defRPr/>
            </a:pPr>
            <a:endParaRPr lang="es-PE" dirty="0"/>
          </a:p>
          <a:p>
            <a:pPr marL="0" indent="0">
              <a:buFont typeface="Arial" panose="020B0604020202020204" pitchFamily="34" charset="0"/>
              <a:buNone/>
              <a:defRPr/>
            </a:pPr>
            <a:r>
              <a:rPr lang="es-PE" dirty="0"/>
              <a:t>    </a:t>
            </a:r>
          </a:p>
          <a:p>
            <a:pPr marL="0" indent="0">
              <a:buFont typeface="Arial" panose="020B0604020202020204" pitchFamily="34" charset="0"/>
              <a:buNone/>
              <a:defRPr/>
            </a:pPr>
            <a:r>
              <a:rPr lang="es-PE" dirty="0"/>
              <a:t>   </a:t>
            </a:r>
          </a:p>
        </p:txBody>
      </p:sp>
      <p:sp>
        <p:nvSpPr>
          <p:cNvPr id="21507" name="Marcador de contenido 2">
            <a:extLst>
              <a:ext uri="{FF2B5EF4-FFF2-40B4-BE49-F238E27FC236}">
                <a16:creationId xmlns:a16="http://schemas.microsoft.com/office/drawing/2014/main" id="{D526DA1E-0B0C-4602-AD69-A4BBAB5790FB}"/>
              </a:ext>
            </a:extLst>
          </p:cNvPr>
          <p:cNvSpPr>
            <a:spLocks noGrp="1"/>
          </p:cNvSpPr>
          <p:nvPr>
            <p:ph sz="quarter" idx="13"/>
          </p:nvPr>
        </p:nvSpPr>
        <p:spPr>
          <a:xfrm>
            <a:off x="838200" y="214313"/>
            <a:ext cx="10247313" cy="550862"/>
          </a:xfrm>
          <a:solidFill>
            <a:srgbClr val="FF0000">
              <a:alpha val="16078"/>
            </a:srgbClr>
          </a:solidFill>
        </p:spPr>
        <p:txBody>
          <a:bodyPr/>
          <a:lstStyle/>
          <a:p>
            <a:r>
              <a:rPr lang="es-PE" altLang="es-PE" dirty="0"/>
              <a:t>Solución 2 </a:t>
            </a:r>
          </a:p>
          <a:p>
            <a:endParaRPr lang="es-PE" altLang="es-PE" dirty="0"/>
          </a:p>
        </p:txBody>
      </p:sp>
      <p:graphicFrame>
        <p:nvGraphicFramePr>
          <p:cNvPr id="21508" name="Objeto 3">
            <a:extLst>
              <a:ext uri="{FF2B5EF4-FFF2-40B4-BE49-F238E27FC236}">
                <a16:creationId xmlns:a16="http://schemas.microsoft.com/office/drawing/2014/main" id="{C3B4DD10-670C-4D9F-A345-2D3B6F709AD9}"/>
              </a:ext>
            </a:extLst>
          </p:cNvPr>
          <p:cNvGraphicFramePr>
            <a:graphicFrameLocks noChangeAspect="1"/>
          </p:cNvGraphicFramePr>
          <p:nvPr/>
        </p:nvGraphicFramePr>
        <p:xfrm>
          <a:off x="1160463" y="1390650"/>
          <a:ext cx="3648075" cy="520700"/>
        </p:xfrm>
        <a:graphic>
          <a:graphicData uri="http://schemas.openxmlformats.org/presentationml/2006/ole">
            <mc:AlternateContent xmlns:mc="http://schemas.openxmlformats.org/markup-compatibility/2006">
              <mc:Choice xmlns:v="urn:schemas-microsoft-com:vml" Requires="v">
                <p:oleObj name="Ecuación" r:id="rId2" imgW="1612900" imgH="228600" progId="Equation.3">
                  <p:embed/>
                </p:oleObj>
              </mc:Choice>
              <mc:Fallback>
                <p:oleObj name="Ecuación" r:id="rId2" imgW="1612900" imgH="228600" progId="Equation.3">
                  <p:embed/>
                  <p:pic>
                    <p:nvPicPr>
                      <p:cNvPr id="21508" name="Objeto 3">
                        <a:extLst>
                          <a:ext uri="{FF2B5EF4-FFF2-40B4-BE49-F238E27FC236}">
                            <a16:creationId xmlns:a16="http://schemas.microsoft.com/office/drawing/2014/main" id="{C3B4DD10-670C-4D9F-A345-2D3B6F709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390650"/>
                        <a:ext cx="36480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to 4">
            <a:extLst>
              <a:ext uri="{FF2B5EF4-FFF2-40B4-BE49-F238E27FC236}">
                <a16:creationId xmlns:a16="http://schemas.microsoft.com/office/drawing/2014/main" id="{66E31575-8C69-4921-80FA-CABDB5D6991B}"/>
              </a:ext>
            </a:extLst>
          </p:cNvPr>
          <p:cNvGraphicFramePr>
            <a:graphicFrameLocks noChangeAspect="1"/>
          </p:cNvGraphicFramePr>
          <p:nvPr/>
        </p:nvGraphicFramePr>
        <p:xfrm>
          <a:off x="1160463" y="2587625"/>
          <a:ext cx="3389312" cy="520700"/>
        </p:xfrm>
        <a:graphic>
          <a:graphicData uri="http://schemas.openxmlformats.org/presentationml/2006/ole">
            <mc:AlternateContent xmlns:mc="http://schemas.openxmlformats.org/markup-compatibility/2006">
              <mc:Choice xmlns:v="urn:schemas-microsoft-com:vml" Requires="v">
                <p:oleObj name="Ecuación" r:id="rId4" imgW="1498600" imgH="228600" progId="Equation.3">
                  <p:embed/>
                </p:oleObj>
              </mc:Choice>
              <mc:Fallback>
                <p:oleObj name="Ecuación" r:id="rId4" imgW="1498600" imgH="228600" progId="Equation.3">
                  <p:embed/>
                  <p:pic>
                    <p:nvPicPr>
                      <p:cNvPr id="21509" name="Objeto 4">
                        <a:extLst>
                          <a:ext uri="{FF2B5EF4-FFF2-40B4-BE49-F238E27FC236}">
                            <a16:creationId xmlns:a16="http://schemas.microsoft.com/office/drawing/2014/main" id="{66E31575-8C69-4921-80FA-CABDB5D699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463" y="2587625"/>
                        <a:ext cx="338931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to 5">
            <a:extLst>
              <a:ext uri="{FF2B5EF4-FFF2-40B4-BE49-F238E27FC236}">
                <a16:creationId xmlns:a16="http://schemas.microsoft.com/office/drawing/2014/main" id="{A10EC163-E19D-4B01-BEB9-74210598C8A2}"/>
              </a:ext>
            </a:extLst>
          </p:cNvPr>
          <p:cNvGraphicFramePr>
            <a:graphicFrameLocks noChangeAspect="1"/>
          </p:cNvGraphicFramePr>
          <p:nvPr/>
        </p:nvGraphicFramePr>
        <p:xfrm>
          <a:off x="1160463" y="3963988"/>
          <a:ext cx="4051300" cy="492125"/>
        </p:xfrm>
        <a:graphic>
          <a:graphicData uri="http://schemas.openxmlformats.org/presentationml/2006/ole">
            <mc:AlternateContent xmlns:mc="http://schemas.openxmlformats.org/markup-compatibility/2006">
              <mc:Choice xmlns:v="urn:schemas-microsoft-com:vml" Requires="v">
                <p:oleObj name="Ecuación" r:id="rId6" imgW="1790700" imgH="215900" progId="Equation.3">
                  <p:embed/>
                </p:oleObj>
              </mc:Choice>
              <mc:Fallback>
                <p:oleObj name="Ecuación" r:id="rId6" imgW="1790700" imgH="215900" progId="Equation.3">
                  <p:embed/>
                  <p:pic>
                    <p:nvPicPr>
                      <p:cNvPr id="21510" name="Objeto 5">
                        <a:extLst>
                          <a:ext uri="{FF2B5EF4-FFF2-40B4-BE49-F238E27FC236}">
                            <a16:creationId xmlns:a16="http://schemas.microsoft.com/office/drawing/2014/main" id="{A10EC163-E19D-4B01-BEB9-74210598C8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463" y="3963988"/>
                        <a:ext cx="40513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1" name="Picture 6" descr="Resultado de imagen para calculadora casio fx-991es">
            <a:extLst>
              <a:ext uri="{FF2B5EF4-FFF2-40B4-BE49-F238E27FC236}">
                <a16:creationId xmlns:a16="http://schemas.microsoft.com/office/drawing/2014/main" id="{4CE9B26C-D864-49D9-B7BA-A673BD94C8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7363" y="3314700"/>
            <a:ext cx="26543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1144</Words>
  <Application>Microsoft Office PowerPoint</Application>
  <PresentationFormat>Panorámica</PresentationFormat>
  <Paragraphs>147</Paragraphs>
  <Slides>20</Slides>
  <Notes>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20</vt:i4>
      </vt:variant>
    </vt:vector>
  </HeadingPairs>
  <TitlesOfParts>
    <vt:vector size="30" baseType="lpstr">
      <vt:lpstr>Arial</vt:lpstr>
      <vt:lpstr>Calibri</vt:lpstr>
      <vt:lpstr>Calibri Light</vt:lpstr>
      <vt:lpstr>Cambria Math</vt:lpstr>
      <vt:lpstr>Symbol</vt:lpstr>
      <vt:lpstr>Times New Roman</vt:lpstr>
      <vt:lpstr>Wingdings</vt:lpstr>
      <vt:lpstr>Tema de Office</vt:lpstr>
      <vt:lpstr>Equation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dell</dc:creator>
  <cp:lastModifiedBy>Cindy Mendoza Ibarra</cp:lastModifiedBy>
  <cp:revision>184</cp:revision>
  <dcterms:created xsi:type="dcterms:W3CDTF">2017-07-19T03:22:33Z</dcterms:created>
  <dcterms:modified xsi:type="dcterms:W3CDTF">2021-03-01T20:59:47Z</dcterms:modified>
</cp:coreProperties>
</file>