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01" r:id="rId17"/>
    <p:sldId id="312" r:id="rId18"/>
    <p:sldId id="313" r:id="rId19"/>
    <p:sldId id="323" r:id="rId20"/>
    <p:sldId id="314" r:id="rId21"/>
    <p:sldId id="315" r:id="rId22"/>
  </p:sldIdLst>
  <p:sldSz cx="12192000" cy="6858000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D00CF6-EB6B-4D0F-B9D2-0261DE70EECB}" type="datetimeFigureOut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4A5FED-0160-4C38-9CA4-BF2D1C90B3C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36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A3A079-49CB-4CB9-8E0C-7562E77BAAA0}" type="datetimeFigureOut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89E9425-2005-45B0-9AD8-62BE37E9849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59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0963" y="735013"/>
            <a:ext cx="6507162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 smtClean="0"/>
          </a:p>
        </p:txBody>
      </p:sp>
    </p:spTree>
    <p:extLst>
      <p:ext uri="{BB962C8B-B14F-4D97-AF65-F5344CB8AC3E}">
        <p14:creationId xmlns:p14="http://schemas.microsoft.com/office/powerpoint/2010/main" val="393911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53EB563-A6EF-433C-8C1D-D89628399A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531BD-401A-4F02-A55C-E42C62DCCD7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746C7FF-A584-4309-9BFC-84FD12EDA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9EFAB52-A4F6-4A7D-AB50-DD1E1B22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8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>
            <a:extLst>
              <a:ext uri="{FF2B5EF4-FFF2-40B4-BE49-F238E27FC236}">
                <a16:creationId xmlns:a16="http://schemas.microsoft.com/office/drawing/2014/main" id="{B6D7A089-D496-4C7C-8B04-C52F32E1A5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2 Marcador de notas">
            <a:extLst>
              <a:ext uri="{FF2B5EF4-FFF2-40B4-BE49-F238E27FC236}">
                <a16:creationId xmlns:a16="http://schemas.microsoft.com/office/drawing/2014/main" id="{FE0D6698-2839-4CB2-AAA9-B63ED9AED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3 Marcador de número de diapositiva">
            <a:extLst>
              <a:ext uri="{FF2B5EF4-FFF2-40B4-BE49-F238E27FC236}">
                <a16:creationId xmlns:a16="http://schemas.microsoft.com/office/drawing/2014/main" id="{20E005F9-2EFE-4FBA-B024-8AE6A08A7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625BB-0452-40CC-A400-954A386D1495}" type="slidenum">
              <a:rPr kumimoji="0" lang="es-MX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MX" altLang="es-P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2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>
            <a:extLst>
              <a:ext uri="{FF2B5EF4-FFF2-40B4-BE49-F238E27FC236}">
                <a16:creationId xmlns:a16="http://schemas.microsoft.com/office/drawing/2014/main" id="{B6D7A089-D496-4C7C-8B04-C52F32E1A5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2 Marcador de notas">
            <a:extLst>
              <a:ext uri="{FF2B5EF4-FFF2-40B4-BE49-F238E27FC236}">
                <a16:creationId xmlns:a16="http://schemas.microsoft.com/office/drawing/2014/main" id="{FE0D6698-2839-4CB2-AAA9-B63ED9AED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3 Marcador de número de diapositiva">
            <a:extLst>
              <a:ext uri="{FF2B5EF4-FFF2-40B4-BE49-F238E27FC236}">
                <a16:creationId xmlns:a16="http://schemas.microsoft.com/office/drawing/2014/main" id="{20E005F9-2EFE-4FBA-B024-8AE6A08A7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625BB-0452-40CC-A400-954A386D1495}" type="slidenum">
              <a:rPr kumimoji="0" lang="es-MX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MX" altLang="es-P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9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>
            <a:extLst>
              <a:ext uri="{FF2B5EF4-FFF2-40B4-BE49-F238E27FC236}">
                <a16:creationId xmlns:a16="http://schemas.microsoft.com/office/drawing/2014/main" id="{B6D7A089-D496-4C7C-8B04-C52F32E1A5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2 Marcador de notas">
            <a:extLst>
              <a:ext uri="{FF2B5EF4-FFF2-40B4-BE49-F238E27FC236}">
                <a16:creationId xmlns:a16="http://schemas.microsoft.com/office/drawing/2014/main" id="{FE0D6698-2839-4CB2-AAA9-B63ED9AED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3 Marcador de número de diapositiva">
            <a:extLst>
              <a:ext uri="{FF2B5EF4-FFF2-40B4-BE49-F238E27FC236}">
                <a16:creationId xmlns:a16="http://schemas.microsoft.com/office/drawing/2014/main" id="{20E005F9-2EFE-4FBA-B024-8AE6A08A7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625BB-0452-40CC-A400-954A386D1495}" type="slidenum">
              <a:rPr kumimoji="0" lang="es-MX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MX" altLang="es-P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3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>
            <a:extLst>
              <a:ext uri="{FF2B5EF4-FFF2-40B4-BE49-F238E27FC236}">
                <a16:creationId xmlns:a16="http://schemas.microsoft.com/office/drawing/2014/main" id="{50358356-1D65-44D4-B1A8-B9854FEFE8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2 Marcador de notas">
            <a:extLst>
              <a:ext uri="{FF2B5EF4-FFF2-40B4-BE49-F238E27FC236}">
                <a16:creationId xmlns:a16="http://schemas.microsoft.com/office/drawing/2014/main" id="{794F132D-0D92-486D-B4F6-030FD61B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3 Marcador de número de diapositiva">
            <a:extLst>
              <a:ext uri="{FF2B5EF4-FFF2-40B4-BE49-F238E27FC236}">
                <a16:creationId xmlns:a16="http://schemas.microsoft.com/office/drawing/2014/main" id="{A4BCD287-EFF6-4E6F-B73F-5BAFB1E62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97CBFC-603C-442E-B512-5C3223EB3F4D}" type="slidenum">
              <a:rPr kumimoji="0" lang="es-MX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MX" altLang="es-P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0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>
            <a:extLst>
              <a:ext uri="{FF2B5EF4-FFF2-40B4-BE49-F238E27FC236}">
                <a16:creationId xmlns:a16="http://schemas.microsoft.com/office/drawing/2014/main" id="{50358356-1D65-44D4-B1A8-B9854FEFE8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2 Marcador de notas">
            <a:extLst>
              <a:ext uri="{FF2B5EF4-FFF2-40B4-BE49-F238E27FC236}">
                <a16:creationId xmlns:a16="http://schemas.microsoft.com/office/drawing/2014/main" id="{794F132D-0D92-486D-B4F6-030FD61B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3 Marcador de número de diapositiva">
            <a:extLst>
              <a:ext uri="{FF2B5EF4-FFF2-40B4-BE49-F238E27FC236}">
                <a16:creationId xmlns:a16="http://schemas.microsoft.com/office/drawing/2014/main" id="{A4BCD287-EFF6-4E6F-B73F-5BAFB1E62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97CBFC-603C-442E-B512-5C3223EB3F4D}" type="slidenum">
              <a:rPr kumimoji="0" lang="es-MX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MX" altLang="es-P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3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9"/>
          <a:stretch>
            <a:fillRect/>
          </a:stretch>
        </p:blipFill>
        <p:spPr bwMode="auto">
          <a:xfrm>
            <a:off x="4619625" y="0"/>
            <a:ext cx="7572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rama de flujo: entrada manual 7"/>
          <p:cNvSpPr/>
          <p:nvPr userDrawn="1"/>
        </p:nvSpPr>
        <p:spPr>
          <a:xfrm rot="5400000">
            <a:off x="-50006" y="50006"/>
            <a:ext cx="6858000" cy="6757988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9525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cxnSp>
        <p:nvCxnSpPr>
          <p:cNvPr id="8" name="Conector recto 7"/>
          <p:cNvCxnSpPr>
            <a:cxnSpLocks/>
          </p:cNvCxnSpPr>
          <p:nvPr userDrawn="1"/>
        </p:nvCxnSpPr>
        <p:spPr>
          <a:xfrm>
            <a:off x="0" y="3048000"/>
            <a:ext cx="6096000" cy="0"/>
          </a:xfrm>
          <a:prstGeom prst="line">
            <a:avLst/>
          </a:prstGeom>
          <a:ln w="123825" cmpd="thinThick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 userDrawn="1"/>
        </p:nvCxnSpPr>
        <p:spPr>
          <a:xfrm>
            <a:off x="5919788" y="3048000"/>
            <a:ext cx="1009650" cy="0"/>
          </a:xfrm>
          <a:prstGeom prst="line">
            <a:avLst/>
          </a:prstGeom>
          <a:ln w="123825" cmpd="thinThick">
            <a:solidFill>
              <a:srgbClr val="FF0000">
                <a:alpha val="44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25" y="-141288"/>
            <a:ext cx="1365250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arcador de texto 11"/>
          <p:cNvSpPr>
            <a:spLocks noGrp="1"/>
          </p:cNvSpPr>
          <p:nvPr>
            <p:ph type="body" sz="quarter" idx="13"/>
          </p:nvPr>
        </p:nvSpPr>
        <p:spPr>
          <a:xfrm>
            <a:off x="225091" y="1251452"/>
            <a:ext cx="5326063" cy="753812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4"/>
          </p:nvPr>
        </p:nvSpPr>
        <p:spPr>
          <a:xfrm>
            <a:off x="393365" y="3364414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7" name="Marcador de texto 25"/>
          <p:cNvSpPr>
            <a:spLocks noGrp="1"/>
          </p:cNvSpPr>
          <p:nvPr>
            <p:ph type="body" sz="quarter" idx="15"/>
          </p:nvPr>
        </p:nvSpPr>
        <p:spPr>
          <a:xfrm>
            <a:off x="610147" y="3948981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texto 25"/>
          <p:cNvSpPr>
            <a:spLocks noGrp="1"/>
          </p:cNvSpPr>
          <p:nvPr>
            <p:ph type="body" sz="quarter" idx="16"/>
          </p:nvPr>
        </p:nvSpPr>
        <p:spPr>
          <a:xfrm>
            <a:off x="882277" y="4531637"/>
            <a:ext cx="4989513" cy="125771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E923-AC13-4CB1-8467-76C237CBAADD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3" name="Marcador de pie de página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F3E4-4186-4E9E-9D8E-2914438B86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2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 descr="Imagen que contiene señal&#10;&#10;Descripción generada con confianza muy alta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1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/>
          <p:cNvSpPr>
            <a:spLocks noGrp="1"/>
          </p:cNvSpPr>
          <p:nvPr>
            <p:ph sz="quarter" idx="16"/>
          </p:nvPr>
        </p:nvSpPr>
        <p:spPr>
          <a:xfrm>
            <a:off x="921821" y="4610987"/>
            <a:ext cx="10207347" cy="1646937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2B591-D25B-4A3B-9E57-099D5E577156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68A8F-1B86-475C-A31B-58CE8C7665E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257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175"/>
            <a:ext cx="19383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, exterior&#10;&#10;Descripción generada con confianza muy alta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640138"/>
            <a:ext cx="19383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/>
          <p:cNvSpPr txBox="1">
            <a:spLocks noChangeArrowheads="1"/>
          </p:cNvSpPr>
          <p:nvPr userDrawn="1"/>
        </p:nvSpPr>
        <p:spPr bwMode="auto">
          <a:xfrm>
            <a:off x="2016125" y="325438"/>
            <a:ext cx="8158163" cy="647700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E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Preguntas</a:t>
            </a:r>
          </a:p>
        </p:txBody>
      </p:sp>
      <p:sp>
        <p:nvSpPr>
          <p:cNvPr id="9" name="CuadroTexto 8"/>
          <p:cNvSpPr txBox="1">
            <a:spLocks noChangeArrowheads="1"/>
          </p:cNvSpPr>
          <p:nvPr userDrawn="1"/>
        </p:nvSpPr>
        <p:spPr bwMode="auto">
          <a:xfrm>
            <a:off x="2016125" y="3759200"/>
            <a:ext cx="8158163" cy="1200150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defRPr/>
            </a:pPr>
            <a:r>
              <a:rPr lang="es-PE" altLang="es-E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Continúa con las actividades semanales      propuestas en el aula virtual: 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10401300" y="325438"/>
            <a:ext cx="1790700" cy="6477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11" name="Rectángulo 10"/>
          <p:cNvSpPr/>
          <p:nvPr userDrawn="1"/>
        </p:nvSpPr>
        <p:spPr>
          <a:xfrm>
            <a:off x="10401300" y="3756025"/>
            <a:ext cx="1790700" cy="12033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pic>
        <p:nvPicPr>
          <p:cNvPr id="12" name="Imagen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938" y="5538788"/>
            <a:ext cx="1363662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arcador de contenido 13"/>
          <p:cNvSpPr>
            <a:spLocks noGrp="1"/>
          </p:cNvSpPr>
          <p:nvPr>
            <p:ph sz="quarter" idx="13"/>
          </p:nvPr>
        </p:nvSpPr>
        <p:spPr>
          <a:xfrm>
            <a:off x="2728913" y="1116013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3" name="Marcador de contenido 13"/>
          <p:cNvSpPr>
            <a:spLocks noGrp="1"/>
          </p:cNvSpPr>
          <p:nvPr>
            <p:ph sz="quarter" idx="14"/>
          </p:nvPr>
        </p:nvSpPr>
        <p:spPr>
          <a:xfrm>
            <a:off x="2757488" y="5057339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fecha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1896D-6878-474D-8E1D-026163FB1551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6" name="Marcador de número de diapositiva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F9BA9-609B-4F17-BEEB-79EED2ED726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55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7" descr="Imagen que contiene edificio, cielo, exterior&#10;&#10;Descripción generada con confianza muy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r="7414" b="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 userDrawn="1"/>
        </p:nvSpPr>
        <p:spPr>
          <a:xfrm>
            <a:off x="0" y="663575"/>
            <a:ext cx="10077450" cy="9144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863" y="360363"/>
            <a:ext cx="13652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contenido 8"/>
          <p:cNvSpPr>
            <a:spLocks noGrp="1"/>
          </p:cNvSpPr>
          <p:nvPr>
            <p:ph sz="quarter" idx="13"/>
          </p:nvPr>
        </p:nvSpPr>
        <p:spPr>
          <a:xfrm>
            <a:off x="5145881" y="2084387"/>
            <a:ext cx="6929438" cy="4637088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C496-98CC-4E8B-B539-9E71ABE79CC4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187F-2160-4434-98E7-CDC7E2D641F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585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344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8244256-B6B1-46B9-B67E-F2F30C8C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C78F3074-6C65-4054-884E-624D7301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B72B42EC-F2CA-47FD-8D17-67E6BF9C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5095-BF81-4476-90F0-79DEA28686AD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9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0A33EB2-8A7C-426D-B8DE-3040F55D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864CDAF8-3ECF-45C5-B9BA-FAE44C15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0C7D7DDB-C940-440E-BE15-5C9DE79B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C1728-521E-4B9D-8C64-04C3AF55E94C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4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2668EF7-131D-4BDA-AC78-803AC3BB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EF8770A1-D04F-4564-9EAA-54B1525D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5ACEE2EC-4780-4A47-ADC9-B63F229D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905-C57B-4146-8DA3-336D7D8FA8D4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2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8456314-32D3-4503-A5CF-6AFCD41D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96620507-A037-47C1-AC5A-E86A39B2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1258C2F-3DEF-4699-91FC-55536E27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E549-EB37-4288-9A03-CD35A1FAF808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05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A09900E6-D008-4B00-83E3-01DC5D56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28931F9-B336-4436-B3E0-1F7CBFB6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F7E08713-45D1-4D83-AE23-F454ECEC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4E53C-21F7-4B7F-901B-8523CA93A15D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8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8A819A58-9941-4E13-943E-EDC009AE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BBFB7E34-071F-443B-BB4A-94749B02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94CD9BB1-58FC-494A-91E6-DAC1713A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E4720-5E1D-4881-A4B3-E0A4B7EF5189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Imagen que contiene árbol, exterior, edificio, hierba&#10;&#10;Descripción generada con confianza muy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228" b="2"/>
          <a:stretch>
            <a:fillRect/>
          </a:stretch>
        </p:blipFill>
        <p:spPr bwMode="auto">
          <a:xfrm>
            <a:off x="0" y="-381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 userDrawn="1"/>
        </p:nvSpPr>
        <p:spPr>
          <a:xfrm>
            <a:off x="723900" y="161925"/>
            <a:ext cx="10250488" cy="625475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 de la sesión 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9" descr="Imagen que contiene señal&#10;&#10;Descripción generada con confianza alta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: esquinas diagonales cortadas 9"/>
          <p:cNvSpPr/>
          <p:nvPr userDrawn="1"/>
        </p:nvSpPr>
        <p:spPr>
          <a:xfrm>
            <a:off x="2840038" y="1903413"/>
            <a:ext cx="9417050" cy="31813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5969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3240505" y="2119228"/>
            <a:ext cx="8678779" cy="2613194"/>
          </a:xfrm>
        </p:spPr>
        <p:txBody>
          <a:bodyPr>
            <a:normAutofit/>
          </a:bodyPr>
          <a:lstStyle>
            <a:lvl1pPr marL="0" indent="0" algn="just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5A29-7CD6-4577-BEA7-778CBC63E3F3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3122-6F3A-4AA5-B2B5-B441B76A3E6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536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05F12E9B-D868-4A0B-8F93-9B861A0A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B412FE95-50E6-48DB-867D-51654D6D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5D227D9E-C4A4-42E7-A802-C0266EEE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7882-2800-4FAC-BFD3-D5A549400B40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694383BB-4A47-4B1D-94AE-BC7F060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096DFB55-1785-4CAA-BE93-F0535027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B164666A-4BBC-4F5A-BE16-348A00A8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77558-F071-4D9A-8174-BAAB551A0884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3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4A14AA3D-A1EE-4ECC-849D-79E80492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E4863B0C-6680-4E67-90A7-C7969D79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43038678-364E-4FB7-AC5C-5681A37E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F092D-639A-48EC-87D5-2452669146FD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94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93AD863-8EC4-4153-ABEC-0532C3C9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AFC92E5-8EE6-45E5-85F5-632DE5AC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48911A2-D3BC-47C5-A01B-0FC94DB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20227-3544-44D1-BA9B-0C3ED20B8A4F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70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3E2A6286-9A4E-4B16-B76F-A0D72CE6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DFEC93F5-1F7B-4578-9886-33ABC3EE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8CAEB6-5D58-431C-8B48-CCEEB0AE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FA6D0-56FB-4182-8EF3-B7617E5548BD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0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20A24-7602-4DE5-9F64-35FC04DF8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DF0309-3B54-4B49-BB27-4D8AF36AC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7088B7-1176-4DEC-82BA-6446551B9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B5530-6A2C-473F-98DA-DD6FC3E63627}" type="slidenum">
              <a:rPr lang="es-P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64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7591C74-DE4D-444B-BD53-8145F2A2DB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25BC-CC04-4305-B355-8B74303CB7E6}" type="slidenum">
              <a:rPr lang="es-PE" altLang="es-P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884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&#10;&#10;Descripción generada con confianza muy alta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40710"/>
            <a:ext cx="10515600" cy="515597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DD3ED-F402-4F44-8EF6-5223D21C3E61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F3FF1-FC04-48AA-8FC4-D08C48F86D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294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 descr="Imagen que contiene señal&#10;&#10;Descripción generada con confianza muy alta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23716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99064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98C10-1064-46A9-AFB1-E4C6F6000F0E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3445-6B40-46CF-ACC1-BAF5A2AE98B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379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 descr="Imagen que contiene señal&#10;&#10;Descripción generada con confianza muy alta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/>
          <p:cNvSpPr>
            <a:spLocks noGrp="1"/>
          </p:cNvSpPr>
          <p:nvPr>
            <p:ph sz="quarter" idx="16"/>
          </p:nvPr>
        </p:nvSpPr>
        <p:spPr>
          <a:xfrm>
            <a:off x="921821" y="4610988"/>
            <a:ext cx="10207347" cy="1707264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A901-9B4E-453C-A06F-F9A9DF0757FD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30C0A-A0C7-40FF-8D76-5DEC99A0218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564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, exterior&#10;&#10;Descripción generada con confianza muy alta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0163"/>
            <a:ext cx="91916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57681"/>
            <a:ext cx="10515600" cy="5198669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CD649-8B3D-4396-8DFD-5FC2B7F6BE6A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E57DF-E8FA-4ACB-A5AE-32A0DE098BC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39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 descr="Imagen que contiene señal, exterior&#10;&#10;Descripción generada con confianza muy alta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0163"/>
            <a:ext cx="91916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06936-17BB-41A4-9A5C-EDAE4869004E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DEF34-E10B-49EE-88E9-858F5FBE1D0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6731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947738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204518"/>
            <a:ext cx="10515600" cy="505340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25501" y="198273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D4AED-BE9A-47F2-89DE-54D514A4E7B6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E9D08-A78D-4FFB-A65D-75A29CAD87E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1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/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5875"/>
            <a:ext cx="94773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7"/>
            <a:ext cx="5037138" cy="513873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38736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4FA45-1CF3-4F2D-83B5-AB5ACE698B79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EC5D-D2E1-43E8-9526-163D460BEA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465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s-PE" alt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s-PE" alt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B13A8E-1216-4E8B-8D75-7EFF7E024D8F}" type="datetime1">
              <a:rPr lang="es-PE"/>
              <a:pPr>
                <a:defRPr/>
              </a:pPr>
              <a:t>7/02/2021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3BA9FC-BE47-4540-82CA-F7B05BDE9B6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E2410142-28DB-40C8-9B30-6210762E07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67" y="0"/>
            <a:ext cx="124036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1 Marcador de título">
            <a:extLst>
              <a:ext uri="{FF2B5EF4-FFF2-40B4-BE49-F238E27FC236}">
                <a16:creationId xmlns:a16="http://schemas.microsoft.com/office/drawing/2014/main" id="{EF08E38D-D5E5-46D8-90A5-644B35EACC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6625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</a:p>
        </p:txBody>
      </p:sp>
      <p:sp>
        <p:nvSpPr>
          <p:cNvPr id="1028" name="2 Marcador de texto">
            <a:extLst>
              <a:ext uri="{FF2B5EF4-FFF2-40B4-BE49-F238E27FC236}">
                <a16:creationId xmlns:a16="http://schemas.microsoft.com/office/drawing/2014/main" id="{0F5E9D69-0426-45AD-9F3E-C4FDBDA350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54B8346-735D-45A7-98FE-52FD93EB8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4271EBB-933A-44EA-982D-CF8EC3621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PEA 2020-1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5382D49-1215-4307-A636-A7A75D29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3143C1-9959-45DE-8A32-8E2E473C34D1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‹Nº›</a:t>
            </a:fld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2" descr="Resultado de imagen para upc logo">
            <a:extLst>
              <a:ext uri="{FF2B5EF4-FFF2-40B4-BE49-F238E27FC236}">
                <a16:creationId xmlns:a16="http://schemas.microsoft.com/office/drawing/2014/main" id="{F27129D9-5D4F-4C06-838C-94E891AAB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00" y="-207963"/>
            <a:ext cx="1862667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Proceso alternativo">
            <a:extLst>
              <a:ext uri="{FF2B5EF4-FFF2-40B4-BE49-F238E27FC236}">
                <a16:creationId xmlns:a16="http://schemas.microsoft.com/office/drawing/2014/main" id="{3D742F16-9866-4A55-B528-7601DD709EBB}"/>
              </a:ext>
            </a:extLst>
          </p:cNvPr>
          <p:cNvSpPr/>
          <p:nvPr userDrawn="1"/>
        </p:nvSpPr>
        <p:spPr>
          <a:xfrm>
            <a:off x="563034" y="6327775"/>
            <a:ext cx="11072284" cy="46038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8 Triángulo isósceles">
            <a:extLst>
              <a:ext uri="{FF2B5EF4-FFF2-40B4-BE49-F238E27FC236}">
                <a16:creationId xmlns:a16="http://schemas.microsoft.com/office/drawing/2014/main" id="{1698DE4D-B9C6-4D8D-A1ED-00BB18E742FD}"/>
              </a:ext>
            </a:extLst>
          </p:cNvPr>
          <p:cNvSpPr/>
          <p:nvPr userDrawn="1"/>
        </p:nvSpPr>
        <p:spPr>
          <a:xfrm>
            <a:off x="1176867" y="6021389"/>
            <a:ext cx="400051" cy="2746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9 Trapecio">
            <a:extLst>
              <a:ext uri="{FF2B5EF4-FFF2-40B4-BE49-F238E27FC236}">
                <a16:creationId xmlns:a16="http://schemas.microsoft.com/office/drawing/2014/main" id="{99DEE607-A829-45FB-8676-8D901A9A13D7}"/>
              </a:ext>
            </a:extLst>
          </p:cNvPr>
          <p:cNvSpPr/>
          <p:nvPr userDrawn="1"/>
        </p:nvSpPr>
        <p:spPr>
          <a:xfrm>
            <a:off x="789518" y="5861051"/>
            <a:ext cx="368300" cy="269875"/>
          </a:xfrm>
          <a:prstGeom prst="trapezoid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10 Conector">
            <a:extLst>
              <a:ext uri="{FF2B5EF4-FFF2-40B4-BE49-F238E27FC236}">
                <a16:creationId xmlns:a16="http://schemas.microsoft.com/office/drawing/2014/main" id="{3BF807EF-3F0E-4F35-8BB9-9C8517E728C9}"/>
              </a:ext>
            </a:extLst>
          </p:cNvPr>
          <p:cNvSpPr/>
          <p:nvPr userDrawn="1"/>
        </p:nvSpPr>
        <p:spPr>
          <a:xfrm>
            <a:off x="423334" y="5559426"/>
            <a:ext cx="383117" cy="31591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77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14300" y="1176338"/>
            <a:ext cx="5445125" cy="16684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s-PE" dirty="0"/>
              <a:t>INTRODUCCIÓN AL CÁLCULO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114300" y="3251200"/>
            <a:ext cx="6132513" cy="7985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100" dirty="0"/>
              <a:t>Unidad 3: 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31748" name="Marcador de texto 17"/>
          <p:cNvSpPr>
            <a:spLocks noGrp="1"/>
          </p:cNvSpPr>
          <p:nvPr>
            <p:ph type="body" sz="quarter" idx="15"/>
          </p:nvPr>
        </p:nvSpPr>
        <p:spPr>
          <a:xfrm>
            <a:off x="758825" y="3990975"/>
            <a:ext cx="4989513" cy="544513"/>
          </a:xfrm>
        </p:spPr>
        <p:txBody>
          <a:bodyPr/>
          <a:lstStyle/>
          <a:p>
            <a:pPr eaLnBrk="1" hangingPunct="1"/>
            <a:r>
              <a:rPr lang="es-PE" altLang="es-ES" dirty="0"/>
              <a:t>3.1 </a:t>
            </a:r>
            <a:r>
              <a:rPr lang="es-PE" altLang="es-ES"/>
              <a:t>Sesión </a:t>
            </a:r>
            <a:r>
              <a:rPr lang="es-PE" altLang="es-ES" smtClean="0"/>
              <a:t>virtual </a:t>
            </a:r>
            <a:endParaRPr lang="es-PE" altLang="es-ES" dirty="0"/>
          </a:p>
        </p:txBody>
      </p:sp>
      <p:sp>
        <p:nvSpPr>
          <p:cNvPr id="31749" name="Marcador de texto 18"/>
          <p:cNvSpPr>
            <a:spLocks noGrp="1"/>
          </p:cNvSpPr>
          <p:nvPr>
            <p:ph type="body" sz="quarter" idx="16"/>
          </p:nvPr>
        </p:nvSpPr>
        <p:spPr>
          <a:xfrm>
            <a:off x="758825" y="4789488"/>
            <a:ext cx="5726196" cy="12573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pt-BR" altLang="es-ES" dirty="0" err="1"/>
              <a:t>Función</a:t>
            </a:r>
            <a:r>
              <a:rPr lang="pt-BR" altLang="es-ES" dirty="0"/>
              <a:t> lineal.</a:t>
            </a:r>
          </a:p>
          <a:p>
            <a:pPr eaLnBrk="1" hangingPunct="1">
              <a:defRPr/>
            </a:pPr>
            <a:r>
              <a:rPr lang="pt-BR" altLang="es-ES" dirty="0" err="1"/>
              <a:t>Aplicación</a:t>
            </a:r>
            <a:r>
              <a:rPr lang="pt-BR" altLang="es-ES" dirty="0"/>
              <a:t> a modelos económicos.</a:t>
            </a:r>
            <a:endParaRPr lang="es-PE" alt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>
            <a:extLst>
              <a:ext uri="{FF2B5EF4-FFF2-40B4-BE49-F238E27FC236}">
                <a16:creationId xmlns:a16="http://schemas.microsoft.com/office/drawing/2014/main" id="{B4497FF1-6DB2-4AE8-91FD-88C1F79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6E3BC8AB-CB98-4D29-92F7-F01FBB1CC848}" type="slidenum">
              <a:rPr lang="es-ES" altLang="es-PE" sz="14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10</a:t>
            </a:fld>
            <a:endParaRPr lang="es-ES" altLang="es-PE" sz="14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943AD441-3308-454E-B1AE-BAAE839E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460" y="549275"/>
            <a:ext cx="7832339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El costo </a:t>
            </a:r>
            <a:r>
              <a:rPr lang="es-MX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C 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(en dólares) de fabricar </a:t>
            </a:r>
            <a:r>
              <a:rPr lang="es-MX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artículos está dado por la ecuación </a:t>
            </a:r>
            <a:r>
              <a:rPr lang="es-MX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C (x)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= 45</a:t>
            </a:r>
            <a:r>
              <a:rPr lang="es-MX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+ 6000. Cada artículo puede venderse en $ 60.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52D61A41-7B37-42F7-97DB-4C13E2C2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514" y="1834591"/>
            <a:ext cx="822778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Tx/>
              <a:buAutoNum type="alphaLcPeriod"/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Encuentre una ecuación que exprese el ingreso </a:t>
            </a:r>
            <a:r>
              <a:rPr lang="es-MX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obtenido al vender </a:t>
            </a:r>
            <a:r>
              <a:rPr lang="es-MX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artículos.</a:t>
            </a:r>
          </a:p>
          <a:p>
            <a:pPr algn="just" eaLnBrk="1" hangingPunct="1">
              <a:buFontTx/>
              <a:buAutoNum type="alphaLcPeriod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/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¿Cuál es el ingreso por vender 500 artículos?</a:t>
            </a:r>
          </a:p>
          <a:p>
            <a:pPr algn="just" eaLnBrk="1" hangingPunct="1">
              <a:buFontTx/>
              <a:buAutoNum type="alphaLcPeriod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/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Encuentre la ecuación que expresa la utilidad </a:t>
            </a:r>
            <a:r>
              <a:rPr lang="es-MX" sz="2400" i="1" dirty="0">
                <a:solidFill>
                  <a:prstClr val="black"/>
                </a:solidFill>
                <a:cs typeface="Times New Roman" panose="02020603050405020304" pitchFamily="18" charset="0"/>
              </a:rPr>
              <a:t>U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obtenida al fabricar y vender </a:t>
            </a:r>
            <a:r>
              <a:rPr lang="es-MX" sz="24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x</a:t>
            </a: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artículos.</a:t>
            </a:r>
          </a:p>
          <a:p>
            <a:pPr algn="just" eaLnBrk="1" hangingPunct="1">
              <a:buFontTx/>
              <a:buAutoNum type="alphaLcPeriod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880440C9-3CDA-4012-A6D4-B27A25D0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4" y="80964"/>
            <a:ext cx="2592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sz="3200" b="1" dirty="0">
                <a:solidFill>
                  <a:srgbClr val="FF3300"/>
                </a:solidFill>
                <a:latin typeface="Arial"/>
                <a:cs typeface="Arial" charset="0"/>
              </a:rPr>
              <a:t>Reto 2: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636913"/>
            <a:ext cx="7310364" cy="7027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806388"/>
            <a:ext cx="7310364" cy="7027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5301209"/>
            <a:ext cx="7310364" cy="7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>
            <a:extLst>
              <a:ext uri="{FF2B5EF4-FFF2-40B4-BE49-F238E27FC236}">
                <a16:creationId xmlns:a16="http://schemas.microsoft.com/office/drawing/2014/main" id="{B4497FF1-6DB2-4AE8-91FD-88C1F79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6E3BC8AB-CB98-4D29-92F7-F01FBB1CC848}" type="slidenum">
              <a:rPr lang="es-ES" altLang="es-PE" sz="14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11</a:t>
            </a:fld>
            <a:endParaRPr lang="es-ES" altLang="es-PE" sz="14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Text Box 2">
                <a:extLst>
                  <a:ext uri="{FF2B5EF4-FFF2-40B4-BE49-F238E27FC236}">
                    <a16:creationId xmlns:a16="http://schemas.microsoft.com/office/drawing/2014/main" id="{943AD441-3308-454E-B1AE-BAAE839E2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458" y="747862"/>
                <a:ext cx="7954962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El costo, ingreso y la utilidad</a:t>
                </a:r>
                <a:r>
                  <a:rPr lang="es-MX" sz="24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(en dólares) al fabricar </a:t>
                </a:r>
                <a:r>
                  <a:rPr lang="es-MX" sz="24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artículos están dado por las ecuaciones:</a:t>
                </a:r>
              </a:p>
              <a:p>
                <a:pPr algn="just"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𝐶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=45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+6000, 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𝐼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=60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𝑈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=15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−6000</m:t>
                    </m:r>
                  </m:oMath>
                </a14:m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23" name="Text Box 2">
                <a:extLst>
                  <a:ext uri="{FF2B5EF4-FFF2-40B4-BE49-F238E27FC236}">
                    <a16:creationId xmlns:a16="http://schemas.microsoft.com/office/drawing/2014/main" id="{943AD441-3308-454E-B1AE-BAAE839E2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1458" y="747862"/>
                <a:ext cx="7954962" cy="1384995"/>
              </a:xfrm>
              <a:prstGeom prst="rect">
                <a:avLst/>
              </a:prstGeom>
              <a:blipFill>
                <a:blip r:embed="rId3"/>
                <a:stretch>
                  <a:fillRect l="-1149" t="-3524" r="-1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Text Box 3">
            <a:extLst>
              <a:ext uri="{FF2B5EF4-FFF2-40B4-BE49-F238E27FC236}">
                <a16:creationId xmlns:a16="http://schemas.microsoft.com/office/drawing/2014/main" id="{52D61A41-7B37-42F7-97DB-4C13E2C2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2456892"/>
            <a:ext cx="8356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+mj-lt"/>
              <a:buAutoNum type="alphaLcPeriod" startAt="4"/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¿Se obtendrá ganancia o pérdida  al vender 500 artículos?</a:t>
            </a:r>
          </a:p>
          <a:p>
            <a:pPr algn="just" eaLnBrk="1" hangingPunct="1">
              <a:buFontTx/>
              <a:buAutoNum type="alphaLcPeriod" startAt="4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 startAt="4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 startAt="4"/>
              <a:defRPr/>
            </a:pPr>
            <a:endParaRPr lang="es-MX" sz="24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 startAt="4"/>
              <a:defRPr/>
            </a:pP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lphaLcPeriod" startAt="4"/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Calcule el volumen mínimo de producción (V. M. P.)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880440C9-3CDA-4012-A6D4-B27A25D0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4" y="80964"/>
            <a:ext cx="2592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sz="3200" b="1" dirty="0">
                <a:solidFill>
                  <a:srgbClr val="FF3300"/>
                </a:solidFill>
                <a:cs typeface="Times New Roman" panose="02020603050405020304" pitchFamily="18" charset="0"/>
              </a:rPr>
              <a:t>Reto 2: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63" y="3208724"/>
            <a:ext cx="7416824" cy="11203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63" y="4765216"/>
            <a:ext cx="7416824" cy="11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>
            <a:extLst>
              <a:ext uri="{FF2B5EF4-FFF2-40B4-BE49-F238E27FC236}">
                <a16:creationId xmlns:a16="http://schemas.microsoft.com/office/drawing/2014/main" id="{B4497FF1-6DB2-4AE8-91FD-88C1F79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6E3BC8AB-CB98-4D29-92F7-F01FBB1CC848}" type="slidenum">
              <a:rPr lang="es-ES" altLang="es-PE" sz="14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12</a:t>
            </a:fld>
            <a:endParaRPr lang="es-ES" altLang="es-PE" sz="14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Text Box 2">
                <a:extLst>
                  <a:ext uri="{FF2B5EF4-FFF2-40B4-BE49-F238E27FC236}">
                    <a16:creationId xmlns:a16="http://schemas.microsoft.com/office/drawing/2014/main" id="{943AD441-3308-454E-B1AE-BAAE839E2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458" y="747862"/>
                <a:ext cx="7954962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El costo, ingreso y la utilidad</a:t>
                </a:r>
                <a:r>
                  <a:rPr lang="es-MX" sz="24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(en dólares) al fabricar </a:t>
                </a:r>
                <a:r>
                  <a:rPr lang="es-MX" sz="24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artículos están dado por las ecuaciones:</a:t>
                </a:r>
              </a:p>
              <a:p>
                <a:pPr algn="just"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𝐶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=45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+6000, 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𝐼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=60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𝑈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=15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−6000</m:t>
                    </m:r>
                  </m:oMath>
                </a14:m>
                <a:r>
                  <a:rPr lang="es-MX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23" name="Text Box 2">
                <a:extLst>
                  <a:ext uri="{FF2B5EF4-FFF2-40B4-BE49-F238E27FC236}">
                    <a16:creationId xmlns:a16="http://schemas.microsoft.com/office/drawing/2014/main" id="{943AD441-3308-454E-B1AE-BAAE839E2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1458" y="747862"/>
                <a:ext cx="7954962" cy="1384995"/>
              </a:xfrm>
              <a:prstGeom prst="rect">
                <a:avLst/>
              </a:prstGeom>
              <a:blipFill>
                <a:blip r:embed="rId3"/>
                <a:stretch>
                  <a:fillRect l="-1149" t="-3524" r="-1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Text Box 3">
            <a:extLst>
              <a:ext uri="{FF2B5EF4-FFF2-40B4-BE49-F238E27FC236}">
                <a16:creationId xmlns:a16="http://schemas.microsoft.com/office/drawing/2014/main" id="{52D61A41-7B37-42F7-97DB-4C13E2C2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2157557"/>
            <a:ext cx="835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+mj-lt"/>
              <a:buAutoNum type="alphaLcPeriod" startAt="5"/>
              <a:defRPr/>
            </a:pPr>
            <a:r>
              <a:rPr lang="es-MX" sz="2400" dirty="0">
                <a:solidFill>
                  <a:prstClr val="black"/>
                </a:solidFill>
                <a:cs typeface="Times New Roman" panose="02020603050405020304" pitchFamily="18" charset="0"/>
              </a:rPr>
              <a:t>Grafíquelas en un mismo plano.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880440C9-3CDA-4012-A6D4-B27A25D0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4" y="80964"/>
            <a:ext cx="2592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sz="3200" b="1" dirty="0">
                <a:solidFill>
                  <a:srgbClr val="FF3300"/>
                </a:solidFill>
                <a:latin typeface="Arial"/>
                <a:cs typeface="Arial" charset="0"/>
              </a:rPr>
              <a:t>Reto 2: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2811"/>
          <a:stretch/>
        </p:blipFill>
        <p:spPr>
          <a:xfrm>
            <a:off x="2459596" y="2701157"/>
            <a:ext cx="7668852" cy="3168828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6346576" y="2779395"/>
            <a:ext cx="3385829" cy="3070076"/>
            <a:chOff x="4822575" y="2779395"/>
            <a:chExt cx="3385829" cy="3070076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4822575" y="5220506"/>
              <a:ext cx="3385829" cy="869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5204012" y="2779395"/>
              <a:ext cx="2613" cy="3070076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4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6A87057D-6D85-4036-8EC1-9C279630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C19613C5-99B7-468A-94BB-D918215D64CE}" type="slidenum">
              <a:rPr lang="es-ES" altLang="es-PE" sz="14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13</a:t>
            </a:fld>
            <a:endParaRPr lang="es-ES" altLang="es-PE" sz="14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541AAE7-842D-4CB8-82DE-9F342AB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4" y="1989138"/>
            <a:ext cx="78517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Tx/>
              <a:buAutoNum type="alphaLcPeriod"/>
              <a:defRPr/>
            </a:pPr>
            <a:r>
              <a:rPr 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el valor de la pendiente de la recta que modela valor del automóvil en cualquier año.</a:t>
            </a:r>
          </a:p>
          <a:p>
            <a:pPr algn="just">
              <a:defRPr/>
            </a:pPr>
            <a:r>
              <a:rPr 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Tx/>
              <a:buAutoNum type="alphaLcPeriod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lphaLcPeriod" startAt="2"/>
              <a:defRPr/>
            </a:pPr>
            <a:r>
              <a:rPr 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significa el valor de la pendiente?</a:t>
            </a:r>
          </a:p>
          <a:p>
            <a:pPr marL="457200" indent="-457200" algn="just">
              <a:buFontTx/>
              <a:buAutoNum type="alphaLcPeriod" startAt="2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2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2"/>
              <a:defRPr/>
            </a:pPr>
            <a:r>
              <a:rPr 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la ecuación de la recta que exprese el valor del automóvil en cualquier año. </a:t>
            </a:r>
          </a:p>
          <a:p>
            <a:pPr marL="457200" indent="-457200" algn="just">
              <a:buFontTx/>
              <a:buAutoNum type="alphaLcPeriod" startAt="2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2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08A20A3E-BDF5-44DB-AD1E-28BCA903E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4" y="1052513"/>
            <a:ext cx="8150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defRPr/>
            </a:pPr>
            <a:r>
              <a:rPr lang="es-PE" sz="2400" dirty="0">
                <a:solidFill>
                  <a:prstClr val="black"/>
                </a:solidFill>
                <a:cs typeface="Times New Roman" panose="02020603050405020304" pitchFamily="18" charset="0"/>
              </a:rPr>
              <a:t>Un automóvil se deprecia linealmente $ 1 000 por año y tiene un valor de $10 400 después de 4 años.</a:t>
            </a:r>
            <a:endParaRPr lang="es-MX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805D63B2-7500-42D1-A426-B7A7B1E0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683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PE" sz="3200" b="1" dirty="0">
                <a:solidFill>
                  <a:srgbClr val="FF0033"/>
                </a:solidFill>
                <a:cs typeface="Times New Roman" panose="02020603050405020304" pitchFamily="18" charset="0"/>
              </a:rPr>
              <a:t>Depreciación</a:t>
            </a:r>
            <a:endParaRPr lang="es-MX" sz="3200" b="1" dirty="0">
              <a:solidFill>
                <a:srgbClr val="FF0033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798276"/>
            <a:ext cx="7310364" cy="7027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877611"/>
            <a:ext cx="7310364" cy="7027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36" y="5333058"/>
            <a:ext cx="7310364" cy="7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6A87057D-6D85-4036-8EC1-9C279630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C19613C5-99B7-468A-94BB-D918215D64CE}" type="slidenum">
              <a:rPr lang="es-ES" altLang="es-PE" sz="14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14</a:t>
            </a:fld>
            <a:endParaRPr lang="es-ES" altLang="es-PE" sz="14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541AAE7-842D-4CB8-82DE-9F342AB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4" y="1989138"/>
            <a:ext cx="78517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+mj-lt"/>
              <a:buAutoNum type="alphaLcPeriod" startAt="4"/>
              <a:defRPr/>
            </a:pPr>
            <a:r>
              <a:rPr 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Grafique dicha ecuación. </a:t>
            </a: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r>
              <a:rPr 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¿Cuál es el valor del automóvil después de 6 años?</a:t>
            </a: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lphaLcPeriod" startAt="4"/>
              <a:defRPr/>
            </a:pPr>
            <a:endParaRPr lang="es-PE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8A20A3E-BDF5-44DB-AD1E-28BCA903E8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414" y="1052514"/>
                <a:ext cx="815022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s-PE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Un automóvil se deprecia linealmente y su valor después de </a:t>
                </a:r>
                <a14:m>
                  <m:oMath xmlns:m="http://schemas.openxmlformats.org/officeDocument/2006/math"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s-PE" sz="24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años se expresa como: </a:t>
                </a:r>
                <a14:m>
                  <m:oMath xmlns:m="http://schemas.openxmlformats.org/officeDocument/2006/math"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𝑉</m:t>
                    </m:r>
                    <m:d>
                      <m:dPr>
                        <m:ctrlP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</m:d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=−1000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s-P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+14 400</m:t>
                    </m:r>
                  </m:oMath>
                </a14:m>
                <a:endParaRPr lang="es-MX" sz="24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6" name="Text Box 3">
                <a:extLst>
                  <a:ext uri="{FF2B5EF4-FFF2-40B4-BE49-F238E27FC236}">
                    <a16:creationId xmlns:a16="http://schemas.microsoft.com/office/drawing/2014/main" id="{08A20A3E-BDF5-44DB-AD1E-28BCA903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414" y="1052514"/>
                <a:ext cx="8150225" cy="830997"/>
              </a:xfrm>
              <a:prstGeom prst="rect">
                <a:avLst/>
              </a:prstGeom>
              <a:blipFill>
                <a:blip r:embed="rId3"/>
                <a:stretch>
                  <a:fillRect l="-1122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7" name="Text Box 4">
            <a:extLst>
              <a:ext uri="{FF2B5EF4-FFF2-40B4-BE49-F238E27FC236}">
                <a16:creationId xmlns:a16="http://schemas.microsoft.com/office/drawing/2014/main" id="{805D63B2-7500-42D1-A426-B7A7B1E0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683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PE" sz="3200" b="1" dirty="0">
                <a:solidFill>
                  <a:srgbClr val="FF0033"/>
                </a:solidFill>
                <a:cs typeface="Times New Roman" panose="02020603050405020304" pitchFamily="18" charset="0"/>
              </a:rPr>
              <a:t>Depreciación</a:t>
            </a:r>
            <a:endParaRPr lang="es-MX" sz="3200" b="1" dirty="0">
              <a:solidFill>
                <a:srgbClr val="FF0033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r="2811" b="23875"/>
          <a:stretch/>
        </p:blipFill>
        <p:spPr>
          <a:xfrm>
            <a:off x="2855640" y="2456892"/>
            <a:ext cx="7668852" cy="2412268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6384286" y="4545124"/>
            <a:ext cx="3385829" cy="869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660072" y="2420888"/>
            <a:ext cx="11993" cy="2448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436" y="5441390"/>
            <a:ext cx="7310364" cy="7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25500" y="1157288"/>
            <a:ext cx="10641570" cy="5199062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s-PE" altLang="es-PE" sz="2400" dirty="0"/>
              <a:t>Las leyes de Oferta y Demanda son modelos económicos que relacionan el precio de un bien y la cantidad de artículos.</a:t>
            </a:r>
            <a:endParaRPr lang="x-none" altLang="es-PE" sz="2400" dirty="0"/>
          </a:p>
          <a:p>
            <a:pPr eaLnBrk="1" hangingPunct="1"/>
            <a:r>
              <a:rPr lang="en-US" altLang="es-PE" sz="2400" dirty="0">
                <a:solidFill>
                  <a:srgbClr val="FF0000"/>
                </a:solidFill>
              </a:rPr>
              <a:t>La </a:t>
            </a:r>
            <a:r>
              <a:rPr lang="en-US" altLang="es-PE" sz="2400" dirty="0" err="1">
                <a:solidFill>
                  <a:srgbClr val="FF0000"/>
                </a:solidFill>
              </a:rPr>
              <a:t>Demanda</a:t>
            </a:r>
            <a:r>
              <a:rPr lang="en-US" altLang="es-PE" sz="2400" dirty="0"/>
              <a:t> </a:t>
            </a:r>
            <a:r>
              <a:rPr lang="en-US" altLang="es-PE" sz="2400" dirty="0" err="1"/>
              <a:t>representa</a:t>
            </a:r>
            <a:r>
              <a:rPr lang="en-US" altLang="es-PE" sz="2400" dirty="0"/>
              <a:t> el </a:t>
            </a:r>
            <a:r>
              <a:rPr lang="en-US" altLang="es-PE" sz="2400" dirty="0" err="1"/>
              <a:t>comportamiento</a:t>
            </a:r>
            <a:r>
              <a:rPr lang="en-US" altLang="es-PE" sz="2400" dirty="0"/>
              <a:t> de </a:t>
            </a:r>
            <a:r>
              <a:rPr lang="en-US" altLang="es-PE" sz="2400" dirty="0" err="1"/>
              <a:t>los</a:t>
            </a:r>
            <a:r>
              <a:rPr lang="en-US" altLang="es-PE" sz="2400" dirty="0"/>
              <a:t> </a:t>
            </a:r>
            <a:r>
              <a:rPr lang="en-US" altLang="es-PE" sz="2400" b="1" dirty="0" err="1">
                <a:solidFill>
                  <a:srgbClr val="0033CC"/>
                </a:solidFill>
              </a:rPr>
              <a:t>consumidores</a:t>
            </a:r>
            <a:r>
              <a:rPr lang="en-US" altLang="es-PE" sz="2400" dirty="0"/>
              <a:t>. </a:t>
            </a:r>
            <a:r>
              <a:rPr lang="en-US" altLang="es-PE" sz="2400" dirty="0" err="1"/>
              <a:t>Representa</a:t>
            </a:r>
            <a:r>
              <a:rPr lang="en-US" altLang="es-PE" sz="2400" dirty="0"/>
              <a:t> la </a:t>
            </a:r>
            <a:r>
              <a:rPr lang="en-US" altLang="es-PE" sz="2400" dirty="0" err="1"/>
              <a:t>cantidad</a:t>
            </a:r>
            <a:r>
              <a:rPr lang="en-US" altLang="es-PE" sz="2400" dirty="0"/>
              <a:t> de </a:t>
            </a:r>
            <a:r>
              <a:rPr lang="en-US" altLang="es-PE" sz="2400" dirty="0" err="1"/>
              <a:t>artículos</a:t>
            </a:r>
            <a:r>
              <a:rPr lang="en-US" altLang="es-PE" sz="2400" dirty="0"/>
              <a:t> que </a:t>
            </a:r>
            <a:r>
              <a:rPr lang="en-US" altLang="es-PE" sz="2400" dirty="0" err="1"/>
              <a:t>ellos</a:t>
            </a:r>
            <a:r>
              <a:rPr lang="en-US" altLang="es-PE" sz="2400" dirty="0"/>
              <a:t> </a:t>
            </a:r>
            <a:r>
              <a:rPr lang="en-US" altLang="es-PE" sz="2400" dirty="0" err="1"/>
              <a:t>están</a:t>
            </a:r>
            <a:r>
              <a:rPr lang="en-US" altLang="es-PE" sz="2400" dirty="0"/>
              <a:t> </a:t>
            </a:r>
            <a:r>
              <a:rPr lang="en-US" altLang="es-PE" sz="2400" dirty="0" err="1"/>
              <a:t>dispuestos</a:t>
            </a:r>
            <a:r>
              <a:rPr lang="en-US" altLang="es-PE" sz="2400" dirty="0"/>
              <a:t> a </a:t>
            </a:r>
            <a:r>
              <a:rPr lang="en-US" altLang="es-PE" sz="2400" dirty="0" err="1"/>
              <a:t>comprar</a:t>
            </a:r>
            <a:r>
              <a:rPr lang="en-US" altLang="es-PE" sz="2400" dirty="0"/>
              <a:t> para </a:t>
            </a:r>
            <a:r>
              <a:rPr lang="en-US" altLang="es-PE" sz="2400" dirty="0" err="1"/>
              <a:t>cada</a:t>
            </a:r>
            <a:r>
              <a:rPr lang="en-US" altLang="es-PE" sz="2400" dirty="0"/>
              <a:t> valor del </a:t>
            </a:r>
            <a:r>
              <a:rPr lang="en-US" altLang="es-PE" sz="2400" dirty="0" err="1"/>
              <a:t>precio</a:t>
            </a:r>
            <a:r>
              <a:rPr lang="en-US" altLang="es-PE" sz="2400" dirty="0"/>
              <a:t>.  </a:t>
            </a:r>
          </a:p>
          <a:p>
            <a:pPr eaLnBrk="1" hangingPunct="1"/>
            <a:r>
              <a:rPr lang="es-PE" altLang="es-PE" sz="2400" dirty="0">
                <a:solidFill>
                  <a:srgbClr val="FF0000"/>
                </a:solidFill>
              </a:rPr>
              <a:t>La Oferta </a:t>
            </a:r>
            <a:r>
              <a:rPr lang="es-PE" altLang="es-PE" sz="2400" dirty="0"/>
              <a:t>representa el comportamiento de los </a:t>
            </a:r>
            <a:r>
              <a:rPr lang="es-PE" altLang="es-PE" sz="2400" b="1" dirty="0">
                <a:solidFill>
                  <a:srgbClr val="0000FF"/>
                </a:solidFill>
              </a:rPr>
              <a:t>productores</a:t>
            </a:r>
            <a:r>
              <a:rPr lang="es-PE" altLang="es-PE" sz="2400" dirty="0"/>
              <a:t>. </a:t>
            </a:r>
            <a:r>
              <a:rPr lang="en-US" altLang="es-PE" sz="2400" dirty="0" err="1"/>
              <a:t>Refleja</a:t>
            </a:r>
            <a:r>
              <a:rPr lang="en-US" altLang="es-PE" sz="2400" dirty="0"/>
              <a:t> la </a:t>
            </a:r>
            <a:r>
              <a:rPr lang="en-US" altLang="es-PE" sz="2400" dirty="0" err="1"/>
              <a:t>disposición</a:t>
            </a:r>
            <a:r>
              <a:rPr lang="en-US" altLang="es-PE" sz="2400" dirty="0"/>
              <a:t> que </a:t>
            </a:r>
            <a:r>
              <a:rPr lang="en-US" altLang="es-PE" sz="2400" dirty="0" err="1"/>
              <a:t>tienen</a:t>
            </a:r>
            <a:r>
              <a:rPr lang="en-US" altLang="es-PE" sz="2400" dirty="0"/>
              <a:t> de </a:t>
            </a:r>
            <a:r>
              <a:rPr lang="en-US" altLang="es-PE" sz="2400" dirty="0" err="1"/>
              <a:t>ofrecer</a:t>
            </a:r>
            <a:r>
              <a:rPr lang="en-US" altLang="es-PE" sz="2400" dirty="0"/>
              <a:t> </a:t>
            </a:r>
            <a:r>
              <a:rPr lang="en-US" altLang="es-PE" sz="2400" dirty="0" err="1"/>
              <a:t>bienes</a:t>
            </a:r>
            <a:r>
              <a:rPr lang="en-US" altLang="es-PE" sz="2400" dirty="0"/>
              <a:t> o </a:t>
            </a:r>
            <a:r>
              <a:rPr lang="en-US" altLang="es-PE" sz="2400" dirty="0" err="1"/>
              <a:t>servicios</a:t>
            </a:r>
            <a:r>
              <a:rPr lang="en-US" altLang="es-PE" sz="2400" dirty="0"/>
              <a:t> a </a:t>
            </a:r>
            <a:r>
              <a:rPr lang="en-US" altLang="es-PE" sz="2400" dirty="0" err="1"/>
              <a:t>cambio</a:t>
            </a:r>
            <a:r>
              <a:rPr lang="en-US" altLang="es-PE" sz="2400" dirty="0"/>
              <a:t> de un </a:t>
            </a:r>
            <a:r>
              <a:rPr lang="en-US" altLang="es-PE" sz="2400" dirty="0" err="1"/>
              <a:t>pago</a:t>
            </a:r>
            <a:r>
              <a:rPr lang="en-US" altLang="es-PE" sz="2400" dirty="0"/>
              <a:t> o </a:t>
            </a:r>
            <a:r>
              <a:rPr lang="en-US" altLang="es-PE" sz="2400" dirty="0" err="1"/>
              <a:t>reconocimiento</a:t>
            </a:r>
            <a:r>
              <a:rPr lang="en-US" altLang="es-PE" sz="2400" dirty="0"/>
              <a:t> </a:t>
            </a:r>
            <a:r>
              <a:rPr lang="en-US" altLang="es-PE" sz="2400" dirty="0" err="1"/>
              <a:t>expresado</a:t>
            </a:r>
            <a:r>
              <a:rPr lang="en-US" altLang="es-PE" sz="2400" dirty="0"/>
              <a:t> </a:t>
            </a:r>
            <a:r>
              <a:rPr lang="en-US" altLang="es-PE" sz="2400" dirty="0" err="1"/>
              <a:t>en</a:t>
            </a:r>
            <a:r>
              <a:rPr lang="en-US" altLang="es-PE" sz="2400" dirty="0"/>
              <a:t> un </a:t>
            </a:r>
            <a:r>
              <a:rPr lang="en-US" altLang="es-PE" sz="2400" dirty="0" err="1"/>
              <a:t>precio</a:t>
            </a:r>
            <a:endParaRPr lang="es-PE" altLang="es-PE" sz="2400" dirty="0"/>
          </a:p>
        </p:txBody>
      </p:sp>
      <p:sp>
        <p:nvSpPr>
          <p:cNvPr id="52227" name="Marcador de contenido 3"/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>
            <a:noAutofit/>
          </a:bodyPr>
          <a:lstStyle/>
          <a:p>
            <a:pPr eaLnBrk="1" hangingPunct="1"/>
            <a:r>
              <a:rPr lang="es-PE" altLang="es-ES" dirty="0"/>
              <a:t>  </a:t>
            </a:r>
            <a:r>
              <a:rPr lang="es-ES" altLang="es-ES" dirty="0">
                <a:solidFill>
                  <a:srgbClr val="FF0000"/>
                </a:solidFill>
              </a:rPr>
              <a:t>Aplicación : Oferta y Demanda lineales</a:t>
            </a:r>
            <a:r>
              <a:rPr lang="es-ES" altLang="es-ES" dirty="0"/>
              <a:t/>
            </a:r>
            <a:br>
              <a:rPr lang="es-ES" altLang="es-ES" dirty="0"/>
            </a:br>
            <a:endParaRPr lang="es-PE" alt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x-none" dirty="0"/>
              <a:t>                 </a:t>
            </a:r>
            <a:r>
              <a:rPr lang="es-ES" dirty="0">
                <a:solidFill>
                  <a:srgbClr val="FF0000"/>
                </a:solidFill>
              </a:rPr>
              <a:t>Oferta y Demanda lineales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FF7BD-08E1-4184-AE90-EFDB08D5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162050"/>
            <a:ext cx="8077199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25500" y="1157288"/>
            <a:ext cx="10666284" cy="5199062"/>
          </a:xfrm>
        </p:spPr>
        <p:txBody>
          <a:bodyPr rtlCol="0">
            <a:normAutofit/>
          </a:bodyPr>
          <a:lstStyle/>
          <a:p>
            <a:pPr indent="-46038" eaLnBrk="1" hangingPunct="1">
              <a:spcBef>
                <a:spcPct val="50000"/>
              </a:spcBef>
              <a:buNone/>
            </a:pPr>
            <a:r>
              <a:rPr lang="es-ES_tradnl" altLang="es-PE" sz="2400" dirty="0">
                <a:solidFill>
                  <a:srgbClr val="000000"/>
                </a:solidFill>
              </a:rPr>
              <a:t>Cuando el precio es de S/. 80 se podrían vender 10 relojes y si el precio es de S/. 60 se podrían vender 20. Si la demanda se comporta linealmente, desarrolle los siguientes planteamientos:</a:t>
            </a:r>
          </a:p>
          <a:p>
            <a:pPr marL="971550" lvl="1" indent="-514350" eaLnBrk="1" hangingPunct="1">
              <a:spcBef>
                <a:spcPct val="50000"/>
              </a:spcBef>
              <a:buAutoNum type="alphaLcParenR"/>
            </a:pPr>
            <a:r>
              <a:rPr lang="es-ES_tradnl" altLang="es-PE" sz="2400" dirty="0" smtClean="0">
                <a:solidFill>
                  <a:srgbClr val="000000"/>
                </a:solidFill>
              </a:rPr>
              <a:t>¿</a:t>
            </a:r>
            <a:r>
              <a:rPr lang="es-ES_tradnl" altLang="es-PE" sz="2400" dirty="0">
                <a:solidFill>
                  <a:srgbClr val="000000"/>
                </a:solidFill>
              </a:rPr>
              <a:t>Cuál es la ecuación de la demanda? </a:t>
            </a:r>
            <a:endParaRPr lang="es-ES_tradnl" altLang="es-PE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spcBef>
                <a:spcPct val="50000"/>
              </a:spcBef>
              <a:buNone/>
            </a:pPr>
            <a:r>
              <a:rPr lang="es-ES_tradnl" altLang="es-PE" sz="2400" dirty="0">
                <a:solidFill>
                  <a:srgbClr val="000000"/>
                </a:solidFill>
              </a:rPr>
              <a:t> </a:t>
            </a:r>
            <a:r>
              <a:rPr lang="es-ES_tradnl" altLang="es-PE" sz="2400" dirty="0" smtClean="0">
                <a:solidFill>
                  <a:srgbClr val="000000"/>
                </a:solidFill>
              </a:rPr>
              <a:t>            m = -2                    p = -2q + 100</a:t>
            </a:r>
            <a:endParaRPr lang="es-ES_tradnl" altLang="es-PE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lang="es-ES_tradnl" altLang="es-PE" sz="2400" dirty="0"/>
              <a:t>b) Grafique la ecuación de la demanda.</a:t>
            </a:r>
            <a:endParaRPr lang="es-PE" altLang="es-PE" sz="2400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eriod"/>
              <a:defRPr/>
            </a:pPr>
            <a:endParaRPr lang="es-PE" altLang="es-PE" sz="2400" dirty="0"/>
          </a:p>
        </p:txBody>
      </p:sp>
      <p:sp>
        <p:nvSpPr>
          <p:cNvPr id="51203" name="Marcador de contenido 3"/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pPr eaLnBrk="1" hangingPunct="1"/>
            <a:r>
              <a:rPr lang="es-PE" altLang="es-ES" dirty="0"/>
              <a:t>  Ejemplo 2</a:t>
            </a:r>
          </a:p>
        </p:txBody>
      </p:sp>
      <p:pic>
        <p:nvPicPr>
          <p:cNvPr id="4" name="Picture 6" descr="TgC_artefacto159.gif (54366 bytes)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97536">
            <a:off x="8068183" y="2589820"/>
            <a:ext cx="2571280" cy="220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955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26458" t="24095" r="29269" b="11037"/>
          <a:stretch/>
        </p:blipFill>
        <p:spPr bwMode="auto">
          <a:xfrm>
            <a:off x="3327400" y="1219200"/>
            <a:ext cx="5410200" cy="444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857500" y="903843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 (precio)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899400" y="5183743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</a:t>
            </a:r>
            <a:r>
              <a:rPr lang="es-ES" dirty="0" smtClean="0"/>
              <a:t> (cantidad)</a:t>
            </a:r>
          </a:p>
        </p:txBody>
      </p:sp>
    </p:spTree>
    <p:extLst>
      <p:ext uri="{BB962C8B-B14F-4D97-AF65-F5344CB8AC3E}">
        <p14:creationId xmlns:p14="http://schemas.microsoft.com/office/powerpoint/2010/main" val="7612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44843" y="1157681"/>
            <a:ext cx="11269362" cy="5198669"/>
          </a:xfrm>
        </p:spPr>
        <p:txBody>
          <a:bodyPr>
            <a:normAutofit/>
          </a:bodyPr>
          <a:lstStyle/>
          <a:p>
            <a:pPr indent="-46038">
              <a:buNone/>
            </a:pPr>
            <a:r>
              <a:rPr lang="es-PE" sz="2400" dirty="0"/>
              <a:t>Suponga que el precio </a:t>
            </a:r>
            <a:r>
              <a:rPr lang="es-PE" sz="2400" i="1" dirty="0"/>
              <a:t>p</a:t>
            </a:r>
            <a:r>
              <a:rPr lang="es-PE" sz="2400" dirty="0"/>
              <a:t> (en dólares) y la cantidad demandada </a:t>
            </a:r>
            <a:r>
              <a:rPr lang="es-PE" sz="2400" i="1" dirty="0"/>
              <a:t>q</a:t>
            </a:r>
            <a:r>
              <a:rPr lang="es-PE" sz="2400" dirty="0"/>
              <a:t> (en</a:t>
            </a:r>
            <a:r>
              <a:rPr lang="x-none" sz="2400" dirty="0"/>
              <a:t> </a:t>
            </a:r>
            <a:r>
              <a:rPr lang="es-PE" sz="2400" dirty="0"/>
              <a:t>cientos de unidades) para un artículo están relacionados por </a:t>
            </a:r>
            <a:r>
              <a:rPr lang="es-PE" sz="2400" i="1" dirty="0"/>
              <a:t>p </a:t>
            </a:r>
            <a:r>
              <a:rPr lang="es-PE" sz="2400" dirty="0"/>
              <a:t>=150-5</a:t>
            </a:r>
            <a:r>
              <a:rPr lang="es-PE" sz="2400" i="1" dirty="0"/>
              <a:t>q</a:t>
            </a:r>
            <a:r>
              <a:rPr lang="es-PE" sz="2400" dirty="0"/>
              <a:t>. Si el precio </a:t>
            </a:r>
            <a:r>
              <a:rPr lang="es-PE" sz="2400" i="1" dirty="0"/>
              <a:t>p</a:t>
            </a:r>
            <a:r>
              <a:rPr lang="es-PE" sz="2400" dirty="0"/>
              <a:t> (en dólares) y la cantidad ofertada </a:t>
            </a:r>
            <a:r>
              <a:rPr lang="es-PE" sz="2400" i="1" dirty="0"/>
              <a:t>q</a:t>
            </a:r>
            <a:r>
              <a:rPr lang="es-PE" sz="2400" dirty="0"/>
              <a:t> (en cientos de unidades) se relacionan </a:t>
            </a:r>
            <a:r>
              <a:rPr lang="es-PE" sz="2400" dirty="0" smtClean="0"/>
              <a:t>por      </a:t>
            </a:r>
            <a:r>
              <a:rPr lang="x-none" sz="2400" i="1" dirty="0" smtClean="0"/>
              <a:t> </a:t>
            </a:r>
            <a:r>
              <a:rPr lang="es-PE" sz="2400" i="1" dirty="0"/>
              <a:t>p </a:t>
            </a:r>
            <a:r>
              <a:rPr lang="es-PE" sz="2400" dirty="0"/>
              <a:t>=10</a:t>
            </a:r>
            <a:r>
              <a:rPr lang="es-PE" sz="2400" i="1" dirty="0"/>
              <a:t>q+30, </a:t>
            </a:r>
            <a:r>
              <a:rPr lang="es-PE" sz="2400" dirty="0"/>
              <a:t>desarrolle los siguientes planteamientos:</a:t>
            </a:r>
          </a:p>
          <a:p>
            <a:pPr marL="777875" lvl="1" indent="-514350" eaLnBrk="1" hangingPunct="1">
              <a:spcBef>
                <a:spcPct val="50000"/>
              </a:spcBef>
              <a:buNone/>
            </a:pPr>
            <a:r>
              <a:rPr lang="es-PE" sz="2400" dirty="0">
                <a:solidFill>
                  <a:srgbClr val="FF0000"/>
                </a:solidFill>
              </a:rPr>
              <a:t>a)</a:t>
            </a:r>
            <a:r>
              <a:rPr lang="es-PE" sz="2400" dirty="0"/>
              <a:t>  Determine la cantidad y el precio de equilibrio.</a:t>
            </a:r>
          </a:p>
          <a:p>
            <a:pPr lvl="1" indent="-414338" eaLnBrk="1" hangingPunct="1">
              <a:spcBef>
                <a:spcPct val="50000"/>
              </a:spcBef>
              <a:buNone/>
            </a:pPr>
            <a:r>
              <a:rPr lang="es-PE" sz="2400" dirty="0">
                <a:solidFill>
                  <a:srgbClr val="FF0000"/>
                </a:solidFill>
              </a:rPr>
              <a:t>b)</a:t>
            </a:r>
            <a:r>
              <a:rPr lang="es-PE" sz="2400" dirty="0"/>
              <a:t> ¿Cuál será la diferencia entre el precio de oferta y el precio de demanda para 500 unidades?</a:t>
            </a:r>
          </a:p>
          <a:p>
            <a:pPr lvl="1" indent="-414338" eaLnBrk="1" hangingPunct="1">
              <a:spcBef>
                <a:spcPct val="50000"/>
              </a:spcBef>
              <a:buNone/>
            </a:pPr>
            <a:r>
              <a:rPr lang="es-PE" altLang="es-PE" sz="2400" dirty="0">
                <a:solidFill>
                  <a:srgbClr val="FF0000"/>
                </a:solidFill>
              </a:rPr>
              <a:t>c)</a:t>
            </a:r>
            <a:r>
              <a:rPr lang="es-PE" altLang="es-PE" sz="2400" dirty="0">
                <a:solidFill>
                  <a:srgbClr val="000000"/>
                </a:solidFill>
              </a:rPr>
              <a:t> </a:t>
            </a:r>
            <a:r>
              <a:rPr lang="es-ES_tradnl" altLang="es-PE" sz="2400" dirty="0">
                <a:solidFill>
                  <a:srgbClr val="000000"/>
                </a:solidFill>
              </a:rPr>
              <a:t>Trace la gráfica de la oferta y la demanda.</a:t>
            </a:r>
            <a:endParaRPr lang="es-PE" altLang="es-PE" sz="2400" dirty="0">
              <a:solidFill>
                <a:schemeClr val="accent2"/>
              </a:solidFill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Ejemplo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90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>
          <a:xfrm>
            <a:off x="3240088" y="2119313"/>
            <a:ext cx="8678862" cy="289753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Al finalizar la </a:t>
            </a:r>
            <a:r>
              <a:rPr lang="es-ES" dirty="0" smtClean="0"/>
              <a:t>sesión, </a:t>
            </a:r>
            <a:r>
              <a:rPr lang="es-ES" dirty="0"/>
              <a:t>el </a:t>
            </a:r>
            <a:r>
              <a:rPr lang="es-ES" dirty="0" smtClean="0"/>
              <a:t>alumno: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dirty="0" smtClean="0"/>
              <a:t>Realiza grafica </a:t>
            </a:r>
            <a:r>
              <a:rPr lang="es-ES" dirty="0"/>
              <a:t>funciones lineales y aplica el concepto de  funciones lineales en modelos económicos de costo, ingreso, utilidad, oferta, demanda y depreciación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Clr>
                    <a:srgbClr val="FF0000"/>
                  </a:buClr>
                </a:pPr>
                <a:r>
                  <a:rPr lang="es-PE" sz="2400" dirty="0"/>
                  <a:t>Sea  </a:t>
                </a:r>
                <a:r>
                  <a:rPr lang="es-PE" altLang="es-PE" sz="2400" dirty="0"/>
                  <a:t> </a:t>
                </a:r>
                <a:r>
                  <a:rPr lang="es-PE" altLang="es-PE" sz="2400" i="1" dirty="0"/>
                  <a:t>p </a:t>
                </a:r>
                <a:r>
                  <a:rPr lang="es-PE" altLang="es-PE" sz="2400" dirty="0"/>
                  <a:t>+ 2</a:t>
                </a:r>
                <a:r>
                  <a:rPr lang="es-PE" altLang="es-PE" sz="2400" i="1" dirty="0"/>
                  <a:t>q = 50  </a:t>
                </a:r>
                <a:r>
                  <a:rPr lang="es-PE" altLang="es-PE" sz="2400" dirty="0"/>
                  <a:t> y   </a:t>
                </a:r>
                <a:r>
                  <a:rPr lang="es-PE" altLang="es-PE" sz="2400" i="1" dirty="0"/>
                  <a:t>p </a:t>
                </a:r>
                <a:r>
                  <a:rPr lang="es-ES" altLang="es-PE" sz="2400" i="1" dirty="0"/>
                  <a:t>–</a:t>
                </a:r>
                <a:r>
                  <a:rPr lang="es-PE" altLang="es-PE" sz="2400" i="1" dirty="0"/>
                  <a:t> 3q = 20</a:t>
                </a:r>
                <a:r>
                  <a:rPr lang="es-PE" altLang="es-PE" sz="2400" dirty="0"/>
                  <a:t>, </a:t>
                </a:r>
                <a:r>
                  <a:rPr lang="es-PE" sz="2400" dirty="0"/>
                  <a:t>¿cuál de las ecuaciones representa una ley de demanda?</a:t>
                </a:r>
                <a:endParaRPr lang="x-none" sz="2400" dirty="0"/>
              </a:p>
              <a:p>
                <a:pPr algn="l">
                  <a:buClr>
                    <a:srgbClr val="FF0000"/>
                  </a:buClr>
                </a:pPr>
                <a:endParaRPr lang="es-PE" sz="2400" dirty="0"/>
              </a:p>
              <a:p>
                <a:pPr algn="l">
                  <a:buClr>
                    <a:srgbClr val="FF0000"/>
                  </a:buClr>
                </a:pPr>
                <a:r>
                  <a:rPr lang="es-PE" sz="2400" dirty="0"/>
                  <a:t>Sea el </a:t>
                </a:r>
                <a:r>
                  <a:rPr lang="es-PE" sz="2400" i="1" dirty="0"/>
                  <a:t>I(q)=20q </a:t>
                </a:r>
                <a:r>
                  <a:rPr lang="es-PE" sz="2400" dirty="0"/>
                  <a:t>y </a:t>
                </a:r>
                <a:r>
                  <a:rPr lang="es-PE" sz="2400" i="1" dirty="0"/>
                  <a:t>U(q)=8q-300 </a:t>
                </a:r>
                <a:r>
                  <a:rPr lang="es-PE" sz="2400" dirty="0"/>
                  <a:t>¿Cuál es el valor 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PE" sz="2400" dirty="0"/>
                  <a:t> y 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PE" sz="2400" dirty="0"/>
                  <a:t> en este modelo de C,I,U?</a:t>
                </a:r>
                <a:endParaRPr lang="es-PE" sz="2400" i="1" dirty="0"/>
              </a:p>
              <a:p>
                <a:pPr marL="0" indent="0" algn="l">
                  <a:buClr>
                    <a:srgbClr val="FF0000"/>
                  </a:buClr>
                  <a:buNone/>
                </a:pPr>
                <a:endParaRPr lang="es-PE" sz="2400" dirty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x-none" dirty="0">
                <a:solidFill>
                  <a:srgbClr val="FF0000"/>
                </a:solidFill>
              </a:rPr>
              <a:t> </a:t>
            </a:r>
            <a:r>
              <a:rPr lang="es-PE" dirty="0">
                <a:solidFill>
                  <a:srgbClr val="FF0000"/>
                </a:solidFill>
              </a:rPr>
              <a:t>Pregunta de reflexión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16" y="4594969"/>
            <a:ext cx="1944787" cy="1944787"/>
          </a:xfrm>
          <a:prstGeom prst="rect">
            <a:avLst/>
          </a:prstGeom>
        </p:spPr>
      </p:pic>
      <p:sp>
        <p:nvSpPr>
          <p:cNvPr id="5" name="Marcador de contenido 1"/>
          <p:cNvSpPr txBox="1">
            <a:spLocks/>
          </p:cNvSpPr>
          <p:nvPr/>
        </p:nvSpPr>
        <p:spPr bwMode="auto">
          <a:xfrm>
            <a:off x="825501" y="3808381"/>
            <a:ext cx="10515600" cy="106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just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400" dirty="0" smtClean="0"/>
              <a:t>Sea  </a:t>
            </a:r>
            <a:r>
              <a:rPr lang="es-ES_tradnl" altLang="es-PE" sz="2400" i="1" dirty="0" smtClean="0"/>
              <a:t>V</a:t>
            </a:r>
            <a:r>
              <a:rPr lang="es-PE" altLang="es-PE" sz="2400" i="1" dirty="0" smtClean="0"/>
              <a:t> = </a:t>
            </a:r>
            <a:r>
              <a:rPr lang="es-ES" altLang="es-PE" sz="2400" i="1" dirty="0" smtClean="0"/>
              <a:t>–</a:t>
            </a:r>
            <a:r>
              <a:rPr lang="es-PE" altLang="es-PE" sz="2400" dirty="0" smtClean="0"/>
              <a:t> 5000 + 40 </a:t>
            </a:r>
            <a:r>
              <a:rPr lang="es-PE" altLang="es-PE" sz="2400" i="1" dirty="0" smtClean="0"/>
              <a:t>t </a:t>
            </a:r>
            <a:r>
              <a:rPr lang="es-PE" altLang="es-PE" sz="2400" dirty="0" smtClean="0"/>
              <a:t>  y </a:t>
            </a:r>
            <a:r>
              <a:rPr lang="es-PE" sz="2400" dirty="0" smtClean="0"/>
              <a:t> </a:t>
            </a:r>
            <a:r>
              <a:rPr lang="es-ES_tradnl" altLang="es-PE" sz="2400" i="1" dirty="0" smtClean="0"/>
              <a:t>V</a:t>
            </a:r>
            <a:r>
              <a:rPr lang="es-PE" altLang="es-PE" sz="2400" i="1" dirty="0" smtClean="0"/>
              <a:t> = </a:t>
            </a:r>
            <a:r>
              <a:rPr lang="es-PE" altLang="es-PE" sz="2400" dirty="0" smtClean="0"/>
              <a:t> 5000 - 40 </a:t>
            </a:r>
            <a:r>
              <a:rPr lang="es-PE" altLang="es-PE" sz="2400" i="1" dirty="0" smtClean="0"/>
              <a:t>t</a:t>
            </a:r>
            <a:r>
              <a:rPr lang="es-PE" sz="2400" dirty="0" smtClean="0"/>
              <a:t> 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s-PE" sz="2400" dirty="0" smtClean="0"/>
              <a:t>¿Cuál de las ecuaciones representa una depreciación lineal?</a:t>
            </a:r>
          </a:p>
          <a:p>
            <a:pPr algn="l">
              <a:buClr>
                <a:srgbClr val="FF0000"/>
              </a:buClr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5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47727" y="476250"/>
            <a:ext cx="4695083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Definición de función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1824038" y="1147763"/>
            <a:ext cx="8488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None/>
            </a:pPr>
            <a:r>
              <a:rPr lang="es-PE" altLang="es-MX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función </a:t>
            </a:r>
            <a:r>
              <a:rPr lang="es-PE" altLang="es-MX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PE" altLang="es-MX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una regla de correspondencia que, a cada elemento de entrada </a:t>
            </a:r>
            <a:r>
              <a:rPr lang="es-PE" altLang="es-MX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altLang="es-MX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 conjunto, le hace corresponder un </a:t>
            </a:r>
            <a:r>
              <a:rPr lang="es-PE" altLang="es-MX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único elemento de salida </a:t>
            </a:r>
            <a:r>
              <a:rPr lang="es-PE" altLang="es-MX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altLang="es-MX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7310439" y="2536825"/>
            <a:ext cx="12144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s-MX" sz="2800" i="1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Salida</a:t>
            </a:r>
            <a:endParaRPr lang="en-US" altLang="es-MX" sz="2800" i="1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s-MX" sz="2800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lang="es-PE" altLang="es-MX" sz="2800" dirty="0">
              <a:solidFill>
                <a:srgbClr val="C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6" name="AutoShape 18"/>
          <p:cNvSpPr>
            <a:spLocks noChangeArrowheads="1"/>
          </p:cNvSpPr>
          <p:nvPr/>
        </p:nvSpPr>
        <p:spPr bwMode="auto">
          <a:xfrm>
            <a:off x="4943475" y="2532063"/>
            <a:ext cx="1563688" cy="1617662"/>
          </a:xfrm>
          <a:prstGeom prst="plus">
            <a:avLst>
              <a:gd name="adj" fmla="val 25000"/>
            </a:avLst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s-PE" altLang="es-MX">
              <a:solidFill>
                <a:srgbClr val="0000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5232400" y="2852739"/>
            <a:ext cx="1079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s-ES" altLang="es-MX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Regla</a:t>
            </a:r>
            <a:r>
              <a:rPr lang="es-ES" altLang="es-MX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s-ES" altLang="es-MX" b="1" i="1" dirty="0">
              <a:solidFill>
                <a:srgbClr val="C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8" name="Text Box 20"/>
          <p:cNvSpPr txBox="1">
            <a:spLocks noChangeArrowheads="1"/>
          </p:cNvSpPr>
          <p:nvPr/>
        </p:nvSpPr>
        <p:spPr bwMode="auto">
          <a:xfrm>
            <a:off x="2738438" y="2465389"/>
            <a:ext cx="16494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MX" sz="2800" i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Entrada</a:t>
            </a:r>
          </a:p>
          <a:p>
            <a:pPr algn="ctr">
              <a:spcBef>
                <a:spcPct val="0"/>
              </a:spcBef>
              <a:buNone/>
            </a:pPr>
            <a:r>
              <a:rPr lang="es-ES" altLang="es-MX" sz="2800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>
            <a:off x="3932239" y="3270250"/>
            <a:ext cx="98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>
            <a:off x="6572250" y="327025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167563" y="3536951"/>
            <a:ext cx="273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PE" altLang="es-MX" sz="2800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s-PE" altLang="es-MX" sz="28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PE" altLang="es-MX" sz="2800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PE" altLang="es-MX" sz="28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s-PE" altLang="es-MX" sz="28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 lee “</a:t>
            </a:r>
            <a:r>
              <a:rPr lang="es-PE" altLang="es-MX" sz="2800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s-PE" altLang="es-MX" sz="28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s-PE" altLang="es-MX" sz="2800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PE" altLang="es-MX" sz="28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lang="en-US" altLang="es-MX" sz="28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8" name="Rectangle 3"/>
          <p:cNvSpPr>
            <a:spLocks noChangeArrowheads="1"/>
          </p:cNvSpPr>
          <p:nvPr/>
        </p:nvSpPr>
        <p:spPr bwMode="auto">
          <a:xfrm>
            <a:off x="1809751" y="4460875"/>
            <a:ext cx="8678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None/>
            </a:pPr>
            <a:r>
              <a:rPr lang="es-PE" altLang="es-MX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conjunto de elementos de entrada se le denomina </a:t>
            </a:r>
            <a:r>
              <a:rPr lang="es-PE" altLang="es-MX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dominio de </a:t>
            </a:r>
            <a:r>
              <a:rPr lang="es-PE" altLang="es-MX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PE" altLang="es-MX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MX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se denota por             y al conjunto de los elementos de salida se le denomina </a:t>
            </a:r>
            <a:r>
              <a:rPr lang="es-PE" altLang="es-MX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rango de </a:t>
            </a:r>
            <a:r>
              <a:rPr lang="es-PE" altLang="es-MX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PE" altLang="es-MX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MX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se denota por              .</a:t>
            </a:r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s-ES" altLang="es-MX" sz="18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3611564" y="4910139"/>
          <a:ext cx="1081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cuación" r:id="rId4" imgW="558558" imgH="203112" progId="Equation.3">
                  <p:embed/>
                </p:oleObj>
              </mc:Choice>
              <mc:Fallback>
                <p:oleObj name="Ecuación" r:id="rId4" imgW="558558" imgH="203112" progId="Equation.3">
                  <p:embed/>
                  <p:pic>
                    <p:nvPicPr>
                      <p:cNvPr id="10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4" y="4910139"/>
                        <a:ext cx="1081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7"/>
          <p:cNvGraphicFramePr>
            <a:graphicFrameLocks noChangeAspect="1"/>
          </p:cNvGraphicFramePr>
          <p:nvPr/>
        </p:nvGraphicFramePr>
        <p:xfrm>
          <a:off x="6489700" y="5248275"/>
          <a:ext cx="1041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cuación" r:id="rId6" imgW="507780" imgH="203112" progId="Equation.3">
                  <p:embed/>
                </p:oleObj>
              </mc:Choice>
              <mc:Fallback>
                <p:oleObj name="Ecuación" r:id="rId6" imgW="507780" imgH="203112" progId="Equation.3">
                  <p:embed/>
                  <p:pic>
                    <p:nvPicPr>
                      <p:cNvPr id="102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248275"/>
                        <a:ext cx="1041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1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44846827-48F4-465D-8785-8CF5C1AE765F}" type="slidenum">
              <a:rPr lang="es-ES_tradnl" altLang="es-PE" sz="1200">
                <a:solidFill>
                  <a:srgbClr val="89898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3</a:t>
            </a:fld>
            <a:endParaRPr lang="es-ES_tradnl" altLang="es-PE" sz="1200" dirty="0">
              <a:solidFill>
                <a:srgbClr val="89898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30" grpId="0"/>
      <p:bldP spid="12295" grpId="0"/>
      <p:bldP spid="12296" grpId="0" animBg="1"/>
      <p:bldP spid="12297" grpId="0"/>
      <p:bldP spid="12298" grpId="0"/>
      <p:bldP spid="12299" grpId="0" animBg="1"/>
      <p:bldP spid="12300" grpId="0" animBg="1"/>
      <p:bldP spid="36875" grpId="0"/>
      <p:bldP spid="10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7156C388-13DC-4FD5-819F-13956F4E7BED}"/>
              </a:ext>
            </a:extLst>
          </p:cNvPr>
          <p:cNvSpPr txBox="1">
            <a:spLocks noChangeArrowheads="1"/>
          </p:cNvSpPr>
          <p:nvPr/>
        </p:nvSpPr>
        <p:spPr>
          <a:xfrm>
            <a:off x="1997075" y="225425"/>
            <a:ext cx="8229600" cy="75565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sz="3200" b="1" kern="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Función Lineal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127B0C79-07F4-40E0-A0D5-09135AD3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848" y="958851"/>
            <a:ext cx="6640513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PE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Regla de correspondencia: 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es-PE" altLang="es-PE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aphicFrame>
        <p:nvGraphicFramePr>
          <p:cNvPr id="36" name="Group 119">
            <a:extLst>
              <a:ext uri="{FF2B5EF4-FFF2-40B4-BE49-F238E27FC236}">
                <a16:creationId xmlns:a16="http://schemas.microsoft.com/office/drawing/2014/main" id="{4171C065-582C-4085-BCF4-CAD7F174EE22}"/>
              </a:ext>
            </a:extLst>
          </p:cNvPr>
          <p:cNvGraphicFramePr>
            <a:graphicFrameLocks/>
          </p:cNvGraphicFramePr>
          <p:nvPr/>
        </p:nvGraphicFramePr>
        <p:xfrm>
          <a:off x="1997075" y="2816226"/>
          <a:ext cx="3054350" cy="1800225"/>
        </p:xfrm>
        <a:graphic>
          <a:graphicData uri="http://schemas.openxmlformats.org/drawingml/2006/table">
            <a:tbl>
              <a:tblPr/>
              <a:tblGrid>
                <a:gridCol w="832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PE" sz="4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0" marR="91390"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PE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y  = f </a:t>
                      </a: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s-PE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) =</a:t>
                      </a:r>
                      <a:r>
                        <a:rPr kumimoji="0" lang="es-PE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 x + 1</a:t>
                      </a:r>
                      <a:endParaRPr kumimoji="0" lang="es-PE" sz="4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0" marR="91390" marT="45685" marB="456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390" marR="91390" marT="45685" marB="4568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s-P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0" marR="91390" marT="45685" marB="4568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1390" marR="91390" marT="45685" marB="4568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s-P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0" marR="91390" marT="45685" marB="4568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Text Box 8">
            <a:extLst>
              <a:ext uri="{FF2B5EF4-FFF2-40B4-BE49-F238E27FC236}">
                <a16:creationId xmlns:a16="http://schemas.microsoft.com/office/drawing/2014/main" id="{1C48087A-8B69-4B79-9175-2504DD0E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4838701"/>
            <a:ext cx="1836737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PE" altLang="es-PE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PE" altLang="es-PE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R </a:t>
            </a:r>
            <a:endParaRPr lang="en-US" altLang="es-PE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" name="Text Box 8">
            <a:extLst>
              <a:ext uri="{FF2B5EF4-FFF2-40B4-BE49-F238E27FC236}">
                <a16:creationId xmlns:a16="http://schemas.microsoft.com/office/drawing/2014/main" id="{E7A9A71C-AB30-44F5-AD42-8E3EA5D0C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522913"/>
            <a:ext cx="1836737" cy="461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PE" altLang="es-PE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PE" altLang="es-PE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R</a:t>
            </a:r>
            <a:endParaRPr lang="en-US" altLang="es-PE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F072676A-E1D2-42D7-9B0E-47526F20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2046288"/>
            <a:ext cx="4248150" cy="419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24">
            <a:extLst>
              <a:ext uri="{FF2B5EF4-FFF2-40B4-BE49-F238E27FC236}">
                <a16:creationId xmlns:a16="http://schemas.microsoft.com/office/drawing/2014/main" id="{E96FE8DB-B819-45A4-8E68-68714B9D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6" y="4330700"/>
            <a:ext cx="73025" cy="71438"/>
          </a:xfrm>
          <a:prstGeom prst="ellipse">
            <a:avLst/>
          </a:prstGeom>
          <a:solidFill>
            <a:srgbClr val="C0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es-PE" sz="180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B8E00F58-A568-4148-A665-8D7C1658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1" y="3841750"/>
            <a:ext cx="73025" cy="71438"/>
          </a:xfrm>
          <a:prstGeom prst="ellipse">
            <a:avLst/>
          </a:prstGeom>
          <a:solidFill>
            <a:srgbClr val="C0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US" altLang="es-PE" sz="180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6" name="55 Conector recto">
            <a:extLst>
              <a:ext uri="{FF2B5EF4-FFF2-40B4-BE49-F238E27FC236}">
                <a16:creationId xmlns:a16="http://schemas.microsoft.com/office/drawing/2014/main" id="{14AD1AC7-030A-425E-9717-60756B476E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19738" y="2068514"/>
            <a:ext cx="3636962" cy="3614737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1">
            <a:extLst>
              <a:ext uri="{FF2B5EF4-FFF2-40B4-BE49-F238E27FC236}">
                <a16:creationId xmlns:a16="http://schemas.microsoft.com/office/drawing/2014/main" id="{B13321D2-5EB3-4170-889F-12B6CAB2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38" y="2463801"/>
            <a:ext cx="298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s-PE" i="1" dirty="0">
                <a:solidFill>
                  <a:srgbClr val="C00000"/>
                </a:solidFill>
                <a:latin typeface="Arial"/>
                <a:cs typeface="Times New Roman" pitchFamily="18" charset="0"/>
              </a:rPr>
              <a:t>f</a:t>
            </a:r>
            <a:endParaRPr lang="en-US" altLang="es-PE" dirty="0">
              <a:solidFill>
                <a:srgbClr val="C00000"/>
              </a:solidFill>
              <a:latin typeface="Arial"/>
              <a:cs typeface="Times New Roman" pitchFamily="18" charset="0"/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0D927AD-562B-495E-AC90-E042AF4B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23" y="1800226"/>
            <a:ext cx="3203575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PE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 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PE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s-PE" altLang="es-PE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18" name="2 Marcador de número de diapositiva">
            <a:extLst>
              <a:ext uri="{FF2B5EF4-FFF2-40B4-BE49-F238E27FC236}">
                <a16:creationId xmlns:a16="http://schemas.microsoft.com/office/drawing/2014/main" id="{11D353B9-B943-4F72-8B2F-34CF3D96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C033A023-7999-474F-9518-47BA17F15142}" type="slidenum">
              <a:rPr lang="es-ES" altLang="es-PE" sz="1200">
                <a:solidFill>
                  <a:srgbClr val="FF0000"/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4</a:t>
            </a:fld>
            <a:endParaRPr lang="es-ES" altLang="es-PE" sz="1200">
              <a:solidFill>
                <a:srgbClr val="FF000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</p:spTree>
    <p:extLst>
      <p:ext uri="{BB962C8B-B14F-4D97-AF65-F5344CB8AC3E}">
        <p14:creationId xmlns:p14="http://schemas.microsoft.com/office/powerpoint/2010/main" val="699180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5" grpId="0" animBg="1"/>
      <p:bldP spid="57" grpId="0" animBg="1"/>
      <p:bldP spid="38" grpId="0" animBg="1"/>
      <p:bldP spid="39" grpId="0" animBg="1"/>
      <p:bldP spid="59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C08DE4-D742-4529-9793-A17FEC0BC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61118"/>
            <a:ext cx="2595563" cy="687387"/>
          </a:xfrm>
          <a:extLst/>
        </p:spPr>
        <p:txBody>
          <a:bodyPr anchor="t"/>
          <a:lstStyle/>
          <a:p>
            <a:pPr algn="l" eaLnBrk="1" hangingPunct="1">
              <a:defRPr/>
            </a:pPr>
            <a:r>
              <a:rPr lang="en-US" altLang="es-PE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Ejemplo 01: </a:t>
            </a: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C9CE7E43-EE75-4FAA-B9E7-85D7D237E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692150"/>
            <a:ext cx="8424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la gráfica de la función</a:t>
            </a:r>
            <a:r>
              <a:rPr lang="es-ES" altLang="es-PE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altLang="es-PE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" altLang="es-PE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realice el análisis gráfico e indique su dominio y rango.</a:t>
            </a:r>
          </a:p>
          <a:p>
            <a:pPr algn="just" eaLnBrk="1" hangingPunct="1">
              <a:defRPr/>
            </a:pPr>
            <a:endParaRPr lang="es-ES" altLang="es-P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FC3B635-92C6-40AE-B26C-95A4C806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6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s-PE" altLang="es-PE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7 Objeto">
            <a:extLst>
              <a:ext uri="{FF2B5EF4-FFF2-40B4-BE49-F238E27FC236}">
                <a16:creationId xmlns:a16="http://schemas.microsoft.com/office/drawing/2014/main" id="{EC8567C2-2384-4204-B107-AA2E6D761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1164" y="1584326"/>
          <a:ext cx="37496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1231366" imgH="203112" progId="Equation.DSMT4">
                  <p:embed/>
                </p:oleObj>
              </mc:Choice>
              <mc:Fallback>
                <p:oleObj name="Equation" r:id="rId3" imgW="1231366" imgH="203112" progId="Equation.DSMT4">
                  <p:embed/>
                  <p:pic>
                    <p:nvPicPr>
                      <p:cNvPr id="8" name="7 Objeto">
                        <a:extLst>
                          <a:ext uri="{FF2B5EF4-FFF2-40B4-BE49-F238E27FC236}">
                            <a16:creationId xmlns:a16="http://schemas.microsoft.com/office/drawing/2014/main" id="{EC8567C2-2384-4204-B107-AA2E6D761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4" y="1584326"/>
                        <a:ext cx="37496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2 Marcador de número de diapositiva">
            <a:extLst>
              <a:ext uri="{FF2B5EF4-FFF2-40B4-BE49-F238E27FC236}">
                <a16:creationId xmlns:a16="http://schemas.microsoft.com/office/drawing/2014/main" id="{18705CA7-2D53-4AE3-B63C-747193EF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933C5AC5-197A-45EF-9B36-A49D302723EA}" type="slidenum">
              <a:rPr lang="es-ES" altLang="es-PE" sz="1200">
                <a:solidFill>
                  <a:srgbClr val="FF0000"/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5</a:t>
            </a:fld>
            <a:endParaRPr lang="es-ES" altLang="es-PE" sz="1200">
              <a:solidFill>
                <a:srgbClr val="FF000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B0CED41-89D0-4E11-9F5E-8279C3E3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11414"/>
            <a:ext cx="20526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MX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 </a:t>
            </a:r>
            <a:endParaRPr lang="es-E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roup 39">
            <a:extLst>
              <a:ext uri="{FF2B5EF4-FFF2-40B4-BE49-F238E27FC236}">
                <a16:creationId xmlns:a16="http://schemas.microsoft.com/office/drawing/2014/main" id="{785E6AE8-ABBF-4EF9-A8B0-31ED85AF7BEE}"/>
              </a:ext>
            </a:extLst>
          </p:cNvPr>
          <p:cNvGraphicFramePr>
            <a:graphicFrameLocks/>
          </p:cNvGraphicFramePr>
          <p:nvPr/>
        </p:nvGraphicFramePr>
        <p:xfrm>
          <a:off x="7643676" y="2276872"/>
          <a:ext cx="2700796" cy="2155094"/>
        </p:xfrm>
        <a:graphic>
          <a:graphicData uri="http://schemas.openxmlformats.org/drawingml/2006/table">
            <a:tbl>
              <a:tblPr/>
              <a:tblGrid>
                <a:gridCol w="52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5"/>
                      <a:stretch>
                        <a:fillRect l="-24860" t="-7000" r="-1955" b="-269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5 CuadroTexto">
            <a:extLst>
              <a:ext uri="{FF2B5EF4-FFF2-40B4-BE49-F238E27FC236}">
                <a16:creationId xmlns:a16="http://schemas.microsoft.com/office/drawing/2014/main" id="{44B9BD8E-C46D-401F-A6D3-352E816B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071814"/>
            <a:ext cx="58689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la función lineal es una recta, necesitamos como mínimo dos puntos dentro del dominio de la función </a:t>
            </a:r>
            <a:r>
              <a:rPr lang="es-ES" altLang="es-PE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3D394A-A0A3-4FBA-A7BF-A94F8900575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67508" y="4581128"/>
            <a:ext cx="8543292" cy="1477328"/>
          </a:xfrm>
          <a:prstGeom prst="rect">
            <a:avLst/>
          </a:prstGeom>
          <a:blipFill rotWithShape="0">
            <a:blip r:embed="rId6"/>
            <a:stretch>
              <a:fillRect l="-1142" t="-3292" r="-1071" b="-5350"/>
            </a:stretch>
          </a:blipFill>
        </p:spPr>
        <p:txBody>
          <a:bodyPr/>
          <a:lstStyle/>
          <a:p>
            <a:r>
              <a:rPr lang="es-PE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</p:spTree>
    <p:extLst>
      <p:ext uri="{BB962C8B-B14F-4D97-AF65-F5344CB8AC3E}">
        <p14:creationId xmlns:p14="http://schemas.microsoft.com/office/powerpoint/2010/main" val="3393068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6" grpId="0"/>
      <p:bldP spid="12" grpId="0"/>
      <p:bldP spid="15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E19A36-561D-4ABA-8F4A-41BC6A01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6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s-PE" altLang="es-PE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267" name="2 Marcador de número de diapositiva">
            <a:extLst>
              <a:ext uri="{FF2B5EF4-FFF2-40B4-BE49-F238E27FC236}">
                <a16:creationId xmlns:a16="http://schemas.microsoft.com/office/drawing/2014/main" id="{91736E3A-5D3C-4B72-8726-760CD99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A2579320-9B0C-43ED-82C9-43BBA70BBC37}" type="slidenum">
              <a:rPr lang="es-ES" altLang="es-PE" sz="1200">
                <a:solidFill>
                  <a:srgbClr val="FF0000"/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6</a:t>
            </a:fld>
            <a:endParaRPr lang="es-ES" altLang="es-PE" sz="1200">
              <a:solidFill>
                <a:srgbClr val="FF000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pic>
        <p:nvPicPr>
          <p:cNvPr id="11272" name="Imagen 11">
            <a:extLst>
              <a:ext uri="{FF2B5EF4-FFF2-40B4-BE49-F238E27FC236}">
                <a16:creationId xmlns:a16="http://schemas.microsoft.com/office/drawing/2014/main" id="{94F2EC54-69C7-4052-8719-7BD3BCD1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5" t="29292" r="22519" b="20013"/>
          <a:stretch>
            <a:fillRect/>
          </a:stretch>
        </p:blipFill>
        <p:spPr bwMode="auto">
          <a:xfrm>
            <a:off x="3006412" y="836713"/>
            <a:ext cx="6126772" cy="47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</p:spTree>
    <p:extLst>
      <p:ext uri="{BB962C8B-B14F-4D97-AF65-F5344CB8AC3E}">
        <p14:creationId xmlns:p14="http://schemas.microsoft.com/office/powerpoint/2010/main" val="458585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96" y="2538235"/>
            <a:ext cx="7890605" cy="3168828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99E19A36-561D-4ABA-8F4A-41BC6A01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6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s-PE" altLang="es-PE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267" name="2 Marcador de número de diapositiva">
            <a:extLst>
              <a:ext uri="{FF2B5EF4-FFF2-40B4-BE49-F238E27FC236}">
                <a16:creationId xmlns:a16="http://schemas.microsoft.com/office/drawing/2014/main" id="{91736E3A-5D3C-4B72-8726-760CD99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A2579320-9B0C-43ED-82C9-43BBA70BBC37}" type="slidenum">
              <a:rPr lang="es-ES" altLang="es-PE" sz="1200">
                <a:solidFill>
                  <a:srgbClr val="FF0000"/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7</a:t>
            </a:fld>
            <a:endParaRPr lang="es-ES" altLang="es-PE" sz="1200">
              <a:solidFill>
                <a:srgbClr val="FF000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D0F83A-4C62-4D63-9868-DF7676678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131" y="441777"/>
            <a:ext cx="3549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s-PE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02: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4A233648-EB9F-458A-B8A3-BD252599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132" y="970414"/>
            <a:ext cx="8059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la gráfica de la función  </a:t>
            </a:r>
            <a:r>
              <a:rPr lang="es-ES" altLang="es-PE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realice el análisis gráfico e indique su dominio y rango.</a:t>
            </a:r>
          </a:p>
        </p:txBody>
      </p:sp>
      <p:graphicFrame>
        <p:nvGraphicFramePr>
          <p:cNvPr id="11" name="10 Objeto">
            <a:extLst>
              <a:ext uri="{FF2B5EF4-FFF2-40B4-BE49-F238E27FC236}">
                <a16:creationId xmlns:a16="http://schemas.microsoft.com/office/drawing/2014/main" id="{70DB2EE8-FB04-47DE-A18A-4B6664F9FE0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98057" y="1829251"/>
          <a:ext cx="5026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4" imgW="1651000" imgH="203200" progId="Equation.DSMT4">
                  <p:embed/>
                </p:oleObj>
              </mc:Choice>
              <mc:Fallback>
                <p:oleObj name="Equation" r:id="rId4" imgW="1651000" imgH="203200" progId="Equation.DSMT4">
                  <p:embed/>
                  <p:pic>
                    <p:nvPicPr>
                      <p:cNvPr id="11" name="10 Objeto">
                        <a:extLst>
                          <a:ext uri="{FF2B5EF4-FFF2-40B4-BE49-F238E27FC236}">
                            <a16:creationId xmlns:a16="http://schemas.microsoft.com/office/drawing/2014/main" id="{70DB2EE8-FB04-47DE-A18A-4B6664F9F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057" y="1829251"/>
                        <a:ext cx="50260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6648055" y="2614356"/>
            <a:ext cx="3385829" cy="3012351"/>
            <a:chOff x="4800600" y="2850567"/>
            <a:chExt cx="3385829" cy="3012351"/>
          </a:xfrm>
        </p:grpSpPr>
        <p:cxnSp>
          <p:nvCxnSpPr>
            <p:cNvPr id="14" name="Conector recto de flecha 13"/>
            <p:cNvCxnSpPr/>
            <p:nvPr/>
          </p:nvCxnSpPr>
          <p:spPr>
            <a:xfrm>
              <a:off x="4800600" y="4450976"/>
              <a:ext cx="3385829" cy="869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6480212" y="2850567"/>
              <a:ext cx="11251" cy="301235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052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DB25E17-1D8E-4AE5-A567-8B8B5E573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7550" y="584200"/>
            <a:ext cx="3746500" cy="687388"/>
          </a:xfrm>
          <a:extLst/>
        </p:spPr>
        <p:txBody>
          <a:bodyPr anchor="t"/>
          <a:lstStyle/>
          <a:p>
            <a:pPr algn="l" eaLnBrk="1" hangingPunct="1">
              <a:defRPr/>
            </a:pPr>
            <a:r>
              <a:rPr lang="en-US" altLang="es-PE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Reto 1: </a:t>
            </a: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4F0BFBC9-97A2-4E13-946B-09EF2705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1211263"/>
            <a:ext cx="8235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la gráfica de la función</a:t>
            </a:r>
            <a:r>
              <a:rPr lang="es-ES" altLang="es-PE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altLang="es-PE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" altLang="es-PE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PE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realice el análisis gráfico e indique su dominio y rango.</a:t>
            </a:r>
          </a:p>
          <a:p>
            <a:pPr algn="just" eaLnBrk="1" hangingPunct="1">
              <a:defRPr/>
            </a:pPr>
            <a:endParaRPr lang="es-ES" altLang="es-PE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E45DD4EE-7103-4F0C-890D-25DDC9930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6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s-PE" altLang="es-PE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2293" name="2 Marcador de número de diapositiva">
            <a:extLst>
              <a:ext uri="{FF2B5EF4-FFF2-40B4-BE49-F238E27FC236}">
                <a16:creationId xmlns:a16="http://schemas.microsoft.com/office/drawing/2014/main" id="{E7DA2576-FBDA-42C7-AEA6-C26D7378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821186A6-CE23-481A-A6DB-A4DD47DBE5FF}" type="slidenum">
              <a:rPr lang="es-ES" altLang="es-PE" sz="1200">
                <a:solidFill>
                  <a:srgbClr val="FF0000"/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8</a:t>
            </a:fld>
            <a:endParaRPr lang="es-ES" altLang="es-PE" sz="1200">
              <a:solidFill>
                <a:srgbClr val="FF000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295" name="Objeto 1">
            <a:extLst>
              <a:ext uri="{FF2B5EF4-FFF2-40B4-BE49-F238E27FC236}">
                <a16:creationId xmlns:a16="http://schemas.microsoft.com/office/drawing/2014/main" id="{F5184888-DA91-489A-9678-827346053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08526"/>
              </p:ext>
            </p:extLst>
          </p:nvPr>
        </p:nvGraphicFramePr>
        <p:xfrm>
          <a:off x="4165600" y="2122584"/>
          <a:ext cx="3656013" cy="59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cuación" r:id="rId3" imgW="1320227" imgH="215806" progId="Equation.3">
                  <p:embed/>
                </p:oleObj>
              </mc:Choice>
              <mc:Fallback>
                <p:oleObj name="Ecuación" r:id="rId3" imgW="1320227" imgH="215806" progId="Equation.3">
                  <p:embed/>
                  <p:pic>
                    <p:nvPicPr>
                      <p:cNvPr id="12295" name="Objeto 1">
                        <a:extLst>
                          <a:ext uri="{FF2B5EF4-FFF2-40B4-BE49-F238E27FC236}">
                            <a16:creationId xmlns:a16="http://schemas.microsoft.com/office/drawing/2014/main" id="{F5184888-DA91-489A-9678-827346053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122584"/>
                        <a:ext cx="3656013" cy="596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PEA 2020-1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r="2811"/>
          <a:stretch/>
        </p:blipFill>
        <p:spPr>
          <a:xfrm>
            <a:off x="2459597" y="2795315"/>
            <a:ext cx="7668852" cy="316882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613504" y="2866384"/>
            <a:ext cx="3385829" cy="3012351"/>
            <a:chOff x="4800600" y="2850567"/>
            <a:chExt cx="3385829" cy="3012351"/>
          </a:xfrm>
        </p:grpSpPr>
        <p:cxnSp>
          <p:nvCxnSpPr>
            <p:cNvPr id="10" name="Conector recto de flecha 9"/>
            <p:cNvCxnSpPr/>
            <p:nvPr/>
          </p:nvCxnSpPr>
          <p:spPr>
            <a:xfrm>
              <a:off x="4800600" y="4450976"/>
              <a:ext cx="3385829" cy="869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6480212" y="2850567"/>
              <a:ext cx="11251" cy="301235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993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número de diapositiva">
            <a:extLst>
              <a:ext uri="{FF2B5EF4-FFF2-40B4-BE49-F238E27FC236}">
                <a16:creationId xmlns:a16="http://schemas.microsoft.com/office/drawing/2014/main" id="{365333CA-AF9C-49FC-9286-155A01AA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9944100" y="6192838"/>
            <a:ext cx="533400" cy="31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fld id="{ABBFC204-C0C7-4001-90CA-C0707EE46B4D}" type="slidenum">
              <a:rPr lang="es-ES" altLang="es-PE" sz="1200">
                <a:solidFill>
                  <a:srgbClr val="FF0000"/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buNone/>
              </a:pPr>
              <a:t>9</a:t>
            </a:fld>
            <a:endParaRPr lang="es-ES" altLang="es-PE" sz="1200">
              <a:solidFill>
                <a:srgbClr val="FF000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8D3E1-A344-4495-B3C8-2797854618D9}"/>
              </a:ext>
            </a:extLst>
          </p:cNvPr>
          <p:cNvSpPr txBox="1">
            <a:spLocks noChangeArrowheads="1"/>
          </p:cNvSpPr>
          <p:nvPr/>
        </p:nvSpPr>
        <p:spPr>
          <a:xfrm>
            <a:off x="409303" y="917576"/>
            <a:ext cx="10380617" cy="2663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  <a:defRPr/>
            </a:pP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Supongamos que el costo unitario de producción de producir </a:t>
            </a:r>
            <a:r>
              <a:rPr lang="es-PE" altLang="en-US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polos es </a:t>
            </a:r>
            <a:r>
              <a:rPr lang="es-PE" altLang="en-US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70, además, el costo fijo de esta fábrica es de </a:t>
            </a:r>
            <a:r>
              <a:rPr lang="es-PE" altLang="en-US" sz="2400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400. Entonces, se puede concluir que el Costo </a:t>
            </a:r>
            <a:r>
              <a:rPr lang="es-PE" altLang="en-US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PE" altLang="en-US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n-US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</a:t>
            </a: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número </a:t>
            </a:r>
            <a:r>
              <a:rPr lang="es-PE" altLang="en-US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polos producidos, mediante la siguiente relación:</a:t>
            </a:r>
            <a:endParaRPr lang="es-ES" altLang="en-US" sz="24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418A9366-EB52-4906-A601-9ABAF9D22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231665"/>
              </p:ext>
            </p:extLst>
          </p:nvPr>
        </p:nvGraphicFramePr>
        <p:xfrm>
          <a:off x="7527924" y="2492239"/>
          <a:ext cx="3151188" cy="3117852"/>
        </p:xfrm>
        <a:graphic>
          <a:graphicData uri="http://schemas.openxmlformats.org/drawingml/2006/table">
            <a:tbl>
              <a:tblPr/>
              <a:tblGrid>
                <a:gridCol w="157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(polos)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(soles)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</a:p>
                  </a:txBody>
                  <a:tcPr marL="91416" marR="91416"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</a:p>
                  </a:txBody>
                  <a:tcPr marL="91416" marR="91416" marT="45747" marB="45747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27">
            <a:extLst>
              <a:ext uri="{FF2B5EF4-FFF2-40B4-BE49-F238E27FC236}">
                <a16:creationId xmlns:a16="http://schemas.microsoft.com/office/drawing/2014/main" id="{B0023927-5224-4D0D-83D4-3A0F5024C5A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1792288" y="3499023"/>
            <a:ext cx="487203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CL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 significa que el costo es una función de x, lo cual se representa por</a:t>
            </a:r>
            <a:r>
              <a:rPr lang="es-CL" alt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340" name="Object 2">
            <a:extLst>
              <a:ext uri="{FF2B5EF4-FFF2-40B4-BE49-F238E27FC236}">
                <a16:creationId xmlns:a16="http://schemas.microsoft.com/office/drawing/2014/main" id="{814E102C-8EA2-4E34-8EB0-E7F96C510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81439"/>
              </p:ext>
            </p:extLst>
          </p:nvPr>
        </p:nvGraphicFramePr>
        <p:xfrm>
          <a:off x="3569493" y="4472987"/>
          <a:ext cx="13176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596641" imgH="203112" progId="Equation.3">
                  <p:embed/>
                </p:oleObj>
              </mc:Choice>
              <mc:Fallback>
                <p:oleObj name="Equation" r:id="rId3" imgW="596641" imgH="203112" progId="Equation.3">
                  <p:embed/>
                  <p:pic>
                    <p:nvPicPr>
                      <p:cNvPr id="13340" name="Object 2">
                        <a:extLst>
                          <a:ext uri="{FF2B5EF4-FFF2-40B4-BE49-F238E27FC236}">
                            <a16:creationId xmlns:a16="http://schemas.microsoft.com/office/drawing/2014/main" id="{814E102C-8EA2-4E34-8EB0-E7F96C510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93" y="4472987"/>
                        <a:ext cx="13176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7">
            <a:extLst>
              <a:ext uri="{FF2B5EF4-FFF2-40B4-BE49-F238E27FC236}">
                <a16:creationId xmlns:a16="http://schemas.microsoft.com/office/drawing/2014/main" id="{10F47B73-CD11-4CE9-AE77-83A5DB6517F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1835149" y="4956671"/>
            <a:ext cx="5040313" cy="831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s-CL" altLang="en-US"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CL" altLang="en-US" sz="20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L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CL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regla de correspondencia de la función</a:t>
            </a:r>
            <a:r>
              <a:rPr lang="es-CL" alt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342" name="Object 3">
            <a:extLst>
              <a:ext uri="{FF2B5EF4-FFF2-40B4-BE49-F238E27FC236}">
                <a16:creationId xmlns:a16="http://schemas.microsoft.com/office/drawing/2014/main" id="{640D1679-CC68-4FCC-86AA-66FE0691C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5010150"/>
          <a:ext cx="5000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cuación" r:id="rId5" imgW="380835" imgH="203112" progId="Equation.3">
                  <p:embed/>
                </p:oleObj>
              </mc:Choice>
              <mc:Fallback>
                <p:oleObj name="Ecuación" r:id="rId5" imgW="380835" imgH="203112" progId="Equation.3">
                  <p:embed/>
                  <p:pic>
                    <p:nvPicPr>
                      <p:cNvPr id="13342" name="Object 3">
                        <a:extLst>
                          <a:ext uri="{FF2B5EF4-FFF2-40B4-BE49-F238E27FC236}">
                            <a16:creationId xmlns:a16="http://schemas.microsoft.com/office/drawing/2014/main" id="{640D1679-CC68-4FCC-86AA-66FE0691C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010150"/>
                        <a:ext cx="5000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0D82924-EEB5-4ED9-9B77-AAD5708EA855}"/>
              </a:ext>
            </a:extLst>
          </p:cNvPr>
          <p:cNvSpPr/>
          <p:nvPr/>
        </p:nvSpPr>
        <p:spPr>
          <a:xfrm>
            <a:off x="3010694" y="2664363"/>
            <a:ext cx="2689225" cy="623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s-PE" sz="2000">
              <a:solidFill>
                <a:srgbClr val="FFFFFF"/>
              </a:solidFill>
            </a:endParaRPr>
          </a:p>
        </p:txBody>
      </p:sp>
      <p:graphicFrame>
        <p:nvGraphicFramePr>
          <p:cNvPr id="13344" name="Object 2">
            <a:extLst>
              <a:ext uri="{FF2B5EF4-FFF2-40B4-BE49-F238E27FC236}">
                <a16:creationId xmlns:a16="http://schemas.microsoft.com/office/drawing/2014/main" id="{E3291BEE-6205-43FB-BC6B-F6CB08D06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19080"/>
              </p:ext>
            </p:extLst>
          </p:nvPr>
        </p:nvGraphicFramePr>
        <p:xfrm>
          <a:off x="3071814" y="2672086"/>
          <a:ext cx="2689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cuación" r:id="rId7" imgW="1066337" imgH="215806" progId="Equation.3">
                  <p:embed/>
                </p:oleObj>
              </mc:Choice>
              <mc:Fallback>
                <p:oleObj name="Ecuación" r:id="rId7" imgW="1066337" imgH="215806" progId="Equation.3">
                  <p:embed/>
                  <p:pic>
                    <p:nvPicPr>
                      <p:cNvPr id="13344" name="Object 2">
                        <a:extLst>
                          <a:ext uri="{FF2B5EF4-FFF2-40B4-BE49-F238E27FC236}">
                            <a16:creationId xmlns:a16="http://schemas.microsoft.com/office/drawing/2014/main" id="{E3291BEE-6205-43FB-BC6B-F6CB08D06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672086"/>
                        <a:ext cx="2689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Rectangle 4">
            <a:extLst>
              <a:ext uri="{FF2B5EF4-FFF2-40B4-BE49-F238E27FC236}">
                <a16:creationId xmlns:a16="http://schemas.microsoft.com/office/drawing/2014/main" id="{C51D0510-7B31-4EE1-B9F8-60009376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0651"/>
            <a:ext cx="75946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s-PE" altLang="es-PE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las funciones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238218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0" grpId="0" animBg="1"/>
      <p:bldP spid="2358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1025</Words>
  <Application>Microsoft Office PowerPoint</Application>
  <PresentationFormat>Panorámica</PresentationFormat>
  <Paragraphs>153</Paragraphs>
  <Slides>20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3" baseType="lpstr">
      <vt:lpstr>Arial</vt:lpstr>
      <vt:lpstr>Bodoni MT Black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Tema de Office</vt:lpstr>
      <vt:lpstr>2_Tema de Office</vt:lpstr>
      <vt:lpstr>Ecuación</vt:lpstr>
      <vt:lpstr>Equation</vt:lpstr>
      <vt:lpstr>Presentación de PowerPoint</vt:lpstr>
      <vt:lpstr>Presentación de PowerPoint</vt:lpstr>
      <vt:lpstr> Definición de función</vt:lpstr>
      <vt:lpstr>Presentación de PowerPoint</vt:lpstr>
      <vt:lpstr>Ejemplo 01: </vt:lpstr>
      <vt:lpstr>Presentación de PowerPoint</vt:lpstr>
      <vt:lpstr>Presentación de PowerPoint</vt:lpstr>
      <vt:lpstr>Reto 1: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Gloria Espinoza</cp:lastModifiedBy>
  <cp:revision>153</cp:revision>
  <dcterms:created xsi:type="dcterms:W3CDTF">2017-07-19T03:22:33Z</dcterms:created>
  <dcterms:modified xsi:type="dcterms:W3CDTF">2021-02-07T21:32:54Z</dcterms:modified>
</cp:coreProperties>
</file>