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3" r:id="rId2"/>
    <p:sldId id="260" r:id="rId3"/>
    <p:sldId id="282" r:id="rId4"/>
    <p:sldId id="275" r:id="rId5"/>
    <p:sldId id="261" r:id="rId6"/>
    <p:sldId id="277" r:id="rId7"/>
    <p:sldId id="278" r:id="rId8"/>
    <p:sldId id="279" r:id="rId9"/>
    <p:sldId id="280" r:id="rId10"/>
    <p:sldId id="281" r:id="rId11"/>
    <p:sldId id="284" r:id="rId12"/>
    <p:sldId id="290" r:id="rId13"/>
    <p:sldId id="292" r:id="rId14"/>
    <p:sldId id="287" r:id="rId15"/>
    <p:sldId id="291" r:id="rId16"/>
    <p:sldId id="285" r:id="rId17"/>
    <p:sldId id="286" r:id="rId18"/>
    <p:sldId id="269" r:id="rId19"/>
    <p:sldId id="274" r:id="rId20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7272"/>
    <a:srgbClr val="575756"/>
    <a:srgbClr val="5A5A5A"/>
    <a:srgbClr val="606060"/>
    <a:srgbClr val="3A3A3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2326" autoAdjust="0"/>
  </p:normalViewPr>
  <p:slideViewPr>
    <p:cSldViewPr snapToGrid="0" snapToObjects="1">
      <p:cViewPr varScale="1">
        <p:scale>
          <a:sx n="63" d="100"/>
          <a:sy n="63" d="100"/>
        </p:scale>
        <p:origin x="15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5D219B7-B57E-4555-A3FA-E385C5F226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A25DEE-B7FA-4AAC-A206-174C335928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C9F1D-34AF-41D3-9DC2-540161102D02}" type="datetimeFigureOut">
              <a:rPr lang="en-GB"/>
              <a:pPr>
                <a:defRPr/>
              </a:pPr>
              <a:t>04/01/2021</a:t>
            </a:fld>
            <a:endParaRPr lang="en-GB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77F01539-EC33-4182-A446-3BFE31731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4B3EA8EE-3C49-4137-880A-83AC0991C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E50810-1582-47AB-BD11-29775F9394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5E5EE-A35F-4EEE-AFE5-58BFEE802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B2261F-C21D-4E1A-96B6-02021A05A84A}" type="slidenum">
              <a:rPr lang="en-GB" altLang="es-419"/>
              <a:pPr>
                <a:defRPr/>
              </a:pPr>
              <a:t>‹Nº›</a:t>
            </a:fld>
            <a:endParaRPr lang="en-GB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>
            <a:extLst>
              <a:ext uri="{FF2B5EF4-FFF2-40B4-BE49-F238E27FC236}">
                <a16:creationId xmlns:a16="http://schemas.microsoft.com/office/drawing/2014/main" id="{54211AB4-11AA-4864-9BC6-053DA44091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>
            <a:extLst>
              <a:ext uri="{FF2B5EF4-FFF2-40B4-BE49-F238E27FC236}">
                <a16:creationId xmlns:a16="http://schemas.microsoft.com/office/drawing/2014/main" id="{B3BAEE81-E13C-4D73-BE3A-ED35C4B0E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419"/>
          </a:p>
        </p:txBody>
      </p:sp>
      <p:sp>
        <p:nvSpPr>
          <p:cNvPr id="30724" name="3 Marcador de número de diapositiva">
            <a:extLst>
              <a:ext uri="{FF2B5EF4-FFF2-40B4-BE49-F238E27FC236}">
                <a16:creationId xmlns:a16="http://schemas.microsoft.com/office/drawing/2014/main" id="{6EC07F4C-FBC9-4243-9E62-974A38B39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C75E6203-B4B5-4250-A723-63E45797BDAA}" type="slidenum">
              <a:rPr lang="es-PE" altLang="es-419" smtClean="0"/>
              <a:pPr/>
              <a:t>2</a:t>
            </a:fld>
            <a:endParaRPr lang="es-PE" altLang="es-419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>
            <a:extLst>
              <a:ext uri="{FF2B5EF4-FFF2-40B4-BE49-F238E27FC236}">
                <a16:creationId xmlns:a16="http://schemas.microsoft.com/office/drawing/2014/main" id="{00EC84FC-414B-4A84-8A92-353ABBF5E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>
            <a:extLst>
              <a:ext uri="{FF2B5EF4-FFF2-40B4-BE49-F238E27FC236}">
                <a16:creationId xmlns:a16="http://schemas.microsoft.com/office/drawing/2014/main" id="{816FD9B5-848A-411A-9C92-572C662BC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419"/>
          </a:p>
        </p:txBody>
      </p:sp>
      <p:sp>
        <p:nvSpPr>
          <p:cNvPr id="32772" name="3 Marcador de número de diapositiva">
            <a:extLst>
              <a:ext uri="{FF2B5EF4-FFF2-40B4-BE49-F238E27FC236}">
                <a16:creationId xmlns:a16="http://schemas.microsoft.com/office/drawing/2014/main" id="{782865C0-B531-40D9-8CC1-0B248EFE8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2CCD24D4-BEA3-4336-AF77-2F8AEC32F1C4}" type="slidenum">
              <a:rPr lang="es-PE" altLang="es-419" smtClean="0"/>
              <a:pPr/>
              <a:t>3</a:t>
            </a:fld>
            <a:endParaRPr lang="es-PE" altLang="es-419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>
            <a:extLst>
              <a:ext uri="{FF2B5EF4-FFF2-40B4-BE49-F238E27FC236}">
                <a16:creationId xmlns:a16="http://schemas.microsoft.com/office/drawing/2014/main" id="{57DABF00-0872-4B46-B2FC-257AE0E55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>
            <a:extLst>
              <a:ext uri="{FF2B5EF4-FFF2-40B4-BE49-F238E27FC236}">
                <a16:creationId xmlns:a16="http://schemas.microsoft.com/office/drawing/2014/main" id="{599D6737-6ADD-4907-BE39-3EC247C86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419"/>
          </a:p>
        </p:txBody>
      </p:sp>
      <p:sp>
        <p:nvSpPr>
          <p:cNvPr id="35844" name="3 Marcador de número de diapositiva">
            <a:extLst>
              <a:ext uri="{FF2B5EF4-FFF2-40B4-BE49-F238E27FC236}">
                <a16:creationId xmlns:a16="http://schemas.microsoft.com/office/drawing/2014/main" id="{59E55028-EEE8-4728-9003-A786302B65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1E94CA2E-52B2-4A98-B7A1-D27262C5E8EE}" type="slidenum">
              <a:rPr lang="es-PE" altLang="es-419" smtClean="0"/>
              <a:pPr/>
              <a:t>5</a:t>
            </a:fld>
            <a:endParaRPr lang="es-PE" altLang="es-419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>
            <a:extLst>
              <a:ext uri="{FF2B5EF4-FFF2-40B4-BE49-F238E27FC236}">
                <a16:creationId xmlns:a16="http://schemas.microsoft.com/office/drawing/2014/main" id="{4E85FA84-52E5-41E8-BBEB-101A0088C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>
            <a:extLst>
              <a:ext uri="{FF2B5EF4-FFF2-40B4-BE49-F238E27FC236}">
                <a16:creationId xmlns:a16="http://schemas.microsoft.com/office/drawing/2014/main" id="{A5F1067E-0FA1-423A-8AED-ED3350DFF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419"/>
          </a:p>
        </p:txBody>
      </p:sp>
      <p:sp>
        <p:nvSpPr>
          <p:cNvPr id="37892" name="3 Marcador de número de diapositiva">
            <a:extLst>
              <a:ext uri="{FF2B5EF4-FFF2-40B4-BE49-F238E27FC236}">
                <a16:creationId xmlns:a16="http://schemas.microsoft.com/office/drawing/2014/main" id="{2818BE4C-9F66-463B-B30A-DE6487991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DEE0DE03-4F9F-4C00-8B01-C5BC0C743807}" type="slidenum">
              <a:rPr lang="es-PE" altLang="es-419" smtClean="0"/>
              <a:pPr/>
              <a:t>6</a:t>
            </a:fld>
            <a:endParaRPr lang="es-PE" altLang="es-419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>
            <a:extLst>
              <a:ext uri="{FF2B5EF4-FFF2-40B4-BE49-F238E27FC236}">
                <a16:creationId xmlns:a16="http://schemas.microsoft.com/office/drawing/2014/main" id="{3029F396-6DE2-4F4A-87FB-8E7C50B6A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2 Marcador de notas">
            <a:extLst>
              <a:ext uri="{FF2B5EF4-FFF2-40B4-BE49-F238E27FC236}">
                <a16:creationId xmlns:a16="http://schemas.microsoft.com/office/drawing/2014/main" id="{DF1567BB-845A-4A09-BE07-9A3424DD5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419"/>
          </a:p>
        </p:txBody>
      </p:sp>
      <p:sp>
        <p:nvSpPr>
          <p:cNvPr id="44036" name="3 Marcador de número de diapositiva">
            <a:extLst>
              <a:ext uri="{FF2B5EF4-FFF2-40B4-BE49-F238E27FC236}">
                <a16:creationId xmlns:a16="http://schemas.microsoft.com/office/drawing/2014/main" id="{4B1228B5-5084-451E-94A2-3FDC7A140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2D278BEB-9F6B-4540-B160-C64E335598A4}" type="slidenum">
              <a:rPr lang="es-PE" altLang="es-419" smtClean="0"/>
              <a:pPr/>
              <a:t>11</a:t>
            </a:fld>
            <a:endParaRPr lang="es-PE" altLang="es-419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>
            <a:extLst>
              <a:ext uri="{FF2B5EF4-FFF2-40B4-BE49-F238E27FC236}">
                <a16:creationId xmlns:a16="http://schemas.microsoft.com/office/drawing/2014/main" id="{D03D1DFB-CE8A-408F-A505-71C25FB4D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2 Marcador de notas">
            <a:extLst>
              <a:ext uri="{FF2B5EF4-FFF2-40B4-BE49-F238E27FC236}">
                <a16:creationId xmlns:a16="http://schemas.microsoft.com/office/drawing/2014/main" id="{27BA3DE5-5486-400B-B9A3-F5F78FC67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419"/>
          </a:p>
        </p:txBody>
      </p:sp>
      <p:sp>
        <p:nvSpPr>
          <p:cNvPr id="46084" name="3 Marcador de número de diapositiva">
            <a:extLst>
              <a:ext uri="{FF2B5EF4-FFF2-40B4-BE49-F238E27FC236}">
                <a16:creationId xmlns:a16="http://schemas.microsoft.com/office/drawing/2014/main" id="{57C1934B-03E7-4FFE-8713-28F1090FA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C0C8738-1576-4F17-889F-B3258143C24C}" type="slidenum">
              <a:rPr lang="es-PE" altLang="es-419" smtClean="0"/>
              <a:pPr/>
              <a:t>12</a:t>
            </a:fld>
            <a:endParaRPr lang="es-PE" altLang="es-419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Marcador de imagen de diapositiva 1">
            <a:extLst>
              <a:ext uri="{FF2B5EF4-FFF2-40B4-BE49-F238E27FC236}">
                <a16:creationId xmlns:a16="http://schemas.microsoft.com/office/drawing/2014/main" id="{FFF678DB-3B52-4785-B4F2-3269BC515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Marcador de notas 2">
            <a:extLst>
              <a:ext uri="{FF2B5EF4-FFF2-40B4-BE49-F238E27FC236}">
                <a16:creationId xmlns:a16="http://schemas.microsoft.com/office/drawing/2014/main" id="{0BB385D4-82AF-4294-904C-86848F2F6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419"/>
          </a:p>
        </p:txBody>
      </p:sp>
      <p:sp>
        <p:nvSpPr>
          <p:cNvPr id="51204" name="Marcador de número de diapositiva 3">
            <a:extLst>
              <a:ext uri="{FF2B5EF4-FFF2-40B4-BE49-F238E27FC236}">
                <a16:creationId xmlns:a16="http://schemas.microsoft.com/office/drawing/2014/main" id="{F6D3565A-E32F-4EEE-B948-D2F1DAF8B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3767A1EA-D1EF-430E-9273-0C4266620AC7}" type="slidenum">
              <a:rPr lang="es-PE" altLang="es-419" smtClean="0"/>
              <a:pPr/>
              <a:t>16</a:t>
            </a:fld>
            <a:endParaRPr lang="es-PE" altLang="es-419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>
            <a:extLst>
              <a:ext uri="{FF2B5EF4-FFF2-40B4-BE49-F238E27FC236}">
                <a16:creationId xmlns:a16="http://schemas.microsoft.com/office/drawing/2014/main" id="{21BAF84E-996D-4DE8-A9F5-5EC8C126E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>
            <a:extLst>
              <a:ext uri="{FF2B5EF4-FFF2-40B4-BE49-F238E27FC236}">
                <a16:creationId xmlns:a16="http://schemas.microsoft.com/office/drawing/2014/main" id="{D818B984-62A2-4213-BEC4-E80137329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419"/>
          </a:p>
        </p:txBody>
      </p:sp>
      <p:sp>
        <p:nvSpPr>
          <p:cNvPr id="54276" name="3 Marcador de número de diapositiva">
            <a:extLst>
              <a:ext uri="{FF2B5EF4-FFF2-40B4-BE49-F238E27FC236}">
                <a16:creationId xmlns:a16="http://schemas.microsoft.com/office/drawing/2014/main" id="{464C41D5-A6FA-4261-9937-A81111832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E261F37E-42E1-4F48-9043-14F722C8FB45}" type="slidenum">
              <a:rPr lang="es-PE" altLang="es-419" smtClean="0"/>
              <a:pPr/>
              <a:t>18</a:t>
            </a:fld>
            <a:endParaRPr lang="es-PE" altLang="es-419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>
            <a:extLst>
              <a:ext uri="{FF2B5EF4-FFF2-40B4-BE49-F238E27FC236}">
                <a16:creationId xmlns:a16="http://schemas.microsoft.com/office/drawing/2014/main" id="{BA692BA2-D1F8-4D7B-9E85-11CE2A0596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2 Marcador de notas">
            <a:extLst>
              <a:ext uri="{FF2B5EF4-FFF2-40B4-BE49-F238E27FC236}">
                <a16:creationId xmlns:a16="http://schemas.microsoft.com/office/drawing/2014/main" id="{23A3414C-2E0C-4180-9A31-AB5E0A2A5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altLang="es-419"/>
          </a:p>
        </p:txBody>
      </p:sp>
      <p:sp>
        <p:nvSpPr>
          <p:cNvPr id="56324" name="3 Marcador de número de diapositiva">
            <a:extLst>
              <a:ext uri="{FF2B5EF4-FFF2-40B4-BE49-F238E27FC236}">
                <a16:creationId xmlns:a16="http://schemas.microsoft.com/office/drawing/2014/main" id="{4997FFDA-DC41-4D97-AF9D-831DE696D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604723D8-9D1E-4DA7-B144-10E04F332F74}" type="slidenum">
              <a:rPr lang="es-PE" altLang="es-419" smtClean="0"/>
              <a:pPr/>
              <a:t>19</a:t>
            </a:fld>
            <a:endParaRPr lang="es-PE" altLang="es-419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970CC-0511-4BD2-8158-1B5C34187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334536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>
            <a:lvl1pPr>
              <a:defRPr sz="5400" b="1"/>
            </a:lvl1pPr>
          </a:lstStyle>
          <a:p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67814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5CAA9855-A9D7-4EC3-92E0-6FBB09FB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9A51F83C-8980-4159-B02F-13A1559E3044}" type="datetimeFigureOut">
              <a:rPr lang="es-ES" altLang="es-PE"/>
              <a:pPr>
                <a:defRPr/>
              </a:pPr>
              <a:t>04/01/2021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60463FE-701B-48EC-B4E0-F4C3DD25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3D58877-B608-41F6-9B68-55FAA1FE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60259C-A554-4752-A508-1A43D3D8AFB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6761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7F2F0-A38F-4051-808F-FA46A65D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6422825A-F705-488A-AF92-B4C49A7EC49C}" type="datetimeFigureOut">
              <a:rPr lang="es-ES" altLang="es-PE"/>
              <a:pPr>
                <a:defRPr/>
              </a:pPr>
              <a:t>04/01/2021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F4D63-FBD5-4639-9630-2D8E7DF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E3920-1022-4F73-9A4D-6EF64236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8B036F1-89AC-458C-8A75-303A1157028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6791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423C5-9C10-4806-8979-3BACD6B9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022AE4BE-92CB-4C95-889E-1A70698195E9}" type="datetimeFigureOut">
              <a:rPr lang="es-ES" altLang="es-PE"/>
              <a:pPr>
                <a:defRPr/>
              </a:pPr>
              <a:t>04/01/2021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2809B-2A38-48FB-8C47-8A447909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4E061-484F-449E-8C5E-6FC01E04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FEA808B-0B8B-49DB-9E86-1012C405444F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54923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116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149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3429000"/>
            <a:ext cx="7200800" cy="1728192"/>
          </a:xfrm>
        </p:spPr>
        <p:txBody>
          <a:bodyPr anchor="t"/>
          <a:lstStyle>
            <a:lvl1pPr algn="ctr">
              <a:defRPr sz="3600" b="1" cap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>
          <a:xfrm>
            <a:off x="4932040" y="2060848"/>
            <a:ext cx="864096" cy="504056"/>
          </a:xfrm>
        </p:spPr>
        <p:txBody>
          <a:bodyPr wrap="none" tIns="36000" rIns="108000" bIns="180000" rtlCol="0">
            <a:normAutofit/>
          </a:bodyPr>
          <a:lstStyle>
            <a:lvl1pPr marL="457200" indent="-457200" algn="ctr">
              <a:buFont typeface="Arial" pitchFamily="34" charset="0"/>
              <a:buNone/>
              <a:defRPr lang="es-PE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7929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94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8767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6398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868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F83441-4403-4218-950B-72243E9519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C10B7E15-FAB4-40AE-9A40-F1094B1828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99025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94218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652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7650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08689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51125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158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1C5E10-0619-41FD-8F9A-EC703E6031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87350"/>
            <a:ext cx="15843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08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5A9924A-D10E-4F7C-996E-E52A506EE1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BB663ABD-AA03-41E7-B678-12F889279A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14193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85610AA5-E938-4E89-9415-6C4A1223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9962CB39-DE9A-4780-B62C-1089FA79F5C4}" type="datetimeFigureOut">
              <a:rPr lang="es-ES" altLang="es-PE"/>
              <a:pPr>
                <a:defRPr/>
              </a:pPr>
              <a:t>04/01/2021</a:t>
            </a:fld>
            <a:endParaRPr lang="es-ES" altLang="es-P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9025EFA9-BCEB-44E4-B3F4-420D61F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DFCDF0AB-6C17-40A5-8FEF-779CA6A8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B05F0AF-AA50-4C64-A3B5-761FDA56745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568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031811-7E10-40A3-9B51-2276A5384C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9B013056-8B0B-4EC2-ABFE-5D55EB875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4555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12DB9CE-C521-4CCF-AF53-29EE86B9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86D6C1F0-3CF9-4511-9CD5-CE0A17B75C5B}" type="datetimeFigureOut">
              <a:rPr lang="es-ES" altLang="es-PE"/>
              <a:pPr>
                <a:defRPr/>
              </a:pPr>
              <a:t>04/01/2021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D624D605-847A-474B-904B-57DF0133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4B390F3-35DB-42E1-8E48-58D565F5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06577BE-2DE3-47FF-BA75-17EA9D6CA6A0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1372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8FB14D92-88C0-4C14-8C5C-E1EF5ED2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A212BBA7-1D63-414E-AE14-7AB6D9DA8E0C}" type="datetimeFigureOut">
              <a:rPr lang="es-ES" altLang="es-PE"/>
              <a:pPr>
                <a:defRPr/>
              </a:pPr>
              <a:t>04/01/2021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074DC54-473A-4DDD-97A1-D6B9C6DF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809D3AE-7640-42FA-95C5-00EE5F72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F4F47E5-63BE-4BA4-B2E9-F2E84A1A838B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795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1E4ACD9D-2087-47B7-B03F-A29A9158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7A5824FD-629F-4AB4-8824-98EF0CB189CC}" type="datetimeFigureOut">
              <a:rPr lang="es-ES" altLang="es-PE"/>
              <a:pPr>
                <a:defRPr/>
              </a:pPr>
              <a:t>04/01/2021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38E8F2A-8AC6-41A3-8FDA-09F509AE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595A200E-05CA-4751-9AD9-54AF3276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EB19470-8041-43E8-99B9-AE824994BD1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0672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C73257E-EB82-45E6-A1BA-A4DFAA1F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771A25D9-C150-4DA5-BA57-4023F5899821}" type="datetimeFigureOut">
              <a:rPr lang="es-ES" altLang="es-PE"/>
              <a:pPr>
                <a:defRPr/>
              </a:pPr>
              <a:t>04/01/2021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3DD01938-ACDA-441A-9ED4-06A41751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8BEBBA2-2FA4-420E-91AE-556AB6F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169F31B-DF5B-428A-9C19-DF66E3985B15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2553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B1CBC1AE-7ECD-4068-A4DC-C744BDFEF9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BC277574-7764-426B-8DFE-4AF468378A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8FF18-2A4D-4E04-8084-4C7C69924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0500" y="6356350"/>
            <a:ext cx="5530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1" r:id="rId1"/>
    <p:sldLayoutId id="2147484902" r:id="rId2"/>
    <p:sldLayoutId id="2147484903" r:id="rId3"/>
    <p:sldLayoutId id="2147484904" r:id="rId4"/>
    <p:sldLayoutId id="2147484905" r:id="rId5"/>
    <p:sldLayoutId id="2147484906" r:id="rId6"/>
    <p:sldLayoutId id="2147484907" r:id="rId7"/>
    <p:sldLayoutId id="2147484908" r:id="rId8"/>
    <p:sldLayoutId id="2147484909" r:id="rId9"/>
    <p:sldLayoutId id="2147484910" r:id="rId10"/>
    <p:sldLayoutId id="2147484911" r:id="rId11"/>
    <p:sldLayoutId id="2147484912" r:id="rId12"/>
    <p:sldLayoutId id="2147484913" r:id="rId13"/>
    <p:sldLayoutId id="2147484914" r:id="rId14"/>
    <p:sldLayoutId id="2147484915" r:id="rId15"/>
    <p:sldLayoutId id="2147484916" r:id="rId16"/>
    <p:sldLayoutId id="2147484917" r:id="rId17"/>
    <p:sldLayoutId id="2147484918" r:id="rId18"/>
    <p:sldLayoutId id="2147484919" r:id="rId19"/>
    <p:sldLayoutId id="2147484920" r:id="rId20"/>
    <p:sldLayoutId id="2147484921" r:id="rId21"/>
    <p:sldLayoutId id="2147484922" r:id="rId22"/>
    <p:sldLayoutId id="2147484923" r:id="rId23"/>
    <p:sldLayoutId id="2147484924" r:id="rId24"/>
    <p:sldLayoutId id="2147484925" r:id="rId2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uadroTexto 1">
            <a:extLst>
              <a:ext uri="{FF2B5EF4-FFF2-40B4-BE49-F238E27FC236}">
                <a16:creationId xmlns:a16="http://schemas.microsoft.com/office/drawing/2014/main" id="{767ACD48-575F-4627-9280-B815A596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3257550"/>
            <a:ext cx="7031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n-US" sz="3600" b="1">
                <a:solidFill>
                  <a:schemeClr val="bg1"/>
                </a:solidFill>
                <a:latin typeface="Calibri" panose="020F0502020204030204" pitchFamily="34" charset="0"/>
              </a:rPr>
              <a:t>INGENIERÍA DE SISTEMAS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n-US" sz="3600" b="1">
                <a:solidFill>
                  <a:schemeClr val="bg1"/>
                </a:solidFill>
                <a:latin typeface="Calibri" panose="020F0502020204030204" pitchFamily="34" charset="0"/>
              </a:rPr>
              <a:t>EPE</a:t>
            </a:r>
            <a:endParaRPr lang="en-GB" altLang="en-US" sz="36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ángulo 1">
            <a:extLst>
              <a:ext uri="{FF2B5EF4-FFF2-40B4-BE49-F238E27FC236}">
                <a16:creationId xmlns:a16="http://schemas.microsoft.com/office/drawing/2014/main" id="{51AEC70A-FF18-46B8-A880-45440BA9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2117725"/>
            <a:ext cx="5383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FFC000"/>
                </a:solidFill>
                <a:latin typeface="Calibri" panose="020F0502020204030204" pitchFamily="34" charset="0"/>
              </a:rPr>
              <a:t>IS208 Diseño de Base de Datos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uadroTexto 1">
            <a:extLst>
              <a:ext uri="{FF2B5EF4-FFF2-40B4-BE49-F238E27FC236}">
                <a16:creationId xmlns:a16="http://schemas.microsoft.com/office/drawing/2014/main" id="{6B950982-FAE2-4FE4-950F-FEBB2926C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73025"/>
            <a:ext cx="797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n-US" sz="2800" b="1">
                <a:solidFill>
                  <a:schemeClr val="bg1"/>
                </a:solidFill>
                <a:latin typeface="Calibri" panose="020F0502020204030204" pitchFamily="34" charset="0"/>
              </a:rPr>
              <a:t>¿CUÁL ES EL IMPACTO DE LA COMPETENCIA EN EL CURSO?</a:t>
            </a:r>
            <a:endParaRPr lang="en-GB" altLang="en-US" sz="28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CuadroTexto 2">
            <a:extLst>
              <a:ext uri="{FF2B5EF4-FFF2-40B4-BE49-F238E27FC236}">
                <a16:creationId xmlns:a16="http://schemas.microsoft.com/office/drawing/2014/main" id="{D577C48C-A6BE-4A4B-91B0-6AD88204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784350"/>
            <a:ext cx="77200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419" sz="2400" i="1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419" sz="2400" i="1">
                <a:latin typeface="Calibri" panose="020F0502020204030204" pitchFamily="34" charset="0"/>
              </a:rPr>
              <a:t>Seremos capaces de diseñar modelos conceptuales de bases de datos que soporten de manera flexible, correcta y completa, las reglas de negocio y los requerimientos de información de una diversidad de negocios, particularmente en el contexto transaccional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s-419" sz="24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Título">
            <a:extLst>
              <a:ext uri="{FF2B5EF4-FFF2-40B4-BE49-F238E27FC236}">
                <a16:creationId xmlns:a16="http://schemas.microsoft.com/office/drawing/2014/main" id="{9CD17C12-EE1A-4A59-8F6E-7F3A293C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177800"/>
            <a:ext cx="7273925" cy="647700"/>
          </a:xfrm>
        </p:spPr>
        <p:txBody>
          <a:bodyPr/>
          <a:lstStyle/>
          <a:p>
            <a:pPr>
              <a:defRPr/>
            </a:pPr>
            <a:r>
              <a:rPr lang="es-PE" dirty="0"/>
              <a:t>Panorama curricular</a:t>
            </a:r>
          </a:p>
        </p:txBody>
      </p:sp>
      <p:pic>
        <p:nvPicPr>
          <p:cNvPr id="43011" name="Imagen 1">
            <a:extLst>
              <a:ext uri="{FF2B5EF4-FFF2-40B4-BE49-F238E27FC236}">
                <a16:creationId xmlns:a16="http://schemas.microsoft.com/office/drawing/2014/main" id="{4C4CE62F-FFD0-4EAD-ACD1-B439FBE9D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36613"/>
            <a:ext cx="6551613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Título">
            <a:extLst>
              <a:ext uri="{FF2B5EF4-FFF2-40B4-BE49-F238E27FC236}">
                <a16:creationId xmlns:a16="http://schemas.microsoft.com/office/drawing/2014/main" id="{5B17A72D-FAB2-4464-BC86-5D825C68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7273925" cy="647700"/>
          </a:xfrm>
        </p:spPr>
        <p:txBody>
          <a:bodyPr/>
          <a:lstStyle/>
          <a:p>
            <a:pPr>
              <a:defRPr/>
            </a:pPr>
            <a:r>
              <a:rPr lang="es-PE" dirty="0"/>
              <a:t>Revisión del Sílabo</a:t>
            </a:r>
          </a:p>
        </p:txBody>
      </p:sp>
      <p:sp>
        <p:nvSpPr>
          <p:cNvPr id="45059" name="Marcador de contenido 1">
            <a:extLst>
              <a:ext uri="{FF2B5EF4-FFF2-40B4-BE49-F238E27FC236}">
                <a16:creationId xmlns:a16="http://schemas.microsoft.com/office/drawing/2014/main" id="{027DBB0C-310F-4641-9EC6-B3B67980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12900"/>
            <a:ext cx="7848600" cy="5111750"/>
          </a:xfrm>
        </p:spPr>
        <p:txBody>
          <a:bodyPr/>
          <a:lstStyle/>
          <a:p>
            <a:r>
              <a:rPr lang="es-PE" altLang="es-419" sz="2800"/>
              <a:t>Unidad 1: Conceptos Básicos</a:t>
            </a:r>
          </a:p>
          <a:p>
            <a:r>
              <a:rPr lang="es-PE" altLang="es-419" sz="2800"/>
              <a:t>Unidad 2: Normalización</a:t>
            </a:r>
          </a:p>
          <a:p>
            <a:r>
              <a:rPr lang="es-PE" altLang="es-419" sz="2800"/>
              <a:t>Unidad 3: Modelo Conceptual de Bases de Datos</a:t>
            </a:r>
          </a:p>
          <a:p>
            <a:r>
              <a:rPr lang="es-PE" altLang="es-419" sz="2800"/>
              <a:t>Unidad 4: El Modelo Relacional</a:t>
            </a:r>
          </a:p>
          <a:p>
            <a:endParaRPr lang="es-ES" altLang="es-419" sz="2800"/>
          </a:p>
          <a:p>
            <a:endParaRPr lang="es-PE" altLang="es-419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E2AE9-EA72-475A-8A15-CCB54B80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/>
              <a:t>Evaluación del Curso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1B25252-FA0A-4204-B567-1970A63B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08421"/>
              </p:ext>
            </p:extLst>
          </p:nvPr>
        </p:nvGraphicFramePr>
        <p:xfrm>
          <a:off x="395288" y="1557338"/>
          <a:ext cx="8280401" cy="484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3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93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Tipo de Prueba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Descripción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N° de Prueba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Fecha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Peso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Recuperable</a:t>
                      </a:r>
                    </a:p>
                  </a:txBody>
                  <a:tcPr marL="91434" marR="91434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3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PC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Práctica Calificada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Sesión 10 – Semana 4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15%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SI</a:t>
                      </a:r>
                    </a:p>
                  </a:txBody>
                  <a:tcPr marL="91434" marR="91434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3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PC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Práctica Calificada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Sesión 17 – Semana 6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18%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SI</a:t>
                      </a:r>
                    </a:p>
                  </a:txBody>
                  <a:tcPr marL="91434" marR="91434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07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TB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Trabajo grupal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Sesión 12 – Semana 4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15%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NO</a:t>
                      </a:r>
                    </a:p>
                  </a:txBody>
                  <a:tcPr marL="91434" marR="91434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3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DD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Evaluación del Desempeño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Sesión 20 – Semana 7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4%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NO</a:t>
                      </a:r>
                    </a:p>
                  </a:txBody>
                  <a:tcPr marL="91434" marR="91434" marT="45691" marB="456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07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PA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Participación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Sesión 20 – Semana 7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5%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NO</a:t>
                      </a:r>
                    </a:p>
                  </a:txBody>
                  <a:tcPr marL="91434" marR="91434" marT="45691" marB="456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57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TF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Trabajo Final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Sesión 20 – Semana 7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23%</a:t>
                      </a:r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NO</a:t>
                      </a:r>
                    </a:p>
                  </a:txBody>
                  <a:tcPr marL="91434" marR="91434" marT="45691" marB="456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5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EB</a:t>
                      </a:r>
                      <a:endParaRPr lang="es-PE" sz="1800" dirty="0"/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Examen Final</a:t>
                      </a:r>
                      <a:endParaRPr lang="es-PE" sz="1800" dirty="0"/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1</a:t>
                      </a:r>
                      <a:endParaRPr lang="es-PE" sz="1800" dirty="0"/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Sesión 22</a:t>
                      </a:r>
                      <a:endParaRPr lang="es-PE" sz="1800" dirty="0"/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20%</a:t>
                      </a:r>
                      <a:endParaRPr lang="es-PE" sz="1800" dirty="0"/>
                    </a:p>
                  </a:txBody>
                  <a:tcPr marL="91434" marR="91434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SI</a:t>
                      </a:r>
                      <a:endParaRPr lang="es-PE" sz="1800" dirty="0"/>
                    </a:p>
                  </a:txBody>
                  <a:tcPr marL="91434" marR="91434" marT="45691" marB="4569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Marcador de contenido 2">
            <a:extLst>
              <a:ext uri="{FF2B5EF4-FFF2-40B4-BE49-F238E27FC236}">
                <a16:creationId xmlns:a16="http://schemas.microsoft.com/office/drawing/2014/main" id="{4061CE06-9A32-4CC6-AE20-13C9DD6D3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848600" cy="5111750"/>
          </a:xfrm>
        </p:spPr>
        <p:txBody>
          <a:bodyPr/>
          <a:lstStyle/>
          <a:p>
            <a:r>
              <a:rPr lang="es-PE" altLang="es-419"/>
              <a:t>Sesiones Online sincrónicas</a:t>
            </a:r>
          </a:p>
          <a:p>
            <a:pPr lvl="1"/>
            <a:r>
              <a:rPr lang="es-PE" altLang="es-419"/>
              <a:t>Video conferencias</a:t>
            </a:r>
          </a:p>
          <a:p>
            <a:pPr lvl="1"/>
            <a:r>
              <a:rPr lang="es-PE" altLang="es-419"/>
              <a:t>Desarrollo de ejercicios y de casos prácticos</a:t>
            </a:r>
          </a:p>
          <a:p>
            <a:r>
              <a:rPr lang="es-PE" altLang="es-419"/>
              <a:t>Sesiones Online asincrónicas</a:t>
            </a:r>
          </a:p>
          <a:p>
            <a:pPr lvl="1"/>
            <a:r>
              <a:rPr lang="es-PE" altLang="es-419"/>
              <a:t>Actividades </a:t>
            </a:r>
          </a:p>
          <a:p>
            <a:pPr lvl="1"/>
            <a:r>
              <a:rPr lang="es-PE" altLang="es-419"/>
              <a:t>Recursos</a:t>
            </a:r>
          </a:p>
          <a:p>
            <a:pPr lvl="1"/>
            <a:r>
              <a:rPr lang="es-PE" altLang="es-419"/>
              <a:t>Tutorías con asistente de docencia</a:t>
            </a:r>
          </a:p>
          <a:p>
            <a:pPr lvl="1"/>
            <a:endParaRPr lang="es-PE" altLang="es-419"/>
          </a:p>
        </p:txBody>
      </p:sp>
      <p:pic>
        <p:nvPicPr>
          <p:cNvPr id="48131" name="Imagen 5">
            <a:extLst>
              <a:ext uri="{FF2B5EF4-FFF2-40B4-BE49-F238E27FC236}">
                <a16:creationId xmlns:a16="http://schemas.microsoft.com/office/drawing/2014/main" id="{FF555409-FA4D-414C-B01F-95F5BEF7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3714750"/>
            <a:ext cx="264795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08DD-851E-4D5B-8984-F067CD14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/>
              <a:t>Trabajo Grupal – Proyecto del Curso </a:t>
            </a:r>
          </a:p>
        </p:txBody>
      </p:sp>
      <p:sp>
        <p:nvSpPr>
          <p:cNvPr id="49155" name="Marcador de contenido 2">
            <a:extLst>
              <a:ext uri="{FF2B5EF4-FFF2-40B4-BE49-F238E27FC236}">
                <a16:creationId xmlns:a16="http://schemas.microsoft.com/office/drawing/2014/main" id="{A15208EE-7DA9-46B3-B173-FEB65B86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658938"/>
            <a:ext cx="7848600" cy="4578350"/>
          </a:xfrm>
        </p:spPr>
        <p:txBody>
          <a:bodyPr/>
          <a:lstStyle/>
          <a:p>
            <a:r>
              <a:rPr lang="es-PE" altLang="es-419" sz="2800"/>
              <a:t>Grupos de trabajo de 5 integrantes.</a:t>
            </a:r>
          </a:p>
          <a:p>
            <a:r>
              <a:rPr lang="es-PE" altLang="es-419" sz="2800"/>
              <a:t>Cada grupo recibe un caso de estudio para el que deberá desarrollar las actividades que le llevarán a elaborar un modelo lógico relacional de información.</a:t>
            </a:r>
          </a:p>
          <a:p>
            <a:r>
              <a:rPr lang="es-PE" altLang="es-419" sz="2800"/>
              <a:t>El desarrollo lo realizarán a lo largo de todo el curso, y será materia de exposiciones que servirán como escenario de retroalimentación por parte del profesor y de sus compañeros de clase.</a:t>
            </a:r>
          </a:p>
          <a:p>
            <a:endParaRPr lang="es-ES" altLang="es-419" sz="2800"/>
          </a:p>
          <a:p>
            <a:endParaRPr lang="es-PE" altLang="es-419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B520C-0709-4F20-8F46-59D469C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/>
              <a:t>Trabajo Grupal - Proyecto del Curso</a:t>
            </a:r>
          </a:p>
        </p:txBody>
      </p:sp>
      <p:sp>
        <p:nvSpPr>
          <p:cNvPr id="50179" name="Marcador de contenido 2">
            <a:extLst>
              <a:ext uri="{FF2B5EF4-FFF2-40B4-BE49-F238E27FC236}">
                <a16:creationId xmlns:a16="http://schemas.microsoft.com/office/drawing/2014/main" id="{3ADBF8BE-D506-40B8-9F32-93527D36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46250"/>
            <a:ext cx="784860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PE" altLang="es-419" sz="2200" dirty="0"/>
              <a:t>Los lineamientos para el desarrollo del Trabajo Grupal se encuentran en el documento publicados en la sección “Información General” del </a:t>
            </a:r>
            <a:r>
              <a:rPr lang="es-PE" altLang="es-419" sz="2200"/>
              <a:t>aula virtual, </a:t>
            </a:r>
            <a:r>
              <a:rPr lang="es-PE" altLang="es-419" sz="2200" dirty="0"/>
              <a:t>cuya lectura es obligatoria para todos los alumnos.</a:t>
            </a:r>
          </a:p>
          <a:p>
            <a:pPr>
              <a:lnSpc>
                <a:spcPct val="80000"/>
              </a:lnSpc>
            </a:pPr>
            <a:r>
              <a:rPr lang="es-PE" altLang="es-419" sz="2200" dirty="0"/>
              <a:t>La evaluación se efectuará a través de dos exposiciones, una entrega de Trabajo 1 (TB1) y una entrega final  y sustentación de Trabajo Final (TF)</a:t>
            </a:r>
          </a:p>
          <a:p>
            <a:pPr>
              <a:lnSpc>
                <a:spcPct val="80000"/>
              </a:lnSpc>
            </a:pPr>
            <a:r>
              <a:rPr lang="es-PE" altLang="es-419" sz="2200" dirty="0"/>
              <a:t>Fechas relevantes:</a:t>
            </a:r>
          </a:p>
          <a:p>
            <a:pPr lvl="1">
              <a:lnSpc>
                <a:spcPct val="80000"/>
              </a:lnSpc>
            </a:pPr>
            <a:r>
              <a:rPr lang="es-PE" altLang="es-419" sz="2000" dirty="0"/>
              <a:t>Sesión 2: Distribución de temas de trabajo</a:t>
            </a:r>
          </a:p>
          <a:p>
            <a:pPr lvl="1">
              <a:lnSpc>
                <a:spcPct val="80000"/>
              </a:lnSpc>
            </a:pPr>
            <a:r>
              <a:rPr lang="es-PE" altLang="es-419" sz="2000" dirty="0"/>
              <a:t>Sesión 8: Exposición 1 (EX1)</a:t>
            </a:r>
          </a:p>
          <a:p>
            <a:pPr lvl="1">
              <a:lnSpc>
                <a:spcPct val="80000"/>
              </a:lnSpc>
            </a:pPr>
            <a:r>
              <a:rPr lang="es-PE" altLang="es-419" sz="2000" dirty="0"/>
              <a:t>Sesión 12: Entrega de primera parte del trabajo (TB1)</a:t>
            </a:r>
          </a:p>
          <a:p>
            <a:pPr lvl="1">
              <a:lnSpc>
                <a:spcPct val="80000"/>
              </a:lnSpc>
            </a:pPr>
            <a:r>
              <a:rPr lang="es-PE" altLang="es-419" sz="2000" dirty="0"/>
              <a:t>Sesión 16: Exposición 2 (EX2)</a:t>
            </a:r>
          </a:p>
          <a:p>
            <a:pPr lvl="1">
              <a:lnSpc>
                <a:spcPct val="80000"/>
              </a:lnSpc>
            </a:pPr>
            <a:r>
              <a:rPr lang="es-PE" altLang="es-419" sz="2000" dirty="0"/>
              <a:t>Sesión 18: Entrega de trabajo final (TF)</a:t>
            </a:r>
          </a:p>
          <a:p>
            <a:pPr lvl="1">
              <a:lnSpc>
                <a:spcPct val="80000"/>
              </a:lnSpc>
            </a:pPr>
            <a:r>
              <a:rPr lang="es-PE" altLang="es-419" sz="2000" dirty="0"/>
              <a:t>Sesión 20: Sustentación de trabajos finales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80CF-B272-44FD-8E19-C6C3D464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/>
              <a:t>Reglas del Curso</a:t>
            </a:r>
          </a:p>
        </p:txBody>
      </p:sp>
      <p:sp>
        <p:nvSpPr>
          <p:cNvPr id="52227" name="Marcador de contenido 2">
            <a:extLst>
              <a:ext uri="{FF2B5EF4-FFF2-40B4-BE49-F238E27FC236}">
                <a16:creationId xmlns:a16="http://schemas.microsoft.com/office/drawing/2014/main" id="{C377859A-36DB-4FBD-90E3-EB1DAC76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0" y="1963738"/>
            <a:ext cx="7848600" cy="4273550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20000"/>
              </a:lnSpc>
              <a:defRPr/>
            </a:pPr>
            <a:r>
              <a:rPr lang="es-PE" altLang="es-419" dirty="0"/>
              <a:t>La participación y puntualidad son esenciales.</a:t>
            </a:r>
          </a:p>
          <a:p>
            <a:pPr lvl="1">
              <a:lnSpc>
                <a:spcPct val="120000"/>
              </a:lnSpc>
              <a:defRPr/>
            </a:pPr>
            <a:r>
              <a:rPr lang="es-PE" altLang="es-419" dirty="0"/>
              <a:t>Las prácticas calificadas tienen una única recuperación.</a:t>
            </a:r>
          </a:p>
          <a:p>
            <a:pPr lvl="1">
              <a:lnSpc>
                <a:spcPct val="120000"/>
              </a:lnSpc>
              <a:defRPr/>
            </a:pPr>
            <a:r>
              <a:rPr lang="es-PE" altLang="es-419" dirty="0"/>
              <a:t>Las notas de trabajos grupales no se recuperan.</a:t>
            </a:r>
          </a:p>
          <a:p>
            <a:pPr lvl="1">
              <a:lnSpc>
                <a:spcPct val="120000"/>
              </a:lnSpc>
              <a:defRPr/>
            </a:pPr>
            <a:r>
              <a:rPr lang="es-PE" altLang="es-419" dirty="0"/>
              <a:t>Durante las videoconferencias los micrófonos de los alumnos deben permanecer apagados para no distraer a los compañeros, excepto cuando vayan a participar.</a:t>
            </a:r>
          </a:p>
          <a:p>
            <a:pPr lvl="1">
              <a:lnSpc>
                <a:spcPct val="120000"/>
              </a:lnSpc>
              <a:defRPr/>
            </a:pPr>
            <a:r>
              <a:rPr lang="es-PE" altLang="es-419" dirty="0"/>
              <a:t>La participación de los alumnos durante las sesiones online sincrónicas y en los talleres de tutoría se califican en la sesión 20 como “Evaluación del Desempeño”</a:t>
            </a:r>
          </a:p>
          <a:p>
            <a:pPr>
              <a:lnSpc>
                <a:spcPct val="120000"/>
              </a:lnSpc>
              <a:defRPr/>
            </a:pPr>
            <a:endParaRPr lang="es-PE" altLang="es-419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Users\mnunez\Desktop\PREGRADO\ICONOS\PREGUNTA2.png">
            <a:extLst>
              <a:ext uri="{FF2B5EF4-FFF2-40B4-BE49-F238E27FC236}">
                <a16:creationId xmlns:a16="http://schemas.microsoft.com/office/drawing/2014/main" id="{C456A147-F8B0-45BA-9BD8-9DAA57051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947863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62142B2-3EAD-46D2-A5A5-4DC57301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2133600"/>
            <a:ext cx="4392612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4" tIns="45687" rIns="91374" bIns="45687" anchor="ctr"/>
          <a:lstStyle/>
          <a:p>
            <a:pPr defTabSz="912813">
              <a:defRPr/>
            </a:pPr>
            <a:r>
              <a:rPr lang="es-PE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Preguntas…</a:t>
            </a:r>
            <a:endParaRPr lang="es-E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 descr="C:\Users\mnunez\Desktop\PREGRADO\ICONOS\TRABAJO INDIVIDUAL3.png">
            <a:extLst>
              <a:ext uri="{FF2B5EF4-FFF2-40B4-BE49-F238E27FC236}">
                <a16:creationId xmlns:a16="http://schemas.microsoft.com/office/drawing/2014/main" id="{ADC30170-43C6-4531-99CC-49E33132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554163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4 CuadroTexto">
            <a:extLst>
              <a:ext uri="{FF2B5EF4-FFF2-40B4-BE49-F238E27FC236}">
                <a16:creationId xmlns:a16="http://schemas.microsoft.com/office/drawing/2014/main" id="{F9DCE2E3-58D3-479F-9D61-903C20995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5414963"/>
            <a:ext cx="4670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419" sz="1200" b="1">
                <a:solidFill>
                  <a:srgbClr val="996600"/>
                </a:solidFill>
                <a:latin typeface="Calibri" panose="020F0502020204030204" pitchFamily="34" charset="0"/>
              </a:rPr>
              <a:t>Diseño de Base de Datos</a:t>
            </a:r>
            <a:endParaRPr lang="es-ES" altLang="es-419" sz="1200" b="1">
              <a:solidFill>
                <a:srgbClr val="996600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419" sz="1200" b="1">
                <a:solidFill>
                  <a:srgbClr val="9966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s-419" sz="1200" b="1">
                <a:solidFill>
                  <a:srgbClr val="996600"/>
                </a:solidFill>
                <a:latin typeface="Calibri" panose="020F0502020204030204" pitchFamily="34" charset="0"/>
              </a:rPr>
              <a:t>© UPC 2020</a:t>
            </a:r>
            <a:endParaRPr lang="es-ES" altLang="es-419" sz="1200" b="1">
              <a:solidFill>
                <a:srgbClr val="9966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9 Marcador de texto">
            <a:extLst>
              <a:ext uri="{FF2B5EF4-FFF2-40B4-BE49-F238E27FC236}">
                <a16:creationId xmlns:a16="http://schemas.microsoft.com/office/drawing/2014/main" id="{3FD5AD15-1B55-4819-B227-1B2A8D72F8B4}"/>
              </a:ext>
            </a:extLst>
          </p:cNvPr>
          <p:cNvSpPr txBox="1">
            <a:spLocks/>
          </p:cNvSpPr>
          <p:nvPr/>
        </p:nvSpPr>
        <p:spPr>
          <a:xfrm>
            <a:off x="2195513" y="1557338"/>
            <a:ext cx="6192837" cy="143986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algn="ctr">
              <a:spcBef>
                <a:spcPct val="20000"/>
              </a:spcBef>
              <a:defRPr/>
            </a:pPr>
            <a:r>
              <a:rPr lang="es-PE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Continúa con las actividades propuestas en la sesión.</a:t>
            </a:r>
          </a:p>
        </p:txBody>
      </p:sp>
      <p:sp>
        <p:nvSpPr>
          <p:cNvPr id="55301" name="6 Rectángulo">
            <a:extLst>
              <a:ext uri="{FF2B5EF4-FFF2-40B4-BE49-F238E27FC236}">
                <a16:creationId xmlns:a16="http://schemas.microsoft.com/office/drawing/2014/main" id="{C57AF5EB-7726-47A7-B8A1-93F16B65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4622800"/>
            <a:ext cx="54340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s-PE" altLang="es-419" sz="1300">
                <a:solidFill>
                  <a:srgbClr val="4D4D4D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Material producido para el curso de Diseño de Base de Datos</a:t>
            </a:r>
          </a:p>
          <a:p>
            <a:pPr algn="just"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s-PE" altLang="es-419" sz="1300">
                <a:solidFill>
                  <a:srgbClr val="4D4D4D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es-PE" altLang="es-419" sz="1300" b="1">
                <a:solidFill>
                  <a:srgbClr val="4D4D4D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Docentes del curso de Diseño de Base de Datos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mnunez\Desktop\PREGRADO\ICONOS\TEMARIO2.png">
            <a:extLst>
              <a:ext uri="{FF2B5EF4-FFF2-40B4-BE49-F238E27FC236}">
                <a16:creationId xmlns:a16="http://schemas.microsoft.com/office/drawing/2014/main" id="{5898AD1A-451A-4AA1-AB30-F948BE440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60350"/>
            <a:ext cx="74136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3 Marcador de contenido">
            <a:extLst>
              <a:ext uri="{FF2B5EF4-FFF2-40B4-BE49-F238E27FC236}">
                <a16:creationId xmlns:a16="http://schemas.microsoft.com/office/drawing/2014/main" id="{8D74FDB7-DF94-48A9-8CC2-AE028F7F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956550" cy="5399087"/>
          </a:xfrm>
        </p:spPr>
        <p:txBody>
          <a:bodyPr/>
          <a:lstStyle/>
          <a:p>
            <a:r>
              <a:rPr lang="es-PE" altLang="es-419" sz="2400"/>
              <a:t>Bienvenida a los Alumnos al Curso de Diseño de Base de Datos</a:t>
            </a:r>
          </a:p>
          <a:p>
            <a:r>
              <a:rPr lang="es-ES" altLang="es-419" sz="2400"/>
              <a:t>Presentación del Docente</a:t>
            </a:r>
          </a:p>
          <a:p>
            <a:pPr>
              <a:lnSpc>
                <a:spcPct val="120000"/>
              </a:lnSpc>
            </a:pPr>
            <a:r>
              <a:rPr lang="es-ES" altLang="es-419" sz="2400"/>
              <a:t>Presentación del Alumno</a:t>
            </a:r>
          </a:p>
          <a:p>
            <a:r>
              <a:rPr lang="es-ES" altLang="es-419" sz="2400"/>
              <a:t>Objetivos del curso</a:t>
            </a:r>
          </a:p>
          <a:p>
            <a:r>
              <a:rPr lang="es-ES" altLang="es-419" sz="2400"/>
              <a:t>Logro del Curso</a:t>
            </a:r>
          </a:p>
          <a:p>
            <a:r>
              <a:rPr lang="es-ES" altLang="es-419" sz="2400"/>
              <a:t>Revisión del Sílabo</a:t>
            </a:r>
          </a:p>
          <a:p>
            <a:r>
              <a:rPr lang="es-ES" altLang="es-419" sz="2400"/>
              <a:t>Evaluación del Curso</a:t>
            </a:r>
          </a:p>
          <a:p>
            <a:r>
              <a:rPr lang="es-ES" altLang="es-419" sz="2400"/>
              <a:t>Desarrollo del Trabajo Grupal</a:t>
            </a:r>
          </a:p>
          <a:p>
            <a:r>
              <a:rPr lang="es-ES" altLang="es-419" sz="2400"/>
              <a:t>Reglas del Curso</a:t>
            </a:r>
          </a:p>
          <a:p>
            <a:r>
              <a:rPr lang="es-ES" altLang="es-419" sz="2400"/>
              <a:t>Elección del Alumno Delegado de Aula</a:t>
            </a:r>
          </a:p>
          <a:p>
            <a:r>
              <a:rPr lang="es-ES" altLang="es-419" sz="2400"/>
              <a:t>Definición de Grupos de Trabajo</a:t>
            </a:r>
          </a:p>
          <a:p>
            <a:endParaRPr lang="es-PE" altLang="es-419" sz="2400"/>
          </a:p>
        </p:txBody>
      </p:sp>
      <p:sp>
        <p:nvSpPr>
          <p:cNvPr id="8" name="4 Título">
            <a:extLst>
              <a:ext uri="{FF2B5EF4-FFF2-40B4-BE49-F238E27FC236}">
                <a16:creationId xmlns:a16="http://schemas.microsoft.com/office/drawing/2014/main" id="{6ADA31F2-2ACF-4F90-B443-61DE3074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7273925" cy="647700"/>
          </a:xfrm>
        </p:spPr>
        <p:txBody>
          <a:bodyPr/>
          <a:lstStyle/>
          <a:p>
            <a:pPr>
              <a:defRPr/>
            </a:pPr>
            <a:r>
              <a:rPr lang="es-PE" dirty="0"/>
              <a:t>Temario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mnunez\Desktop\PREGRADO\ICONOS\MOTIVACION_2.png">
            <a:extLst>
              <a:ext uri="{FF2B5EF4-FFF2-40B4-BE49-F238E27FC236}">
                <a16:creationId xmlns:a16="http://schemas.microsoft.com/office/drawing/2014/main" id="{544E764F-3099-4F5D-B556-93EDDF5F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60350"/>
            <a:ext cx="74136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4 Marcador de contenido">
            <a:extLst>
              <a:ext uri="{FF2B5EF4-FFF2-40B4-BE49-F238E27FC236}">
                <a16:creationId xmlns:a16="http://schemas.microsoft.com/office/drawing/2014/main" id="{D262C90E-B65B-4F15-BF4E-E138FF5D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101850"/>
            <a:ext cx="7848600" cy="3074988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s-PE" altLang="es-419" sz="2400"/>
              <a:t>Al finalizar la sesión de clases, el alumno conoce al Profesor de la asignatura y las expectativas y procedencia de sus colegas de estudio; conoce la  importancia y el alcance de la asignatura, comprende la modalidad de evaluación y es consciente que debe desarrollar un Trabajo Grupal. El alumno conoce las reglas del Curso que hay que cumplir y sabe la importancia de participar activamente en clase.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PE" altLang="es-419" sz="2400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DB47AF6A-85A0-4025-8048-61DCB44B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sz="3600" i="1" dirty="0"/>
              <a:t>Objetivos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>
            <a:extLst>
              <a:ext uri="{FF2B5EF4-FFF2-40B4-BE49-F238E27FC236}">
                <a16:creationId xmlns:a16="http://schemas.microsoft.com/office/drawing/2014/main" id="{98AA3A60-B047-4DA4-A9F6-48C4ACBC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429000"/>
            <a:ext cx="7200900" cy="1728788"/>
          </a:xfrm>
        </p:spPr>
        <p:txBody>
          <a:bodyPr/>
          <a:lstStyle/>
          <a:p>
            <a:pPr>
              <a:defRPr/>
            </a:pPr>
            <a:r>
              <a:rPr lang="es-PE" dirty="0"/>
              <a:t>Presentación del curso</a:t>
            </a:r>
          </a:p>
        </p:txBody>
      </p:sp>
      <p:sp>
        <p:nvSpPr>
          <p:cNvPr id="34819" name="13 Marcador de texto">
            <a:extLst>
              <a:ext uri="{FF2B5EF4-FFF2-40B4-BE49-F238E27FC236}">
                <a16:creationId xmlns:a16="http://schemas.microsoft.com/office/drawing/2014/main" id="{165E7946-0B38-4F15-A62D-695540D5B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2363" y="1989138"/>
            <a:ext cx="863600" cy="5032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altLang="es-419"/>
              <a:t>#1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Título">
            <a:extLst>
              <a:ext uri="{FF2B5EF4-FFF2-40B4-BE49-F238E27FC236}">
                <a16:creationId xmlns:a16="http://schemas.microsoft.com/office/drawing/2014/main" id="{DEA5DC1D-0805-48CF-8AA8-F89BD2FC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7273925" cy="647700"/>
          </a:xfrm>
        </p:spPr>
        <p:txBody>
          <a:bodyPr/>
          <a:lstStyle/>
          <a:p>
            <a:pPr>
              <a:defRPr/>
            </a:pPr>
            <a:r>
              <a:rPr lang="es-PE" dirty="0"/>
              <a:t>Presentación del Docente</a:t>
            </a:r>
          </a:p>
        </p:txBody>
      </p:sp>
      <p:sp>
        <p:nvSpPr>
          <p:cNvPr id="34819" name="Marcador de contenido 1">
            <a:extLst>
              <a:ext uri="{FF2B5EF4-FFF2-40B4-BE49-F238E27FC236}">
                <a16:creationId xmlns:a16="http://schemas.microsoft.com/office/drawing/2014/main" id="{084F094D-4A91-4339-AB06-4B058531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848600" cy="5111750"/>
          </a:xfrm>
        </p:spPr>
        <p:txBody>
          <a:bodyPr/>
          <a:lstStyle/>
          <a:p>
            <a:endParaRPr lang="es-PE" altLang="es-419"/>
          </a:p>
          <a:p>
            <a:r>
              <a:rPr lang="es-PE" altLang="es-419"/>
              <a:t>Experiencia Laboral</a:t>
            </a:r>
          </a:p>
          <a:p>
            <a:r>
              <a:rPr lang="es-PE" altLang="es-419"/>
              <a:t>Experiencia Docente</a:t>
            </a:r>
          </a:p>
          <a:p>
            <a:endParaRPr lang="es-PE" altLang="es-41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Título">
            <a:extLst>
              <a:ext uri="{FF2B5EF4-FFF2-40B4-BE49-F238E27FC236}">
                <a16:creationId xmlns:a16="http://schemas.microsoft.com/office/drawing/2014/main" id="{B5FC5DD2-5F04-48F2-AADF-09E8C82E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7273925" cy="647700"/>
          </a:xfrm>
        </p:spPr>
        <p:txBody>
          <a:bodyPr/>
          <a:lstStyle/>
          <a:p>
            <a:pPr>
              <a:defRPr/>
            </a:pPr>
            <a:r>
              <a:rPr lang="es-PE" dirty="0"/>
              <a:t>Presentación del Alumno</a:t>
            </a:r>
          </a:p>
        </p:txBody>
      </p:sp>
      <p:sp>
        <p:nvSpPr>
          <p:cNvPr id="36867" name="Marcador de contenido 1">
            <a:extLst>
              <a:ext uri="{FF2B5EF4-FFF2-40B4-BE49-F238E27FC236}">
                <a16:creationId xmlns:a16="http://schemas.microsoft.com/office/drawing/2014/main" id="{8E23F771-29EA-4F63-935F-7A209D17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848600" cy="5111750"/>
          </a:xfrm>
        </p:spPr>
        <p:txBody>
          <a:bodyPr/>
          <a:lstStyle/>
          <a:p>
            <a:r>
              <a:rPr lang="es-PE" altLang="es-419"/>
              <a:t>Nombre</a:t>
            </a:r>
          </a:p>
          <a:p>
            <a:r>
              <a:rPr lang="es-PE" altLang="es-419"/>
              <a:t>Empresa</a:t>
            </a:r>
          </a:p>
          <a:p>
            <a:r>
              <a:rPr lang="es-PE" altLang="es-419"/>
              <a:t>Rubro de la empresa</a:t>
            </a:r>
          </a:p>
          <a:p>
            <a:r>
              <a:rPr lang="es-PE" altLang="es-419"/>
              <a:t>Rol que desempeña en la empresa</a:t>
            </a:r>
          </a:p>
          <a:p>
            <a:r>
              <a:rPr lang="es-PE" altLang="es-419"/>
              <a:t>Experiencia previa con el trabajo con bases de datos</a:t>
            </a:r>
          </a:p>
          <a:p>
            <a:endParaRPr lang="es-PE" altLang="es-41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ángulo 1">
            <a:extLst>
              <a:ext uri="{FF2B5EF4-FFF2-40B4-BE49-F238E27FC236}">
                <a16:creationId xmlns:a16="http://schemas.microsoft.com/office/drawing/2014/main" id="{ABC3C154-0C10-4BFD-AF0B-E78F92E61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2909888"/>
            <a:ext cx="79152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419" sz="2800">
                <a:latin typeface="Calibri" panose="020F0502020204030204" pitchFamily="34" charset="0"/>
              </a:rPr>
              <a:t>Al finalizar el curso, el estudiante diseña una base de datos mediante el uso de buenas prácticas metodológicas.</a:t>
            </a:r>
            <a:endParaRPr lang="en-GB" altLang="en-US" sz="2800">
              <a:latin typeface="Calibri" panose="020F0502020204030204" pitchFamily="34" charset="0"/>
            </a:endParaRPr>
          </a:p>
        </p:txBody>
      </p:sp>
      <p:sp>
        <p:nvSpPr>
          <p:cNvPr id="38915" name="CuadroTexto 2">
            <a:extLst>
              <a:ext uri="{FF2B5EF4-FFF2-40B4-BE49-F238E27FC236}">
                <a16:creationId xmlns:a16="http://schemas.microsoft.com/office/drawing/2014/main" id="{26A0BAD7-DC81-44F8-9783-940936D7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73050"/>
            <a:ext cx="3395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n-US" b="1">
                <a:solidFill>
                  <a:schemeClr val="bg1"/>
                </a:solidFill>
                <a:latin typeface="Calibri" panose="020F0502020204030204" pitchFamily="34" charset="0"/>
              </a:rPr>
              <a:t>LOGRO DEL CURSO</a:t>
            </a:r>
            <a:endParaRPr lang="en-GB" altLang="en-US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uadroTexto 1">
            <a:extLst>
              <a:ext uri="{FF2B5EF4-FFF2-40B4-BE49-F238E27FC236}">
                <a16:creationId xmlns:a16="http://schemas.microsoft.com/office/drawing/2014/main" id="{35C03AC1-6ADF-4E7B-BDD4-13353BE3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73050"/>
            <a:ext cx="4706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n-US" b="1">
                <a:solidFill>
                  <a:schemeClr val="bg1"/>
                </a:solidFill>
                <a:latin typeface="Calibri" panose="020F0502020204030204" pitchFamily="34" charset="0"/>
              </a:rPr>
              <a:t>COMPETENCIA DEL CURSO</a:t>
            </a:r>
            <a:endParaRPr lang="en-GB" altLang="en-US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ángulo 2">
            <a:extLst>
              <a:ext uri="{FF2B5EF4-FFF2-40B4-BE49-F238E27FC236}">
                <a16:creationId xmlns:a16="http://schemas.microsoft.com/office/drawing/2014/main" id="{94E1E07E-023D-4B4C-A643-9EE96B2C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2306638"/>
            <a:ext cx="764381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ES" altLang="en-US" sz="2400" b="1"/>
              <a:t>Competencia Específica: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s-ES" altLang="en-US" sz="2400"/>
              <a:t>ABET 6 </a:t>
            </a:r>
            <a:r>
              <a:rPr lang="es-ES" altLang="es-419" sz="2400">
                <a:latin typeface="Calibri" panose="020F0502020204030204" pitchFamily="34" charset="0"/>
              </a:rPr>
              <a:t>La capacidad de desarrollar y llevar a cabo la experimentación adecuada, analizar e interpretar datos, y usar el juicio de ingeniería para sacar conclusiones</a:t>
            </a:r>
            <a:r>
              <a:rPr lang="es-ES" altLang="en-US" sz="2400"/>
              <a:t>. Nivel de logro: 1</a:t>
            </a:r>
            <a:endParaRPr lang="en-GB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uadroTexto 1">
            <a:extLst>
              <a:ext uri="{FF2B5EF4-FFF2-40B4-BE49-F238E27FC236}">
                <a16:creationId xmlns:a16="http://schemas.microsoft.com/office/drawing/2014/main" id="{7F9CC276-520A-4BE3-BD5B-D9742C3B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73025"/>
            <a:ext cx="797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n-US" sz="2800" b="1">
                <a:solidFill>
                  <a:schemeClr val="bg1"/>
                </a:solidFill>
                <a:latin typeface="Calibri" panose="020F0502020204030204" pitchFamily="34" charset="0"/>
              </a:rPr>
              <a:t>¿CÓMO DESARROLLAMOS LA COMPETENCIA EN EL CURSO?</a:t>
            </a:r>
            <a:endParaRPr lang="en-GB" altLang="en-US" sz="28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CuadroTexto 1">
            <a:extLst>
              <a:ext uri="{FF2B5EF4-FFF2-40B4-BE49-F238E27FC236}">
                <a16:creationId xmlns:a16="http://schemas.microsoft.com/office/drawing/2014/main" id="{B65DD122-D61E-4626-B3E0-6D9872A7D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1366838"/>
            <a:ext cx="76168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419" sz="2400">
                <a:latin typeface="Calibri" panose="020F0502020204030204" pitchFamily="34" charset="0"/>
              </a:rPr>
              <a:t>Aprendemos a identificar y describir las reglas de negocio y los elementos de datos que relevan todos los conceptos que debe ser considerados en el modelado de información para bases de datos transaccionales</a:t>
            </a:r>
          </a:p>
          <a:p>
            <a:pPr>
              <a:spcBef>
                <a:spcPct val="0"/>
              </a:spcBef>
            </a:pPr>
            <a:endParaRPr lang="es-MX" altLang="es-419" sz="240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s-MX" altLang="es-419" sz="2400">
                <a:latin typeface="Calibri" panose="020F0502020204030204" pitchFamily="34" charset="0"/>
              </a:rPr>
              <a:t>Elaboramos modelos lógicos relacionales adecuadamente normalizados</a:t>
            </a:r>
          </a:p>
          <a:p>
            <a:pPr>
              <a:spcBef>
                <a:spcPct val="0"/>
              </a:spcBef>
            </a:pPr>
            <a:endParaRPr lang="es-MX" altLang="es-419" sz="240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s-MX" altLang="es-419" sz="2400">
                <a:latin typeface="Calibri" panose="020F0502020204030204" pitchFamily="34" charset="0"/>
              </a:rPr>
              <a:t>Aprendemos a analizar escenarios alternativos para cada situación y proponemos soluciones enmarcadas en la teoría del modelo relacional</a:t>
            </a:r>
            <a:endParaRPr lang="es-419" altLang="es-419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825</Words>
  <Application>Microsoft Office PowerPoint</Application>
  <PresentationFormat>Presentación en pantalla (4:3)</PresentationFormat>
  <Paragraphs>140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Tema de Office</vt:lpstr>
      <vt:lpstr>Presentación de PowerPoint</vt:lpstr>
      <vt:lpstr>Temario</vt:lpstr>
      <vt:lpstr>Objetivos</vt:lpstr>
      <vt:lpstr>Presentación del curso</vt:lpstr>
      <vt:lpstr>Presentación del Docente</vt:lpstr>
      <vt:lpstr>Presentación del Alumno</vt:lpstr>
      <vt:lpstr>Presentación de PowerPoint</vt:lpstr>
      <vt:lpstr>Presentación de PowerPoint</vt:lpstr>
      <vt:lpstr>Presentación de PowerPoint</vt:lpstr>
      <vt:lpstr>Presentación de PowerPoint</vt:lpstr>
      <vt:lpstr>Panorama curricular</vt:lpstr>
      <vt:lpstr>Revisión del Sílabo</vt:lpstr>
      <vt:lpstr>Evaluación del Curso</vt:lpstr>
      <vt:lpstr>Presentación de PowerPoint</vt:lpstr>
      <vt:lpstr>Trabajo Grupal – Proyecto del Curso </vt:lpstr>
      <vt:lpstr>Trabajo Grupal - Proyecto del Curso</vt:lpstr>
      <vt:lpstr>Reglas del Curso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rosario villanueva</cp:lastModifiedBy>
  <cp:revision>175</cp:revision>
  <dcterms:created xsi:type="dcterms:W3CDTF">2013-09-03T17:21:04Z</dcterms:created>
  <dcterms:modified xsi:type="dcterms:W3CDTF">2021-01-05T02:18:17Z</dcterms:modified>
</cp:coreProperties>
</file>