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del títol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 del títol</a:t>
            </a:r>
          </a:p>
        </p:txBody>
      </p:sp>
      <p:sp>
        <p:nvSpPr>
          <p:cNvPr id="12" name="Nivell del cos u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13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rdi Martorell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–Jordi Martorell</a:t>
            </a:r>
          </a:p>
        </p:txBody>
      </p:sp>
      <p:sp>
        <p:nvSpPr>
          <p:cNvPr id="94" name="“Escriu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“Escriu una cita aquí” </a:t>
            </a:r>
          </a:p>
        </p:txBody>
      </p:sp>
      <p:sp>
        <p:nvSpPr>
          <p:cNvPr id="95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t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t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t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 del títol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 del títol</a:t>
            </a:r>
          </a:p>
        </p:txBody>
      </p:sp>
      <p:sp>
        <p:nvSpPr>
          <p:cNvPr id="22" name="Nivell del cos u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23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ol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del títol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 del títol</a:t>
            </a:r>
          </a:p>
        </p:txBody>
      </p:sp>
      <p:sp>
        <p:nvSpPr>
          <p:cNvPr id="31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t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 del títol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 del títol</a:t>
            </a:r>
          </a:p>
        </p:txBody>
      </p:sp>
      <p:sp>
        <p:nvSpPr>
          <p:cNvPr id="40" name="Nivell del cos u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1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ol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del tít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del títol</a:t>
            </a:r>
          </a:p>
        </p:txBody>
      </p:sp>
      <p:sp>
        <p:nvSpPr>
          <p:cNvPr id="49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ol i 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del tít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del títol</a:t>
            </a:r>
          </a:p>
        </p:txBody>
      </p:sp>
      <p:sp>
        <p:nvSpPr>
          <p:cNvPr id="57" name="Nivell del cos u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58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ol, vinyetes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t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 del tít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del títol</a:t>
            </a:r>
          </a:p>
        </p:txBody>
      </p:sp>
      <p:sp>
        <p:nvSpPr>
          <p:cNvPr id="67" name="Nivell del cos u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68" name="Número de la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l del cos u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76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t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t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t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la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del tít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 del títol</a:t>
            </a:r>
          </a:p>
        </p:txBody>
      </p:sp>
      <p:sp>
        <p:nvSpPr>
          <p:cNvPr id="3" name="Nivell del cos u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Nivell del cos u</a:t>
            </a:r>
          </a:p>
          <a:p>
            <a:pPr lvl="1"/>
            <a:r>
              <a:t>Nivell del cos dos</a:t>
            </a:r>
          </a:p>
          <a:p>
            <a:pPr lvl="2"/>
            <a:r>
              <a:t>Nivell del cos tres</a:t>
            </a:r>
          </a:p>
          <a:p>
            <a:pPr lvl="3"/>
            <a:r>
              <a:t>Nivell del cos quatre</a:t>
            </a:r>
          </a:p>
          <a:p>
            <a:pPr lvl="4"/>
            <a:r>
              <a:t>Nivell del cos cinc</a:t>
            </a:r>
          </a:p>
        </p:txBody>
      </p:sp>
      <p:sp>
        <p:nvSpPr>
          <p:cNvPr id="4" name="Número de la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aptura de pantalla 2017-12-10 a les 19.13.14.png" descr="Captura de pantalla 2017-12-10 a les 19.13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" y="8960346"/>
            <a:ext cx="3302001" cy="6985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0" name="Taula"/>
          <p:cNvGraphicFramePr/>
          <p:nvPr>
            <p:extLst>
              <p:ext uri="{D42A27DB-BD31-4B8C-83A1-F6EECF244321}">
                <p14:modId xmlns:p14="http://schemas.microsoft.com/office/powerpoint/2010/main" val="2123172695"/>
              </p:ext>
            </p:extLst>
          </p:nvPr>
        </p:nvGraphicFramePr>
        <p:xfrm>
          <a:off x="952500" y="1041400"/>
          <a:ext cx="11099799" cy="72135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3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2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 dirty="0">
                          <a:sym typeface="Helvetica Neue"/>
                        </a:rPr>
                        <a:t>#</a:t>
                      </a:r>
                      <a:r>
                        <a:rPr lang="es-MX" sz="2200" b="1" dirty="0">
                          <a:sym typeface="Helvetica Neue"/>
                        </a:rPr>
                        <a:t>01</a:t>
                      </a:r>
                      <a:endParaRPr sz="22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r>
                        <a:rPr dirty="0"/>
                        <a:t>Como </a:t>
                      </a:r>
                      <a:r>
                        <a:rPr lang="es-MX" b="1" dirty="0"/>
                        <a:t>contribuyente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quiero</a:t>
                      </a:r>
                      <a:r>
                        <a:rPr dirty="0"/>
                        <a:t> </a:t>
                      </a:r>
                      <a:r>
                        <a:rPr lang="es-MX" b="1" dirty="0"/>
                        <a:t>consultar el monto a pagar</a:t>
                      </a:r>
                      <a:r>
                        <a:rPr dirty="0"/>
                        <a:t> para </a:t>
                      </a:r>
                      <a:r>
                        <a:rPr dirty="0" err="1"/>
                        <a:t>poder</a:t>
                      </a:r>
                      <a:r>
                        <a:rPr dirty="0"/>
                        <a:t> </a:t>
                      </a:r>
                      <a:r>
                        <a:rPr lang="es-MX" b="1" dirty="0"/>
                        <a:t>planificar mis gastos</a:t>
                      </a:r>
                      <a:endParaRPr b="1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266">
                <a:tc gridSpan="4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b="1" dirty="0">
                          <a:sym typeface="Helvetica Neue"/>
                        </a:rPr>
                        <a:t>    CRITERIOS DE ACEPTACIÓN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1.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dirty="0">
                          <a:solidFill>
                            <a:srgbClr val="5E5E5E"/>
                          </a:solidFill>
                          <a:sym typeface="Helvetica Neue"/>
                        </a:rPr>
                        <a:t>&lt;&lt;</a:t>
                      </a:r>
                      <a:r>
                        <a:rPr b="1" dirty="0" err="1">
                          <a:solidFill>
                            <a:srgbClr val="5E5E5E"/>
                          </a:solidFill>
                          <a:sym typeface="Helvetica Neue"/>
                        </a:rPr>
                        <a:t>Título</a:t>
                      </a:r>
                      <a:r>
                        <a:rPr b="1" dirty="0">
                          <a:solidFill>
                            <a:srgbClr val="5E5E5E"/>
                          </a:solidFill>
                          <a:sym typeface="Helvetica Neue"/>
                        </a:rPr>
                        <a:t> </a:t>
                      </a:r>
                      <a:r>
                        <a:rPr b="1" dirty="0" err="1">
                          <a:solidFill>
                            <a:srgbClr val="5E5E5E"/>
                          </a:solidFill>
                          <a:sym typeface="Helvetica Neue"/>
                        </a:rPr>
                        <a:t>escenario</a:t>
                      </a:r>
                      <a:r>
                        <a:rPr b="1" dirty="0">
                          <a:solidFill>
                            <a:srgbClr val="5E5E5E"/>
                          </a:solidFill>
                          <a:sym typeface="Helvetica Neue"/>
                        </a:rPr>
                        <a:t>&gt;&gt;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164F86"/>
                      </a:solidFill>
                      <a:miter lim="400000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rPr dirty="0" err="1"/>
                        <a:t>En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caso</a:t>
                      </a:r>
                      <a:r>
                        <a:rPr dirty="0"/>
                        <a:t> que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contexto</a:t>
                      </a:r>
                      <a:r>
                        <a:rPr b="1" dirty="0"/>
                        <a:t>&gt;&gt;</a:t>
                      </a:r>
                      <a:r>
                        <a:rPr dirty="0"/>
                        <a:t> y </a:t>
                      </a:r>
                      <a:r>
                        <a:rPr dirty="0" err="1"/>
                        <a:t>adicionalmente</a:t>
                      </a:r>
                      <a:r>
                        <a:rPr dirty="0"/>
                        <a:t>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contexto</a:t>
                      </a:r>
                      <a:r>
                        <a:rPr b="1" dirty="0"/>
                        <a:t>&gt;&gt;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cuando</a:t>
                      </a:r>
                      <a:r>
                        <a:rPr dirty="0"/>
                        <a:t>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evento</a:t>
                      </a:r>
                      <a:r>
                        <a:rPr b="1" dirty="0"/>
                        <a:t>&gt;&gt;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el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sistema</a:t>
                      </a:r>
                      <a:r>
                        <a:rPr dirty="0"/>
                        <a:t>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resultado</a:t>
                      </a:r>
                      <a:r>
                        <a:rPr b="1" dirty="0"/>
                        <a:t> / </a:t>
                      </a:r>
                      <a:r>
                        <a:rPr b="1" dirty="0" err="1"/>
                        <a:t>comportamiento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esperado</a:t>
                      </a:r>
                      <a:r>
                        <a:rPr b="1" dirty="0"/>
                        <a:t>&gt;&gt;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2.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dirty="0">
                          <a:solidFill>
                            <a:srgbClr val="5E5E5E"/>
                          </a:solidFill>
                          <a:sym typeface="Helvetica Neue"/>
                        </a:rPr>
                        <a:t>&lt;&lt;</a:t>
                      </a:r>
                      <a:r>
                        <a:rPr b="1" dirty="0" err="1">
                          <a:solidFill>
                            <a:srgbClr val="5E5E5E"/>
                          </a:solidFill>
                          <a:sym typeface="Helvetica Neue"/>
                        </a:rPr>
                        <a:t>Título</a:t>
                      </a:r>
                      <a:r>
                        <a:rPr b="1" dirty="0">
                          <a:solidFill>
                            <a:srgbClr val="5E5E5E"/>
                          </a:solidFill>
                          <a:sym typeface="Helvetica Neue"/>
                        </a:rPr>
                        <a:t> </a:t>
                      </a:r>
                      <a:r>
                        <a:rPr b="1" dirty="0" err="1">
                          <a:solidFill>
                            <a:srgbClr val="5E5E5E"/>
                          </a:solidFill>
                          <a:sym typeface="Helvetica Neue"/>
                        </a:rPr>
                        <a:t>escenario</a:t>
                      </a:r>
                      <a:r>
                        <a:rPr b="1" dirty="0">
                          <a:solidFill>
                            <a:srgbClr val="5E5E5E"/>
                          </a:solidFill>
                          <a:sym typeface="Helvetica Neue"/>
                        </a:rPr>
                        <a:t>&gt;&gt;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164F86"/>
                      </a:solidFill>
                      <a:miter lim="400000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t>En caso que </a:t>
                      </a:r>
                      <a:r>
                        <a:rPr b="1"/>
                        <a:t>&lt;&lt;contexto&gt;&gt;</a:t>
                      </a:r>
                      <a:r>
                        <a:t> y adicionalmente </a:t>
                      </a:r>
                      <a:r>
                        <a:rPr b="1"/>
                        <a:t>&lt;&lt;contexto&gt;&gt;</a:t>
                      </a:r>
                      <a:r>
                        <a:t>, cuando </a:t>
                      </a:r>
                      <a:r>
                        <a:rPr b="1"/>
                        <a:t>&lt;&lt;evento&gt;&gt;</a:t>
                      </a:r>
                      <a:r>
                        <a:t>, el sistema </a:t>
                      </a:r>
                      <a:r>
                        <a:rPr b="1"/>
                        <a:t>&lt;&lt;resultado / comportamiento esperado&gt;&gt;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3.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>
                          <a:solidFill>
                            <a:srgbClr val="5E5E5E"/>
                          </a:solidFill>
                          <a:sym typeface="Helvetica Neue"/>
                        </a:rPr>
                        <a:t>&lt;&lt;Título escenario&gt;&gt;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164F86"/>
                      </a:solidFill>
                      <a:miter lim="400000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t>En caso que </a:t>
                      </a:r>
                      <a:r>
                        <a:rPr b="1"/>
                        <a:t>&lt;&lt;contexto&gt;&gt;</a:t>
                      </a:r>
                      <a:r>
                        <a:t> y adicionalmente </a:t>
                      </a:r>
                      <a:r>
                        <a:rPr b="1"/>
                        <a:t>&lt;&lt;contexto&gt;&gt;</a:t>
                      </a:r>
                      <a:r>
                        <a:t>, cuando </a:t>
                      </a:r>
                      <a:r>
                        <a:rPr b="1"/>
                        <a:t>&lt;&lt;evento&gt;&gt;</a:t>
                      </a:r>
                      <a:r>
                        <a:t>, el sistema </a:t>
                      </a:r>
                      <a:r>
                        <a:rPr b="1"/>
                        <a:t>&lt;&lt;resultado / comportamiento esperado&gt;&gt;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4.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>
                          <a:solidFill>
                            <a:srgbClr val="5E5E5E"/>
                          </a:solidFill>
                          <a:sym typeface="Helvetica Neue"/>
                        </a:rPr>
                        <a:t>&lt;&lt;Título escenario&gt;&gt;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164F86"/>
                      </a:solidFill>
                      <a:miter lim="400000"/>
                    </a:lnR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5E5E5E"/>
                          </a:solidFill>
                          <a:sym typeface="Helvetica Neue"/>
                        </a:defRPr>
                      </a:pPr>
                      <a:r>
                        <a:rPr dirty="0" err="1"/>
                        <a:t>En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caso</a:t>
                      </a:r>
                      <a:r>
                        <a:rPr dirty="0"/>
                        <a:t> que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contexto</a:t>
                      </a:r>
                      <a:r>
                        <a:rPr b="1" dirty="0"/>
                        <a:t>&gt;&gt;</a:t>
                      </a:r>
                      <a:r>
                        <a:rPr dirty="0"/>
                        <a:t> y </a:t>
                      </a:r>
                      <a:r>
                        <a:rPr dirty="0" err="1"/>
                        <a:t>adicionalmente</a:t>
                      </a:r>
                      <a:r>
                        <a:rPr dirty="0"/>
                        <a:t>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contexto</a:t>
                      </a:r>
                      <a:r>
                        <a:rPr b="1" dirty="0"/>
                        <a:t>&gt;&gt;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cuando</a:t>
                      </a:r>
                      <a:r>
                        <a:rPr dirty="0"/>
                        <a:t>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evento</a:t>
                      </a:r>
                      <a:r>
                        <a:rPr b="1" dirty="0"/>
                        <a:t>&gt;&gt;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el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sistema</a:t>
                      </a:r>
                      <a:r>
                        <a:rPr dirty="0"/>
                        <a:t> </a:t>
                      </a:r>
                      <a:r>
                        <a:rPr b="1" dirty="0"/>
                        <a:t>&lt;&lt;</a:t>
                      </a:r>
                      <a:r>
                        <a:rPr b="1" dirty="0" err="1"/>
                        <a:t>resultado</a:t>
                      </a:r>
                      <a:r>
                        <a:rPr b="1" dirty="0"/>
                        <a:t> / </a:t>
                      </a:r>
                      <a:r>
                        <a:rPr b="1" dirty="0" err="1"/>
                        <a:t>comportamiento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esperado</a:t>
                      </a:r>
                      <a:r>
                        <a:rPr b="1" dirty="0"/>
                        <a:t>&gt;&gt;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164F86"/>
                      </a:solidFill>
                      <a:miter lim="400000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135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Cindy Mendoza Ibarra</cp:lastModifiedBy>
  <cp:revision>2</cp:revision>
  <dcterms:modified xsi:type="dcterms:W3CDTF">2021-07-16T01:14:24Z</dcterms:modified>
</cp:coreProperties>
</file>