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91" r:id="rId3"/>
    <p:sldId id="325" r:id="rId4"/>
    <p:sldId id="326" r:id="rId5"/>
    <p:sldId id="327" r:id="rId6"/>
    <p:sldId id="328" r:id="rId7"/>
    <p:sldId id="329" r:id="rId8"/>
    <p:sldId id="330" r:id="rId9"/>
    <p:sldId id="324" r:id="rId10"/>
    <p:sldId id="304"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4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8BF1CE8E-6503-47B7-8F7C-CA76C2431239}" type="datetimeFigureOut">
              <a:rPr lang="es-PE" smtClean="0"/>
              <a:t>21/06/2020</a:t>
            </a:fld>
            <a:endParaRPr lang="es-PE" dirty="0"/>
          </a:p>
        </p:txBody>
      </p:sp>
      <p:sp>
        <p:nvSpPr>
          <p:cNvPr id="5" name="Footer Placeholder 4"/>
          <p:cNvSpPr>
            <a:spLocks noGrp="1"/>
          </p:cNvSpPr>
          <p:nvPr>
            <p:ph type="ftr" sz="quarter" idx="11"/>
          </p:nvPr>
        </p:nvSpPr>
        <p:spPr/>
        <p:txBody>
          <a:bodyPr/>
          <a:lstStyle/>
          <a:p>
            <a:endParaRPr lang="es-PE" dirty="0"/>
          </a:p>
        </p:txBody>
      </p:sp>
      <p:sp>
        <p:nvSpPr>
          <p:cNvPr id="6" name="Slide Number Placeholder 5"/>
          <p:cNvSpPr>
            <a:spLocks noGrp="1"/>
          </p:cNvSpPr>
          <p:nvPr>
            <p:ph type="sldNum" sz="quarter" idx="12"/>
          </p:nvPr>
        </p:nvSpPr>
        <p:spPr/>
        <p:txBody>
          <a:bodyPr/>
          <a:lstStyle/>
          <a:p>
            <a:fld id="{33EF2E36-39D2-424C-8BBA-8C4E3E630B54}" type="slidenum">
              <a:rPr lang="es-PE" smtClean="0"/>
              <a:t>‹Nº›</a:t>
            </a:fld>
            <a:endParaRPr lang="es-PE" dirty="0"/>
          </a:p>
        </p:txBody>
      </p:sp>
    </p:spTree>
    <p:extLst>
      <p:ext uri="{BB962C8B-B14F-4D97-AF65-F5344CB8AC3E}">
        <p14:creationId xmlns:p14="http://schemas.microsoft.com/office/powerpoint/2010/main" val="2375644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BF1CE8E-6503-47B7-8F7C-CA76C2431239}" type="datetimeFigureOut">
              <a:rPr lang="es-PE" smtClean="0"/>
              <a:t>21/06/2020</a:t>
            </a:fld>
            <a:endParaRPr lang="es-PE" dirty="0"/>
          </a:p>
        </p:txBody>
      </p:sp>
      <p:sp>
        <p:nvSpPr>
          <p:cNvPr id="5" name="Footer Placeholder 4"/>
          <p:cNvSpPr>
            <a:spLocks noGrp="1"/>
          </p:cNvSpPr>
          <p:nvPr>
            <p:ph type="ftr" sz="quarter" idx="11"/>
          </p:nvPr>
        </p:nvSpPr>
        <p:spPr/>
        <p:txBody>
          <a:bodyPr/>
          <a:lstStyle/>
          <a:p>
            <a:endParaRPr lang="es-PE" dirty="0"/>
          </a:p>
        </p:txBody>
      </p:sp>
      <p:sp>
        <p:nvSpPr>
          <p:cNvPr id="6" name="Slide Number Placeholder 5"/>
          <p:cNvSpPr>
            <a:spLocks noGrp="1"/>
          </p:cNvSpPr>
          <p:nvPr>
            <p:ph type="sldNum" sz="quarter" idx="12"/>
          </p:nvPr>
        </p:nvSpPr>
        <p:spPr/>
        <p:txBody>
          <a:bodyPr/>
          <a:lstStyle/>
          <a:p>
            <a:fld id="{33EF2E36-39D2-424C-8BBA-8C4E3E630B54}" type="slidenum">
              <a:rPr lang="es-PE" smtClean="0"/>
              <a:t>‹Nº›</a:t>
            </a:fld>
            <a:endParaRPr lang="es-PE" dirty="0"/>
          </a:p>
        </p:txBody>
      </p:sp>
    </p:spTree>
    <p:extLst>
      <p:ext uri="{BB962C8B-B14F-4D97-AF65-F5344CB8AC3E}">
        <p14:creationId xmlns:p14="http://schemas.microsoft.com/office/powerpoint/2010/main" val="2075192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BF1CE8E-6503-47B7-8F7C-CA76C2431239}" type="datetimeFigureOut">
              <a:rPr lang="es-PE" smtClean="0"/>
              <a:t>21/06/2020</a:t>
            </a:fld>
            <a:endParaRPr lang="es-PE" dirty="0"/>
          </a:p>
        </p:txBody>
      </p:sp>
      <p:sp>
        <p:nvSpPr>
          <p:cNvPr id="5" name="Footer Placeholder 4"/>
          <p:cNvSpPr>
            <a:spLocks noGrp="1"/>
          </p:cNvSpPr>
          <p:nvPr>
            <p:ph type="ftr" sz="quarter" idx="11"/>
          </p:nvPr>
        </p:nvSpPr>
        <p:spPr/>
        <p:txBody>
          <a:bodyPr/>
          <a:lstStyle/>
          <a:p>
            <a:endParaRPr lang="es-PE" dirty="0"/>
          </a:p>
        </p:txBody>
      </p:sp>
      <p:sp>
        <p:nvSpPr>
          <p:cNvPr id="6" name="Slide Number Placeholder 5"/>
          <p:cNvSpPr>
            <a:spLocks noGrp="1"/>
          </p:cNvSpPr>
          <p:nvPr>
            <p:ph type="sldNum" sz="quarter" idx="12"/>
          </p:nvPr>
        </p:nvSpPr>
        <p:spPr/>
        <p:txBody>
          <a:bodyPr/>
          <a:lstStyle/>
          <a:p>
            <a:fld id="{33EF2E36-39D2-424C-8BBA-8C4E3E630B54}" type="slidenum">
              <a:rPr lang="es-PE" smtClean="0"/>
              <a:t>‹Nº›</a:t>
            </a:fld>
            <a:endParaRPr lang="es-PE" dirty="0"/>
          </a:p>
        </p:txBody>
      </p:sp>
    </p:spTree>
    <p:extLst>
      <p:ext uri="{BB962C8B-B14F-4D97-AF65-F5344CB8AC3E}">
        <p14:creationId xmlns:p14="http://schemas.microsoft.com/office/powerpoint/2010/main" val="5239621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Diapositiva de título">
    <p:spTree>
      <p:nvGrpSpPr>
        <p:cNvPr id="1" name=""/>
        <p:cNvGrpSpPr/>
        <p:nvPr/>
      </p:nvGrpSpPr>
      <p:grpSpPr>
        <a:xfrm>
          <a:off x="0" y="0"/>
          <a:ext cx="0" cy="0"/>
          <a:chOff x="0" y="0"/>
          <a:chExt cx="0" cy="0"/>
        </a:xfrm>
      </p:grpSpPr>
      <p:pic>
        <p:nvPicPr>
          <p:cNvPr id="3"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l="25517" t="21265" r="10732" b="19208"/>
          <a:stretch>
            <a:fillRect/>
          </a:stretch>
        </p:blipFill>
        <p:spPr bwMode="auto">
          <a:xfrm>
            <a:off x="0" y="-58738"/>
            <a:ext cx="9251950" cy="69119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ítulo 1"/>
          <p:cNvSpPr>
            <a:spLocks noGrp="1"/>
          </p:cNvSpPr>
          <p:nvPr>
            <p:ph type="ctrTitle" idx="4294967295"/>
          </p:nvPr>
        </p:nvSpPr>
        <p:spPr>
          <a:xfrm>
            <a:off x="457200" y="2582863"/>
            <a:ext cx="7772400" cy="1470025"/>
          </a:xfrm>
          <a:ln>
            <a:solidFill>
              <a:srgbClr val="4F81BD"/>
            </a:solidFill>
            <a:miter lim="800000"/>
            <a:headEnd/>
            <a:tailEnd/>
          </a:ln>
        </p:spPr>
        <p:txBody>
          <a:bodyPr/>
          <a:lstStyle/>
          <a:p>
            <a:r>
              <a:rPr lang="es-ES" altLang="es-PE" dirty="0"/>
              <a:t>TÍTULO</a:t>
            </a:r>
          </a:p>
        </p:txBody>
      </p:sp>
    </p:spTree>
    <p:extLst>
      <p:ext uri="{BB962C8B-B14F-4D97-AF65-F5344CB8AC3E}">
        <p14:creationId xmlns:p14="http://schemas.microsoft.com/office/powerpoint/2010/main" val="5801043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ítulo y objetos">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l="26253" t="21381" r="11006" b="69244"/>
          <a:stretch>
            <a:fillRect/>
          </a:stretch>
        </p:blipFill>
        <p:spPr bwMode="auto">
          <a:xfrm>
            <a:off x="0" y="0"/>
            <a:ext cx="9142413" cy="109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47869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BF1CE8E-6503-47B7-8F7C-CA76C2431239}" type="datetimeFigureOut">
              <a:rPr lang="es-PE" smtClean="0"/>
              <a:t>21/06/2020</a:t>
            </a:fld>
            <a:endParaRPr lang="es-PE" dirty="0"/>
          </a:p>
        </p:txBody>
      </p:sp>
      <p:sp>
        <p:nvSpPr>
          <p:cNvPr id="5" name="Footer Placeholder 4"/>
          <p:cNvSpPr>
            <a:spLocks noGrp="1"/>
          </p:cNvSpPr>
          <p:nvPr>
            <p:ph type="ftr" sz="quarter" idx="11"/>
          </p:nvPr>
        </p:nvSpPr>
        <p:spPr/>
        <p:txBody>
          <a:bodyPr/>
          <a:lstStyle/>
          <a:p>
            <a:endParaRPr lang="es-PE" dirty="0"/>
          </a:p>
        </p:txBody>
      </p:sp>
      <p:sp>
        <p:nvSpPr>
          <p:cNvPr id="6" name="Slide Number Placeholder 5"/>
          <p:cNvSpPr>
            <a:spLocks noGrp="1"/>
          </p:cNvSpPr>
          <p:nvPr>
            <p:ph type="sldNum" sz="quarter" idx="12"/>
          </p:nvPr>
        </p:nvSpPr>
        <p:spPr/>
        <p:txBody>
          <a:bodyPr/>
          <a:lstStyle/>
          <a:p>
            <a:fld id="{33EF2E36-39D2-424C-8BBA-8C4E3E630B54}" type="slidenum">
              <a:rPr lang="es-PE" smtClean="0"/>
              <a:t>‹Nº›</a:t>
            </a:fld>
            <a:endParaRPr lang="es-PE" dirty="0"/>
          </a:p>
        </p:txBody>
      </p:sp>
    </p:spTree>
    <p:extLst>
      <p:ext uri="{BB962C8B-B14F-4D97-AF65-F5344CB8AC3E}">
        <p14:creationId xmlns:p14="http://schemas.microsoft.com/office/powerpoint/2010/main" val="3438076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BF1CE8E-6503-47B7-8F7C-CA76C2431239}" type="datetimeFigureOut">
              <a:rPr lang="es-PE" smtClean="0"/>
              <a:t>21/06/2020</a:t>
            </a:fld>
            <a:endParaRPr lang="es-PE" dirty="0"/>
          </a:p>
        </p:txBody>
      </p:sp>
      <p:sp>
        <p:nvSpPr>
          <p:cNvPr id="5" name="Footer Placeholder 4"/>
          <p:cNvSpPr>
            <a:spLocks noGrp="1"/>
          </p:cNvSpPr>
          <p:nvPr>
            <p:ph type="ftr" sz="quarter" idx="11"/>
          </p:nvPr>
        </p:nvSpPr>
        <p:spPr/>
        <p:txBody>
          <a:bodyPr/>
          <a:lstStyle/>
          <a:p>
            <a:endParaRPr lang="es-PE" dirty="0"/>
          </a:p>
        </p:txBody>
      </p:sp>
      <p:sp>
        <p:nvSpPr>
          <p:cNvPr id="6" name="Slide Number Placeholder 5"/>
          <p:cNvSpPr>
            <a:spLocks noGrp="1"/>
          </p:cNvSpPr>
          <p:nvPr>
            <p:ph type="sldNum" sz="quarter" idx="12"/>
          </p:nvPr>
        </p:nvSpPr>
        <p:spPr/>
        <p:txBody>
          <a:bodyPr/>
          <a:lstStyle/>
          <a:p>
            <a:fld id="{33EF2E36-39D2-424C-8BBA-8C4E3E630B54}" type="slidenum">
              <a:rPr lang="es-PE" smtClean="0"/>
              <a:t>‹Nº›</a:t>
            </a:fld>
            <a:endParaRPr lang="es-PE" dirty="0"/>
          </a:p>
        </p:txBody>
      </p:sp>
    </p:spTree>
    <p:extLst>
      <p:ext uri="{BB962C8B-B14F-4D97-AF65-F5344CB8AC3E}">
        <p14:creationId xmlns:p14="http://schemas.microsoft.com/office/powerpoint/2010/main" val="100028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BF1CE8E-6503-47B7-8F7C-CA76C2431239}" type="datetimeFigureOut">
              <a:rPr lang="es-PE" smtClean="0"/>
              <a:t>21/06/2020</a:t>
            </a:fld>
            <a:endParaRPr lang="es-PE" dirty="0"/>
          </a:p>
        </p:txBody>
      </p:sp>
      <p:sp>
        <p:nvSpPr>
          <p:cNvPr id="6" name="Footer Placeholder 5"/>
          <p:cNvSpPr>
            <a:spLocks noGrp="1"/>
          </p:cNvSpPr>
          <p:nvPr>
            <p:ph type="ftr" sz="quarter" idx="11"/>
          </p:nvPr>
        </p:nvSpPr>
        <p:spPr/>
        <p:txBody>
          <a:bodyPr/>
          <a:lstStyle/>
          <a:p>
            <a:endParaRPr lang="es-PE" dirty="0"/>
          </a:p>
        </p:txBody>
      </p:sp>
      <p:sp>
        <p:nvSpPr>
          <p:cNvPr id="7" name="Slide Number Placeholder 6"/>
          <p:cNvSpPr>
            <a:spLocks noGrp="1"/>
          </p:cNvSpPr>
          <p:nvPr>
            <p:ph type="sldNum" sz="quarter" idx="12"/>
          </p:nvPr>
        </p:nvSpPr>
        <p:spPr/>
        <p:txBody>
          <a:bodyPr/>
          <a:lstStyle/>
          <a:p>
            <a:fld id="{33EF2E36-39D2-424C-8BBA-8C4E3E630B54}" type="slidenum">
              <a:rPr lang="es-PE" smtClean="0"/>
              <a:t>‹Nº›</a:t>
            </a:fld>
            <a:endParaRPr lang="es-PE" dirty="0"/>
          </a:p>
        </p:txBody>
      </p:sp>
    </p:spTree>
    <p:extLst>
      <p:ext uri="{BB962C8B-B14F-4D97-AF65-F5344CB8AC3E}">
        <p14:creationId xmlns:p14="http://schemas.microsoft.com/office/powerpoint/2010/main" val="3903305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4629150" y="2505075"/>
            <a:ext cx="3887391"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BF1CE8E-6503-47B7-8F7C-CA76C2431239}" type="datetimeFigureOut">
              <a:rPr lang="es-PE" smtClean="0"/>
              <a:t>21/06/2020</a:t>
            </a:fld>
            <a:endParaRPr lang="es-PE" dirty="0"/>
          </a:p>
        </p:txBody>
      </p:sp>
      <p:sp>
        <p:nvSpPr>
          <p:cNvPr id="8" name="Footer Placeholder 7"/>
          <p:cNvSpPr>
            <a:spLocks noGrp="1"/>
          </p:cNvSpPr>
          <p:nvPr>
            <p:ph type="ftr" sz="quarter" idx="11"/>
          </p:nvPr>
        </p:nvSpPr>
        <p:spPr/>
        <p:txBody>
          <a:bodyPr/>
          <a:lstStyle/>
          <a:p>
            <a:endParaRPr lang="es-PE" dirty="0"/>
          </a:p>
        </p:txBody>
      </p:sp>
      <p:sp>
        <p:nvSpPr>
          <p:cNvPr id="9" name="Slide Number Placeholder 8"/>
          <p:cNvSpPr>
            <a:spLocks noGrp="1"/>
          </p:cNvSpPr>
          <p:nvPr>
            <p:ph type="sldNum" sz="quarter" idx="12"/>
          </p:nvPr>
        </p:nvSpPr>
        <p:spPr/>
        <p:txBody>
          <a:bodyPr/>
          <a:lstStyle/>
          <a:p>
            <a:fld id="{33EF2E36-39D2-424C-8BBA-8C4E3E630B54}" type="slidenum">
              <a:rPr lang="es-PE" smtClean="0"/>
              <a:t>‹Nº›</a:t>
            </a:fld>
            <a:endParaRPr lang="es-PE" dirty="0"/>
          </a:p>
        </p:txBody>
      </p:sp>
    </p:spTree>
    <p:extLst>
      <p:ext uri="{BB962C8B-B14F-4D97-AF65-F5344CB8AC3E}">
        <p14:creationId xmlns:p14="http://schemas.microsoft.com/office/powerpoint/2010/main" val="2736041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BF1CE8E-6503-47B7-8F7C-CA76C2431239}" type="datetimeFigureOut">
              <a:rPr lang="es-PE" smtClean="0"/>
              <a:t>21/06/2020</a:t>
            </a:fld>
            <a:endParaRPr lang="es-PE" dirty="0"/>
          </a:p>
        </p:txBody>
      </p:sp>
      <p:sp>
        <p:nvSpPr>
          <p:cNvPr id="4" name="Footer Placeholder 3"/>
          <p:cNvSpPr>
            <a:spLocks noGrp="1"/>
          </p:cNvSpPr>
          <p:nvPr>
            <p:ph type="ftr" sz="quarter" idx="11"/>
          </p:nvPr>
        </p:nvSpPr>
        <p:spPr/>
        <p:txBody>
          <a:bodyPr/>
          <a:lstStyle/>
          <a:p>
            <a:endParaRPr lang="es-PE" dirty="0"/>
          </a:p>
        </p:txBody>
      </p:sp>
      <p:sp>
        <p:nvSpPr>
          <p:cNvPr id="5" name="Slide Number Placeholder 4"/>
          <p:cNvSpPr>
            <a:spLocks noGrp="1"/>
          </p:cNvSpPr>
          <p:nvPr>
            <p:ph type="sldNum" sz="quarter" idx="12"/>
          </p:nvPr>
        </p:nvSpPr>
        <p:spPr/>
        <p:txBody>
          <a:bodyPr/>
          <a:lstStyle/>
          <a:p>
            <a:fld id="{33EF2E36-39D2-424C-8BBA-8C4E3E630B54}" type="slidenum">
              <a:rPr lang="es-PE" smtClean="0"/>
              <a:t>‹Nº›</a:t>
            </a:fld>
            <a:endParaRPr lang="es-PE" dirty="0"/>
          </a:p>
        </p:txBody>
      </p:sp>
    </p:spTree>
    <p:extLst>
      <p:ext uri="{BB962C8B-B14F-4D97-AF65-F5344CB8AC3E}">
        <p14:creationId xmlns:p14="http://schemas.microsoft.com/office/powerpoint/2010/main" val="3231011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F1CE8E-6503-47B7-8F7C-CA76C2431239}" type="datetimeFigureOut">
              <a:rPr lang="es-PE" smtClean="0"/>
              <a:t>21/06/2020</a:t>
            </a:fld>
            <a:endParaRPr lang="es-PE" dirty="0"/>
          </a:p>
        </p:txBody>
      </p:sp>
      <p:sp>
        <p:nvSpPr>
          <p:cNvPr id="3" name="Footer Placeholder 2"/>
          <p:cNvSpPr>
            <a:spLocks noGrp="1"/>
          </p:cNvSpPr>
          <p:nvPr>
            <p:ph type="ftr" sz="quarter" idx="11"/>
          </p:nvPr>
        </p:nvSpPr>
        <p:spPr/>
        <p:txBody>
          <a:bodyPr/>
          <a:lstStyle/>
          <a:p>
            <a:endParaRPr lang="es-PE" dirty="0"/>
          </a:p>
        </p:txBody>
      </p:sp>
      <p:sp>
        <p:nvSpPr>
          <p:cNvPr id="4" name="Slide Number Placeholder 3"/>
          <p:cNvSpPr>
            <a:spLocks noGrp="1"/>
          </p:cNvSpPr>
          <p:nvPr>
            <p:ph type="sldNum" sz="quarter" idx="12"/>
          </p:nvPr>
        </p:nvSpPr>
        <p:spPr/>
        <p:txBody>
          <a:bodyPr/>
          <a:lstStyle/>
          <a:p>
            <a:fld id="{33EF2E36-39D2-424C-8BBA-8C4E3E630B54}" type="slidenum">
              <a:rPr lang="es-PE" smtClean="0"/>
              <a:t>‹Nº›</a:t>
            </a:fld>
            <a:endParaRPr lang="es-PE" dirty="0"/>
          </a:p>
        </p:txBody>
      </p:sp>
    </p:spTree>
    <p:extLst>
      <p:ext uri="{BB962C8B-B14F-4D97-AF65-F5344CB8AC3E}">
        <p14:creationId xmlns:p14="http://schemas.microsoft.com/office/powerpoint/2010/main" val="3306139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BF1CE8E-6503-47B7-8F7C-CA76C2431239}" type="datetimeFigureOut">
              <a:rPr lang="es-PE" smtClean="0"/>
              <a:t>21/06/2020</a:t>
            </a:fld>
            <a:endParaRPr lang="es-PE" dirty="0"/>
          </a:p>
        </p:txBody>
      </p:sp>
      <p:sp>
        <p:nvSpPr>
          <p:cNvPr id="6" name="Footer Placeholder 5"/>
          <p:cNvSpPr>
            <a:spLocks noGrp="1"/>
          </p:cNvSpPr>
          <p:nvPr>
            <p:ph type="ftr" sz="quarter" idx="11"/>
          </p:nvPr>
        </p:nvSpPr>
        <p:spPr/>
        <p:txBody>
          <a:bodyPr/>
          <a:lstStyle/>
          <a:p>
            <a:endParaRPr lang="es-PE" dirty="0"/>
          </a:p>
        </p:txBody>
      </p:sp>
      <p:sp>
        <p:nvSpPr>
          <p:cNvPr id="7" name="Slide Number Placeholder 6"/>
          <p:cNvSpPr>
            <a:spLocks noGrp="1"/>
          </p:cNvSpPr>
          <p:nvPr>
            <p:ph type="sldNum" sz="quarter" idx="12"/>
          </p:nvPr>
        </p:nvSpPr>
        <p:spPr/>
        <p:txBody>
          <a:bodyPr/>
          <a:lstStyle/>
          <a:p>
            <a:fld id="{33EF2E36-39D2-424C-8BBA-8C4E3E630B54}" type="slidenum">
              <a:rPr lang="es-PE" smtClean="0"/>
              <a:t>‹Nº›</a:t>
            </a:fld>
            <a:endParaRPr lang="es-PE" dirty="0"/>
          </a:p>
        </p:txBody>
      </p:sp>
    </p:spTree>
    <p:extLst>
      <p:ext uri="{BB962C8B-B14F-4D97-AF65-F5344CB8AC3E}">
        <p14:creationId xmlns:p14="http://schemas.microsoft.com/office/powerpoint/2010/main" val="2423245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BF1CE8E-6503-47B7-8F7C-CA76C2431239}" type="datetimeFigureOut">
              <a:rPr lang="es-PE" smtClean="0"/>
              <a:t>21/06/2020</a:t>
            </a:fld>
            <a:endParaRPr lang="es-PE" dirty="0"/>
          </a:p>
        </p:txBody>
      </p:sp>
      <p:sp>
        <p:nvSpPr>
          <p:cNvPr id="6" name="Footer Placeholder 5"/>
          <p:cNvSpPr>
            <a:spLocks noGrp="1"/>
          </p:cNvSpPr>
          <p:nvPr>
            <p:ph type="ftr" sz="quarter" idx="11"/>
          </p:nvPr>
        </p:nvSpPr>
        <p:spPr/>
        <p:txBody>
          <a:bodyPr/>
          <a:lstStyle/>
          <a:p>
            <a:endParaRPr lang="es-PE" dirty="0"/>
          </a:p>
        </p:txBody>
      </p:sp>
      <p:sp>
        <p:nvSpPr>
          <p:cNvPr id="7" name="Slide Number Placeholder 6"/>
          <p:cNvSpPr>
            <a:spLocks noGrp="1"/>
          </p:cNvSpPr>
          <p:nvPr>
            <p:ph type="sldNum" sz="quarter" idx="12"/>
          </p:nvPr>
        </p:nvSpPr>
        <p:spPr/>
        <p:txBody>
          <a:bodyPr/>
          <a:lstStyle/>
          <a:p>
            <a:fld id="{33EF2E36-39D2-424C-8BBA-8C4E3E630B54}" type="slidenum">
              <a:rPr lang="es-PE" smtClean="0"/>
              <a:t>‹Nº›</a:t>
            </a:fld>
            <a:endParaRPr lang="es-PE" dirty="0"/>
          </a:p>
        </p:txBody>
      </p:sp>
    </p:spTree>
    <p:extLst>
      <p:ext uri="{BB962C8B-B14F-4D97-AF65-F5344CB8AC3E}">
        <p14:creationId xmlns:p14="http://schemas.microsoft.com/office/powerpoint/2010/main" val="1228183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F1CE8E-6503-47B7-8F7C-CA76C2431239}" type="datetimeFigureOut">
              <a:rPr lang="es-PE" smtClean="0"/>
              <a:t>21/06/2020</a:t>
            </a:fld>
            <a:endParaRPr lang="es-PE"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EF2E36-39D2-424C-8BBA-8C4E3E630B54}" type="slidenum">
              <a:rPr lang="es-PE" smtClean="0"/>
              <a:t>‹Nº›</a:t>
            </a:fld>
            <a:endParaRPr lang="es-PE" dirty="0"/>
          </a:p>
        </p:txBody>
      </p:sp>
    </p:spTree>
    <p:extLst>
      <p:ext uri="{BB962C8B-B14F-4D97-AF65-F5344CB8AC3E}">
        <p14:creationId xmlns:p14="http://schemas.microsoft.com/office/powerpoint/2010/main" val="26314032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6"/>
          <p:cNvSpPr>
            <a:spLocks noChangeArrowheads="1"/>
          </p:cNvSpPr>
          <p:nvPr/>
        </p:nvSpPr>
        <p:spPr bwMode="auto">
          <a:xfrm>
            <a:off x="995363" y="1158875"/>
            <a:ext cx="7032625" cy="310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sym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sym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sym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sym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sym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sym typeface="Calibri" panose="020F0502020204030204" pitchFamily="34" charset="0"/>
              </a:defRPr>
            </a:lvl9pPr>
          </a:lstStyle>
          <a:p>
            <a:pPr algn="ctr" eaLnBrk="1" hangingPunct="1">
              <a:spcBef>
                <a:spcPct val="0"/>
              </a:spcBef>
              <a:buFont typeface="Arial" panose="020B0604020202020204" pitchFamily="34" charset="0"/>
              <a:buNone/>
              <a:defRPr/>
            </a:pPr>
            <a:r>
              <a:rPr lang="es-PE" altLang="es-PE" sz="3600" b="1" dirty="0">
                <a:solidFill>
                  <a:schemeClr val="tx1">
                    <a:lumMod val="75000"/>
                    <a:lumOff val="25000"/>
                  </a:schemeClr>
                </a:solidFill>
                <a:latin typeface="Arial" panose="020B0604020202020204" pitchFamily="34" charset="0"/>
                <a:ea typeface="+mn-ea"/>
                <a:cs typeface="Arial" panose="020B0604020202020204" pitchFamily="34" charset="0"/>
                <a:sym typeface="Arial" panose="020B0604020202020204" pitchFamily="34" charset="0"/>
              </a:rPr>
              <a:t>FUNDAMENTOS DE PROGRAMACIÓN</a:t>
            </a:r>
          </a:p>
          <a:p>
            <a:pPr algn="ctr" eaLnBrk="1" hangingPunct="1">
              <a:spcBef>
                <a:spcPct val="0"/>
              </a:spcBef>
              <a:buFont typeface="Arial" panose="020B0604020202020204" pitchFamily="34" charset="0"/>
              <a:buNone/>
              <a:defRPr/>
            </a:pPr>
            <a:endParaRPr lang="es-PE" altLang="es-PE" sz="3600" b="1" dirty="0">
              <a:solidFill>
                <a:schemeClr val="tx1">
                  <a:lumMod val="75000"/>
                  <a:lumOff val="25000"/>
                </a:schemeClr>
              </a:solidFill>
              <a:latin typeface="Arial" panose="020B0604020202020204" pitchFamily="34" charset="0"/>
              <a:ea typeface="+mn-ea"/>
              <a:cs typeface="Arial" panose="020B0604020202020204" pitchFamily="34" charset="0"/>
              <a:sym typeface="Arial" panose="020B0604020202020204" pitchFamily="34" charset="0"/>
            </a:endParaRPr>
          </a:p>
          <a:p>
            <a:pPr algn="ctr" eaLnBrk="1" hangingPunct="1">
              <a:spcBef>
                <a:spcPct val="0"/>
              </a:spcBef>
              <a:buFont typeface="Arial" panose="020B0604020202020204" pitchFamily="34" charset="0"/>
              <a:buNone/>
              <a:defRPr/>
            </a:pPr>
            <a:r>
              <a:rPr lang="es-PE" altLang="es-PE" sz="3600" b="1" dirty="0">
                <a:solidFill>
                  <a:schemeClr val="tx1">
                    <a:lumMod val="75000"/>
                    <a:lumOff val="25000"/>
                  </a:schemeClr>
                </a:solidFill>
                <a:latin typeface="Arial" panose="020B0604020202020204" pitchFamily="34" charset="0"/>
                <a:ea typeface="+mn-ea"/>
                <a:cs typeface="Arial" panose="020B0604020202020204" pitchFamily="34" charset="0"/>
                <a:sym typeface="Arial" panose="020B0604020202020204" pitchFamily="34" charset="0"/>
              </a:rPr>
              <a:t>Arreglos    </a:t>
            </a:r>
          </a:p>
        </p:txBody>
      </p:sp>
      <p:pic>
        <p:nvPicPr>
          <p:cNvPr id="6147" name="Imagen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04344" y="4660022"/>
            <a:ext cx="3135312" cy="1931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2"/>
          <p:cNvSpPr txBox="1"/>
          <p:nvPr/>
        </p:nvSpPr>
        <p:spPr>
          <a:xfrm>
            <a:off x="676275" y="420688"/>
            <a:ext cx="1765804" cy="584775"/>
          </a:xfrm>
          <a:prstGeom prst="rect">
            <a:avLst/>
          </a:prstGeom>
          <a:noFill/>
        </p:spPr>
        <p:txBody>
          <a:bodyPr wrap="none">
            <a:spAutoFit/>
          </a:bodyPr>
          <a:ls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s-PE" sz="3200" dirty="0">
                <a:solidFill>
                  <a:schemeClr val="bg2">
                    <a:lumMod val="10000"/>
                  </a:schemeClr>
                </a:solidFill>
              </a:rPr>
              <a:t>Ejercicios</a:t>
            </a:r>
          </a:p>
        </p:txBody>
      </p:sp>
      <p:sp>
        <p:nvSpPr>
          <p:cNvPr id="3" name="CuadroTexto 2">
            <a:extLst>
              <a:ext uri="{FF2B5EF4-FFF2-40B4-BE49-F238E27FC236}">
                <a16:creationId xmlns:a16="http://schemas.microsoft.com/office/drawing/2014/main" id="{AFFAD907-0772-4FC4-B854-81927D279240}"/>
              </a:ext>
            </a:extLst>
          </p:cNvPr>
          <p:cNvSpPr txBox="1"/>
          <p:nvPr/>
        </p:nvSpPr>
        <p:spPr>
          <a:xfrm>
            <a:off x="109330" y="1128418"/>
            <a:ext cx="8609743" cy="1323439"/>
          </a:xfrm>
          <a:prstGeom prst="rect">
            <a:avLst/>
          </a:prstGeom>
          <a:noFill/>
        </p:spPr>
        <p:txBody>
          <a:bodyPr wrap="square" rtlCol="0">
            <a:spAutoFit/>
          </a:bodyPr>
          <a:lstStyle/>
          <a:p>
            <a:r>
              <a:rPr lang="es-MX" sz="2000" b="1" u="sng" dirty="0"/>
              <a:t>Objetivo: </a:t>
            </a:r>
            <a:r>
              <a:rPr lang="es-PE" sz="2000" b="1" u="sng" dirty="0"/>
              <a:t>Utilizar técnicas y herramientas de última generación en el desarrollo de sistemas de información.</a:t>
            </a:r>
          </a:p>
          <a:p>
            <a:r>
              <a:rPr lang="es-MX" sz="2000" b="1" dirty="0"/>
              <a:t>Con</a:t>
            </a:r>
            <a:r>
              <a:rPr lang="es-PE" sz="2000" b="1" dirty="0"/>
              <a:t> ello, el alumno debe plantear y  discernir una solución.</a:t>
            </a:r>
          </a:p>
          <a:p>
            <a:endParaRPr lang="es-PE" sz="2000" b="1" u="sng" dirty="0"/>
          </a:p>
        </p:txBody>
      </p:sp>
      <p:sp>
        <p:nvSpPr>
          <p:cNvPr id="6" name="CuadroTexto 5">
            <a:extLst>
              <a:ext uri="{FF2B5EF4-FFF2-40B4-BE49-F238E27FC236}">
                <a16:creationId xmlns:a16="http://schemas.microsoft.com/office/drawing/2014/main" id="{82C9ECD5-AF9B-44E7-B1A2-7469216E2E2C}"/>
              </a:ext>
            </a:extLst>
          </p:cNvPr>
          <p:cNvSpPr txBox="1"/>
          <p:nvPr/>
        </p:nvSpPr>
        <p:spPr>
          <a:xfrm>
            <a:off x="109330" y="2320685"/>
            <a:ext cx="8829187" cy="4555093"/>
          </a:xfrm>
          <a:prstGeom prst="rect">
            <a:avLst/>
          </a:prstGeom>
          <a:noFill/>
        </p:spPr>
        <p:txBody>
          <a:bodyPr wrap="square" rtlCol="0">
            <a:spAutoFit/>
          </a:bodyPr>
          <a:lstStyle/>
          <a:p>
            <a:r>
              <a:rPr lang="es-MX" b="1" dirty="0"/>
              <a:t>Ejercicio: </a:t>
            </a:r>
            <a:r>
              <a:rPr lang="es-PE" b="1" dirty="0"/>
              <a:t>Ventas mensuales</a:t>
            </a:r>
          </a:p>
          <a:p>
            <a:r>
              <a:rPr lang="es-ES" dirty="0"/>
              <a:t>Una empresa vendedora de fotocopiadoras necesita calcular cual ha sido el volumen de ventas de cada uno de sus agentes comerciales durante el presente mes y en base a eso determinar distintos indicadores así como montos a pagar en comisión de ventas.</a:t>
            </a:r>
            <a:endParaRPr lang="es-PE" dirty="0"/>
          </a:p>
          <a:p>
            <a:r>
              <a:rPr lang="es-ES" dirty="0"/>
              <a:t>	</a:t>
            </a:r>
            <a:endParaRPr lang="es-PE" dirty="0"/>
          </a:p>
          <a:p>
            <a:r>
              <a:rPr lang="es-ES" dirty="0"/>
              <a:t>Se le solicita:</a:t>
            </a:r>
            <a:endParaRPr lang="es-PE" dirty="0"/>
          </a:p>
          <a:p>
            <a:pPr marL="342900" lvl="0" indent="-342900">
              <a:buFont typeface="+mj-lt"/>
              <a:buAutoNum type="arabicPeriod"/>
            </a:pPr>
            <a:r>
              <a:rPr lang="es-ES" dirty="0"/>
              <a:t>Obtener el total de unidades vendidas durante el presente mes. Para eso se tiene como dato de entrada un arreglo con la cantidad de unidades vendidas por cada agente comercial.</a:t>
            </a:r>
            <a:endParaRPr lang="es-PE" dirty="0"/>
          </a:p>
          <a:p>
            <a:pPr marL="342900" lvl="0" indent="-342900">
              <a:buFont typeface="+mj-lt"/>
              <a:buAutoNum type="arabicPeriod"/>
            </a:pPr>
            <a:r>
              <a:rPr lang="es-ES" dirty="0"/>
              <a:t>Si se sabe que la cuota de venta de cada vendedor es 5 unidades, determinar cuál es el porcentaje de vendedores que superaron la cuota de venta. Para eso se tiene como dato de entrada un arreglo con la cantidad de unidades vendidas por cada agente comercial.</a:t>
            </a:r>
            <a:endParaRPr lang="es-PE" dirty="0"/>
          </a:p>
          <a:p>
            <a:pPr marL="342900" lvl="0" indent="-342900">
              <a:buFont typeface="+mj-lt"/>
              <a:buAutoNum type="arabicPeriod"/>
            </a:pPr>
            <a:r>
              <a:rPr lang="es-ES" dirty="0"/>
              <a:t>Se desea saber quién(es) fueron los agentes de ventas que superaron la cuota de venta.</a:t>
            </a:r>
            <a:endParaRPr lang="es-PE" dirty="0"/>
          </a:p>
          <a:p>
            <a:pPr marL="342900" lvl="0" indent="-342900">
              <a:buFont typeface="+mj-lt"/>
              <a:buAutoNum type="arabicPeriod"/>
            </a:pPr>
            <a:r>
              <a:rPr lang="es-ES" dirty="0"/>
              <a:t>Si se sabe que por cada unidad vendida se tiene que pagar una comisión de ventas de 300 soles, determinar cuánto es lo que se tiene que pagar como comisión este mes.</a:t>
            </a:r>
            <a:endParaRPr lang="es-PE" dirty="0"/>
          </a:p>
          <a:p>
            <a:endParaRPr lang="es-PE" sz="2000" dirty="0"/>
          </a:p>
        </p:txBody>
      </p:sp>
    </p:spTree>
    <p:extLst>
      <p:ext uri="{BB962C8B-B14F-4D97-AF65-F5344CB8AC3E}">
        <p14:creationId xmlns:p14="http://schemas.microsoft.com/office/powerpoint/2010/main" val="3158887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Imagen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118850" y="5949950"/>
            <a:ext cx="10541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2"/>
          <p:cNvSpPr txBox="1"/>
          <p:nvPr/>
        </p:nvSpPr>
        <p:spPr>
          <a:xfrm>
            <a:off x="676275" y="420688"/>
            <a:ext cx="1470659" cy="584775"/>
          </a:xfrm>
          <a:prstGeom prst="rect">
            <a:avLst/>
          </a:prstGeom>
          <a:noFill/>
        </p:spPr>
        <p:txBody>
          <a:bodyPr wrap="none">
            <a:spAutoFit/>
          </a:bodyPr>
          <a:ls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s-PE" sz="3200" dirty="0">
                <a:solidFill>
                  <a:schemeClr val="bg2">
                    <a:lumMod val="10000"/>
                  </a:schemeClr>
                </a:solidFill>
              </a:rPr>
              <a:t>Agenda</a:t>
            </a:r>
          </a:p>
        </p:txBody>
      </p:sp>
      <p:sp>
        <p:nvSpPr>
          <p:cNvPr id="5" name="TextBox 1">
            <a:extLst>
              <a:ext uri="{FF2B5EF4-FFF2-40B4-BE49-F238E27FC236}">
                <a16:creationId xmlns:a16="http://schemas.microsoft.com/office/drawing/2014/main" id="{03CF22D2-02C8-4AE0-A96E-366D8B3E4838}"/>
              </a:ext>
            </a:extLst>
          </p:cNvPr>
          <p:cNvSpPr txBox="1">
            <a:spLocks noChangeArrowheads="1"/>
          </p:cNvSpPr>
          <p:nvPr/>
        </p:nvSpPr>
        <p:spPr bwMode="auto">
          <a:xfrm>
            <a:off x="563562" y="1506056"/>
            <a:ext cx="8016875"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marL="285750" indent="-285750" algn="just" defTabSz="914400">
              <a:spcBef>
                <a:spcPct val="0"/>
              </a:spcBef>
              <a:defRPr/>
            </a:pPr>
            <a:r>
              <a:rPr lang="es-ES" altLang="es-PE" sz="3000" dirty="0"/>
              <a:t>¿Qué es un arreglo y cuando su uso?</a:t>
            </a:r>
          </a:p>
          <a:p>
            <a:pPr marL="285750" indent="-285750" algn="just" defTabSz="914400">
              <a:spcBef>
                <a:spcPct val="0"/>
              </a:spcBef>
              <a:defRPr/>
            </a:pPr>
            <a:r>
              <a:rPr lang="es-ES" altLang="es-PE" sz="3000" dirty="0"/>
              <a:t>Estructura y tipo de dato</a:t>
            </a:r>
          </a:p>
          <a:p>
            <a:pPr marL="285750" indent="-285750" algn="just" defTabSz="914400">
              <a:spcBef>
                <a:spcPct val="0"/>
              </a:spcBef>
              <a:defRPr/>
            </a:pPr>
            <a:r>
              <a:rPr lang="es-ES" altLang="es-PE" sz="3000" dirty="0"/>
              <a:t>Declaración, Iniciación y Asignación</a:t>
            </a:r>
          </a:p>
          <a:p>
            <a:pPr marL="285750" indent="-285750" algn="just" defTabSz="914400">
              <a:spcBef>
                <a:spcPct val="0"/>
              </a:spcBef>
              <a:defRPr/>
            </a:pPr>
            <a:r>
              <a:rPr lang="es-ES" altLang="es-PE" sz="3000" dirty="0"/>
              <a:t>Tamaño de un arreglo</a:t>
            </a:r>
          </a:p>
          <a:p>
            <a:pPr marL="285750" indent="-285750" algn="just" defTabSz="914400">
              <a:spcBef>
                <a:spcPct val="0"/>
              </a:spcBef>
              <a:defRPr/>
            </a:pPr>
            <a:r>
              <a:rPr lang="es-ES" altLang="es-PE" sz="3000" dirty="0"/>
              <a:t>Acceso a Información</a:t>
            </a:r>
          </a:p>
          <a:p>
            <a:pPr marL="285750" indent="-285750" algn="just" defTabSz="914400">
              <a:spcBef>
                <a:spcPct val="0"/>
              </a:spcBef>
              <a:defRPr/>
            </a:pPr>
            <a:r>
              <a:rPr lang="es-ES" altLang="es-PE" sz="3000" dirty="0"/>
              <a:t>Programación en arreglos </a:t>
            </a:r>
            <a:r>
              <a:rPr lang="es-ES" altLang="es-PE" sz="3000" dirty="0" err="1"/>
              <a:t>Kahoot</a:t>
            </a:r>
            <a:r>
              <a:rPr lang="es-ES" altLang="es-PE" sz="3000" dirty="0"/>
              <a:t>!</a:t>
            </a:r>
          </a:p>
          <a:p>
            <a:pPr marL="285750" indent="-285750" algn="just" defTabSz="914400">
              <a:spcBef>
                <a:spcPct val="0"/>
              </a:spcBef>
              <a:defRPr/>
            </a:pPr>
            <a:r>
              <a:rPr lang="es-ES" altLang="es-PE" sz="3000" dirty="0"/>
              <a:t>Ejercicios</a:t>
            </a:r>
            <a:endParaRPr lang="es-PE" altLang="es-PE" sz="2600" dirty="0"/>
          </a:p>
        </p:txBody>
      </p:sp>
    </p:spTree>
    <p:extLst>
      <p:ext uri="{BB962C8B-B14F-4D97-AF65-F5344CB8AC3E}">
        <p14:creationId xmlns:p14="http://schemas.microsoft.com/office/powerpoint/2010/main" val="2990626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Imagen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118850" y="5949950"/>
            <a:ext cx="10541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2"/>
          <p:cNvSpPr txBox="1"/>
          <p:nvPr/>
        </p:nvSpPr>
        <p:spPr>
          <a:xfrm>
            <a:off x="332439" y="331811"/>
            <a:ext cx="7983724" cy="1077218"/>
          </a:xfrm>
          <a:prstGeom prst="rect">
            <a:avLst/>
          </a:prstGeom>
          <a:noFill/>
        </p:spPr>
        <p:txBody>
          <a:bodyPr wrap="none">
            <a:spAutoFit/>
          </a:bodyPr>
          <a:ls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s-PE" sz="3200" dirty="0">
                <a:solidFill>
                  <a:schemeClr val="bg2">
                    <a:lumMod val="10000"/>
                  </a:schemeClr>
                </a:solidFill>
              </a:rPr>
              <a:t>Arreglos - ¿Qué es un arreglo y cuando su uso?</a:t>
            </a:r>
          </a:p>
          <a:p>
            <a:pPr>
              <a:defRPr/>
            </a:pPr>
            <a:endParaRPr lang="es-PE" sz="3200" dirty="0">
              <a:solidFill>
                <a:schemeClr val="bg2">
                  <a:lumMod val="10000"/>
                </a:schemeClr>
              </a:solidFill>
            </a:endParaRPr>
          </a:p>
        </p:txBody>
      </p:sp>
      <p:sp>
        <p:nvSpPr>
          <p:cNvPr id="5" name="TextBox 2">
            <a:extLst>
              <a:ext uri="{FF2B5EF4-FFF2-40B4-BE49-F238E27FC236}">
                <a16:creationId xmlns:a16="http://schemas.microsoft.com/office/drawing/2014/main" id="{A40A9508-C9C5-4440-AD50-BF4114C845F3}"/>
              </a:ext>
            </a:extLst>
          </p:cNvPr>
          <p:cNvSpPr txBox="1"/>
          <p:nvPr/>
        </p:nvSpPr>
        <p:spPr>
          <a:xfrm>
            <a:off x="349701" y="1263609"/>
            <a:ext cx="5185330" cy="461665"/>
          </a:xfrm>
          <a:prstGeom prst="rect">
            <a:avLst/>
          </a:prstGeom>
          <a:noFill/>
        </p:spPr>
        <p:txBody>
          <a:bodyPr wrap="none">
            <a:spAutoFit/>
          </a:bodyPr>
          <a:ls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s-PE" sz="2400" dirty="0">
                <a:solidFill>
                  <a:schemeClr val="bg2">
                    <a:lumMod val="10000"/>
                  </a:schemeClr>
                </a:solidFill>
              </a:rPr>
              <a:t>Cuando tenemos notas de dos alumnos:</a:t>
            </a:r>
          </a:p>
        </p:txBody>
      </p:sp>
      <p:sp>
        <p:nvSpPr>
          <p:cNvPr id="8" name="Cubo 7">
            <a:extLst>
              <a:ext uri="{FF2B5EF4-FFF2-40B4-BE49-F238E27FC236}">
                <a16:creationId xmlns:a16="http://schemas.microsoft.com/office/drawing/2014/main" id="{E6837974-E61C-44FD-A9EB-040B94BA6F1D}"/>
              </a:ext>
            </a:extLst>
          </p:cNvPr>
          <p:cNvSpPr/>
          <p:nvPr/>
        </p:nvSpPr>
        <p:spPr>
          <a:xfrm>
            <a:off x="1171090" y="4540749"/>
            <a:ext cx="1041019" cy="904088"/>
          </a:xfrm>
          <a:prstGeom prst="cub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16</a:t>
            </a:r>
          </a:p>
        </p:txBody>
      </p:sp>
      <p:sp>
        <p:nvSpPr>
          <p:cNvPr id="9" name="Cubo 8">
            <a:extLst>
              <a:ext uri="{FF2B5EF4-FFF2-40B4-BE49-F238E27FC236}">
                <a16:creationId xmlns:a16="http://schemas.microsoft.com/office/drawing/2014/main" id="{A3D3B076-1988-4416-9588-47C71F074D96}"/>
              </a:ext>
            </a:extLst>
          </p:cNvPr>
          <p:cNvSpPr/>
          <p:nvPr/>
        </p:nvSpPr>
        <p:spPr>
          <a:xfrm>
            <a:off x="2536145" y="1954567"/>
            <a:ext cx="1041019" cy="904088"/>
          </a:xfrm>
          <a:prstGeom prst="cub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16</a:t>
            </a:r>
          </a:p>
        </p:txBody>
      </p:sp>
      <p:sp>
        <p:nvSpPr>
          <p:cNvPr id="14" name="Cubo 13">
            <a:extLst>
              <a:ext uri="{FF2B5EF4-FFF2-40B4-BE49-F238E27FC236}">
                <a16:creationId xmlns:a16="http://schemas.microsoft.com/office/drawing/2014/main" id="{9E0F30F6-4350-463E-AECD-EEF2978B34D2}"/>
              </a:ext>
            </a:extLst>
          </p:cNvPr>
          <p:cNvSpPr/>
          <p:nvPr/>
        </p:nvSpPr>
        <p:spPr>
          <a:xfrm>
            <a:off x="4650512" y="1954567"/>
            <a:ext cx="1041019" cy="904088"/>
          </a:xfrm>
          <a:prstGeom prst="cub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18</a:t>
            </a:r>
          </a:p>
        </p:txBody>
      </p:sp>
      <p:sp>
        <p:nvSpPr>
          <p:cNvPr id="6" name="CuadroTexto 5">
            <a:extLst>
              <a:ext uri="{FF2B5EF4-FFF2-40B4-BE49-F238E27FC236}">
                <a16:creationId xmlns:a16="http://schemas.microsoft.com/office/drawing/2014/main" id="{95E79FF1-DA8B-47D0-A7CD-F1936B9E34E6}"/>
              </a:ext>
            </a:extLst>
          </p:cNvPr>
          <p:cNvSpPr txBox="1"/>
          <p:nvPr/>
        </p:nvSpPr>
        <p:spPr>
          <a:xfrm>
            <a:off x="2438401" y="2872514"/>
            <a:ext cx="1138764" cy="369332"/>
          </a:xfrm>
          <a:prstGeom prst="rect">
            <a:avLst/>
          </a:prstGeom>
          <a:noFill/>
        </p:spPr>
        <p:txBody>
          <a:bodyPr wrap="square" rtlCol="0">
            <a:spAutoFit/>
          </a:bodyPr>
          <a:lstStyle/>
          <a:p>
            <a:r>
              <a:rPr lang="es-PE" dirty="0"/>
              <a:t>alumno1</a:t>
            </a:r>
          </a:p>
        </p:txBody>
      </p:sp>
      <p:sp>
        <p:nvSpPr>
          <p:cNvPr id="16" name="CuadroTexto 15">
            <a:extLst>
              <a:ext uri="{FF2B5EF4-FFF2-40B4-BE49-F238E27FC236}">
                <a16:creationId xmlns:a16="http://schemas.microsoft.com/office/drawing/2014/main" id="{BBE0351C-3FC1-43E0-BD3E-14FA2E78DF87}"/>
              </a:ext>
            </a:extLst>
          </p:cNvPr>
          <p:cNvSpPr txBox="1"/>
          <p:nvPr/>
        </p:nvSpPr>
        <p:spPr>
          <a:xfrm>
            <a:off x="4552767" y="2872514"/>
            <a:ext cx="1138764" cy="369332"/>
          </a:xfrm>
          <a:prstGeom prst="rect">
            <a:avLst/>
          </a:prstGeom>
          <a:noFill/>
        </p:spPr>
        <p:txBody>
          <a:bodyPr wrap="square" rtlCol="0">
            <a:spAutoFit/>
          </a:bodyPr>
          <a:lstStyle/>
          <a:p>
            <a:r>
              <a:rPr lang="es-PE" dirty="0"/>
              <a:t>alumno2</a:t>
            </a:r>
          </a:p>
        </p:txBody>
      </p:sp>
      <p:sp>
        <p:nvSpPr>
          <p:cNvPr id="17" name="TextBox 2">
            <a:extLst>
              <a:ext uri="{FF2B5EF4-FFF2-40B4-BE49-F238E27FC236}">
                <a16:creationId xmlns:a16="http://schemas.microsoft.com/office/drawing/2014/main" id="{18FCDDE9-4FC8-4F26-83BB-49361F680791}"/>
              </a:ext>
            </a:extLst>
          </p:cNvPr>
          <p:cNvSpPr txBox="1"/>
          <p:nvPr/>
        </p:nvSpPr>
        <p:spPr>
          <a:xfrm>
            <a:off x="349701" y="3468870"/>
            <a:ext cx="7331879" cy="830997"/>
          </a:xfrm>
          <a:prstGeom prst="rect">
            <a:avLst/>
          </a:prstGeom>
          <a:noFill/>
        </p:spPr>
        <p:txBody>
          <a:bodyPr wrap="none">
            <a:spAutoFit/>
          </a:bodyPr>
          <a:ls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s-ES" sz="2400" dirty="0">
                <a:solidFill>
                  <a:schemeClr val="bg2">
                    <a:lumMod val="10000"/>
                  </a:schemeClr>
                </a:solidFill>
              </a:rPr>
              <a:t>Pero si tenemos que almacenar las notas de 100 alumnos</a:t>
            </a:r>
          </a:p>
          <a:p>
            <a:pPr>
              <a:defRPr/>
            </a:pPr>
            <a:r>
              <a:rPr lang="es-ES" sz="2400" b="1" dirty="0">
                <a:solidFill>
                  <a:schemeClr val="bg2">
                    <a:lumMod val="10000"/>
                  </a:schemeClr>
                </a:solidFill>
              </a:rPr>
              <a:t>¿Tiene sentido declarar variable por variable?</a:t>
            </a:r>
            <a:endParaRPr lang="es-PE" sz="2400" b="1" dirty="0">
              <a:solidFill>
                <a:schemeClr val="bg2">
                  <a:lumMod val="10000"/>
                </a:schemeClr>
              </a:solidFill>
            </a:endParaRPr>
          </a:p>
        </p:txBody>
      </p:sp>
      <p:sp>
        <p:nvSpPr>
          <p:cNvPr id="18" name="TextBox 2">
            <a:extLst>
              <a:ext uri="{FF2B5EF4-FFF2-40B4-BE49-F238E27FC236}">
                <a16:creationId xmlns:a16="http://schemas.microsoft.com/office/drawing/2014/main" id="{0112D2BC-9BB1-4B01-B1F5-3E8F027D3243}"/>
              </a:ext>
            </a:extLst>
          </p:cNvPr>
          <p:cNvSpPr txBox="1"/>
          <p:nvPr/>
        </p:nvSpPr>
        <p:spPr>
          <a:xfrm>
            <a:off x="5479103" y="4556139"/>
            <a:ext cx="576173" cy="707886"/>
          </a:xfrm>
          <a:prstGeom prst="rect">
            <a:avLst/>
          </a:prstGeom>
          <a:noFill/>
        </p:spPr>
        <p:txBody>
          <a:bodyPr wrap="square">
            <a:spAutoFit/>
          </a:bodyPr>
          <a:ls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s-PE" sz="4000" dirty="0">
                <a:solidFill>
                  <a:schemeClr val="bg2">
                    <a:lumMod val="10000"/>
                  </a:schemeClr>
                </a:solidFill>
              </a:rPr>
              <a:t>…</a:t>
            </a:r>
          </a:p>
        </p:txBody>
      </p:sp>
      <p:sp>
        <p:nvSpPr>
          <p:cNvPr id="4" name="Cubo 3">
            <a:extLst>
              <a:ext uri="{FF2B5EF4-FFF2-40B4-BE49-F238E27FC236}">
                <a16:creationId xmlns:a16="http://schemas.microsoft.com/office/drawing/2014/main" id="{52986A52-194E-4A37-8BE4-1C8AB0957AD3}"/>
              </a:ext>
            </a:extLst>
          </p:cNvPr>
          <p:cNvSpPr/>
          <p:nvPr/>
        </p:nvSpPr>
        <p:spPr>
          <a:xfrm>
            <a:off x="1983889" y="4540749"/>
            <a:ext cx="1041019" cy="904088"/>
          </a:xfrm>
          <a:prstGeom prst="cub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18</a:t>
            </a:r>
          </a:p>
        </p:txBody>
      </p:sp>
      <p:sp>
        <p:nvSpPr>
          <p:cNvPr id="10" name="Cubo 9">
            <a:extLst>
              <a:ext uri="{FF2B5EF4-FFF2-40B4-BE49-F238E27FC236}">
                <a16:creationId xmlns:a16="http://schemas.microsoft.com/office/drawing/2014/main" id="{5DA03514-F46E-4F6B-BE08-31EA9DF027E7}"/>
              </a:ext>
            </a:extLst>
          </p:cNvPr>
          <p:cNvSpPr/>
          <p:nvPr/>
        </p:nvSpPr>
        <p:spPr>
          <a:xfrm>
            <a:off x="2796688" y="4540749"/>
            <a:ext cx="1041019" cy="904088"/>
          </a:xfrm>
          <a:prstGeom prst="cub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20</a:t>
            </a:r>
          </a:p>
        </p:txBody>
      </p:sp>
      <p:sp>
        <p:nvSpPr>
          <p:cNvPr id="12" name="Cubo 11">
            <a:extLst>
              <a:ext uri="{FF2B5EF4-FFF2-40B4-BE49-F238E27FC236}">
                <a16:creationId xmlns:a16="http://schemas.microsoft.com/office/drawing/2014/main" id="{609786ED-0C46-4481-A2E4-D2FD7006EFCB}"/>
              </a:ext>
            </a:extLst>
          </p:cNvPr>
          <p:cNvSpPr/>
          <p:nvPr/>
        </p:nvSpPr>
        <p:spPr>
          <a:xfrm>
            <a:off x="3609493" y="4540749"/>
            <a:ext cx="1041019" cy="904088"/>
          </a:xfrm>
          <a:prstGeom prst="cub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13</a:t>
            </a:r>
          </a:p>
        </p:txBody>
      </p:sp>
      <p:sp>
        <p:nvSpPr>
          <p:cNvPr id="11" name="Cubo 10">
            <a:extLst>
              <a:ext uri="{FF2B5EF4-FFF2-40B4-BE49-F238E27FC236}">
                <a16:creationId xmlns:a16="http://schemas.microsoft.com/office/drawing/2014/main" id="{30A0321C-07E9-43BA-8EA4-549E9E005C6B}"/>
              </a:ext>
            </a:extLst>
          </p:cNvPr>
          <p:cNvSpPr/>
          <p:nvPr/>
        </p:nvSpPr>
        <p:spPr>
          <a:xfrm>
            <a:off x="4422292" y="4540749"/>
            <a:ext cx="1041019" cy="904088"/>
          </a:xfrm>
          <a:prstGeom prst="cub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15</a:t>
            </a:r>
          </a:p>
        </p:txBody>
      </p:sp>
      <p:sp>
        <p:nvSpPr>
          <p:cNvPr id="13" name="Cubo 12">
            <a:extLst>
              <a:ext uri="{FF2B5EF4-FFF2-40B4-BE49-F238E27FC236}">
                <a16:creationId xmlns:a16="http://schemas.microsoft.com/office/drawing/2014/main" id="{1A6CDD2B-100E-4ABD-B5F5-0E7986307C21}"/>
              </a:ext>
            </a:extLst>
          </p:cNvPr>
          <p:cNvSpPr/>
          <p:nvPr/>
        </p:nvSpPr>
        <p:spPr>
          <a:xfrm>
            <a:off x="6084838" y="4540749"/>
            <a:ext cx="1041019" cy="904088"/>
          </a:xfrm>
          <a:prstGeom prst="cub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17</a:t>
            </a:r>
          </a:p>
        </p:txBody>
      </p:sp>
      <p:sp>
        <p:nvSpPr>
          <p:cNvPr id="19" name="CuadroTexto 18">
            <a:extLst>
              <a:ext uri="{FF2B5EF4-FFF2-40B4-BE49-F238E27FC236}">
                <a16:creationId xmlns:a16="http://schemas.microsoft.com/office/drawing/2014/main" id="{166CE0ED-FD6A-473B-900F-9A47E8786F34}"/>
              </a:ext>
            </a:extLst>
          </p:cNvPr>
          <p:cNvSpPr txBox="1"/>
          <p:nvPr/>
        </p:nvSpPr>
        <p:spPr>
          <a:xfrm>
            <a:off x="1126069" y="5454017"/>
            <a:ext cx="878218" cy="323165"/>
          </a:xfrm>
          <a:prstGeom prst="rect">
            <a:avLst/>
          </a:prstGeom>
          <a:noFill/>
        </p:spPr>
        <p:txBody>
          <a:bodyPr wrap="square" rtlCol="0">
            <a:spAutoFit/>
          </a:bodyPr>
          <a:lstStyle/>
          <a:p>
            <a:pPr algn="ctr"/>
            <a:r>
              <a:rPr lang="es-PE" sz="1500" dirty="0"/>
              <a:t>0</a:t>
            </a:r>
          </a:p>
        </p:txBody>
      </p:sp>
      <p:sp>
        <p:nvSpPr>
          <p:cNvPr id="20" name="CuadroTexto 19">
            <a:extLst>
              <a:ext uri="{FF2B5EF4-FFF2-40B4-BE49-F238E27FC236}">
                <a16:creationId xmlns:a16="http://schemas.microsoft.com/office/drawing/2014/main" id="{BAC7CC28-B39D-4959-83E3-40FF07C1E88A}"/>
              </a:ext>
            </a:extLst>
          </p:cNvPr>
          <p:cNvSpPr txBox="1"/>
          <p:nvPr/>
        </p:nvSpPr>
        <p:spPr>
          <a:xfrm>
            <a:off x="1961963" y="5449398"/>
            <a:ext cx="878218" cy="323165"/>
          </a:xfrm>
          <a:prstGeom prst="rect">
            <a:avLst/>
          </a:prstGeom>
          <a:noFill/>
        </p:spPr>
        <p:txBody>
          <a:bodyPr wrap="square" rtlCol="0">
            <a:spAutoFit/>
          </a:bodyPr>
          <a:lstStyle/>
          <a:p>
            <a:pPr algn="ctr"/>
            <a:r>
              <a:rPr lang="es-PE" sz="1500" dirty="0"/>
              <a:t>1</a:t>
            </a:r>
          </a:p>
        </p:txBody>
      </p:sp>
      <p:sp>
        <p:nvSpPr>
          <p:cNvPr id="21" name="CuadroTexto 20">
            <a:extLst>
              <a:ext uri="{FF2B5EF4-FFF2-40B4-BE49-F238E27FC236}">
                <a16:creationId xmlns:a16="http://schemas.microsoft.com/office/drawing/2014/main" id="{9905E241-1E9E-4534-981B-ED17AA1A3E59}"/>
              </a:ext>
            </a:extLst>
          </p:cNvPr>
          <p:cNvSpPr txBox="1"/>
          <p:nvPr/>
        </p:nvSpPr>
        <p:spPr>
          <a:xfrm>
            <a:off x="2751664" y="5454019"/>
            <a:ext cx="878218" cy="323165"/>
          </a:xfrm>
          <a:prstGeom prst="rect">
            <a:avLst/>
          </a:prstGeom>
          <a:noFill/>
        </p:spPr>
        <p:txBody>
          <a:bodyPr wrap="square" rtlCol="0">
            <a:spAutoFit/>
          </a:bodyPr>
          <a:lstStyle/>
          <a:p>
            <a:pPr algn="ctr"/>
            <a:r>
              <a:rPr lang="es-PE" sz="1500" dirty="0"/>
              <a:t>2</a:t>
            </a:r>
          </a:p>
        </p:txBody>
      </p:sp>
      <p:sp>
        <p:nvSpPr>
          <p:cNvPr id="23" name="CuadroTexto 22">
            <a:extLst>
              <a:ext uri="{FF2B5EF4-FFF2-40B4-BE49-F238E27FC236}">
                <a16:creationId xmlns:a16="http://schemas.microsoft.com/office/drawing/2014/main" id="{45E2403F-4CA0-41D0-953C-C201C7D3245A}"/>
              </a:ext>
            </a:extLst>
          </p:cNvPr>
          <p:cNvSpPr txBox="1"/>
          <p:nvPr/>
        </p:nvSpPr>
        <p:spPr>
          <a:xfrm>
            <a:off x="3587552" y="5449403"/>
            <a:ext cx="878218" cy="323165"/>
          </a:xfrm>
          <a:prstGeom prst="rect">
            <a:avLst/>
          </a:prstGeom>
          <a:noFill/>
        </p:spPr>
        <p:txBody>
          <a:bodyPr wrap="square" rtlCol="0">
            <a:spAutoFit/>
          </a:bodyPr>
          <a:lstStyle/>
          <a:p>
            <a:pPr algn="ctr"/>
            <a:r>
              <a:rPr lang="es-PE" sz="1500" dirty="0"/>
              <a:t>3</a:t>
            </a:r>
          </a:p>
        </p:txBody>
      </p:sp>
      <p:sp>
        <p:nvSpPr>
          <p:cNvPr id="24" name="CuadroTexto 23">
            <a:extLst>
              <a:ext uri="{FF2B5EF4-FFF2-40B4-BE49-F238E27FC236}">
                <a16:creationId xmlns:a16="http://schemas.microsoft.com/office/drawing/2014/main" id="{33FE94D2-418D-4F72-93E1-4F22B46783BB}"/>
              </a:ext>
            </a:extLst>
          </p:cNvPr>
          <p:cNvSpPr txBox="1"/>
          <p:nvPr/>
        </p:nvSpPr>
        <p:spPr>
          <a:xfrm>
            <a:off x="4404972" y="5454020"/>
            <a:ext cx="878218" cy="323165"/>
          </a:xfrm>
          <a:prstGeom prst="rect">
            <a:avLst/>
          </a:prstGeom>
          <a:noFill/>
        </p:spPr>
        <p:txBody>
          <a:bodyPr wrap="square" rtlCol="0">
            <a:spAutoFit/>
          </a:bodyPr>
          <a:lstStyle/>
          <a:p>
            <a:pPr algn="ctr"/>
            <a:r>
              <a:rPr lang="es-PE" sz="1500" dirty="0"/>
              <a:t>4</a:t>
            </a:r>
          </a:p>
        </p:txBody>
      </p:sp>
      <p:sp>
        <p:nvSpPr>
          <p:cNvPr id="25" name="CuadroTexto 24">
            <a:extLst>
              <a:ext uri="{FF2B5EF4-FFF2-40B4-BE49-F238E27FC236}">
                <a16:creationId xmlns:a16="http://schemas.microsoft.com/office/drawing/2014/main" id="{A8E6545C-E6FC-4D64-AA16-0F8A3DE71620}"/>
              </a:ext>
            </a:extLst>
          </p:cNvPr>
          <p:cNvSpPr txBox="1"/>
          <p:nvPr/>
        </p:nvSpPr>
        <p:spPr>
          <a:xfrm>
            <a:off x="6015549" y="5449401"/>
            <a:ext cx="1146480" cy="323165"/>
          </a:xfrm>
          <a:prstGeom prst="rect">
            <a:avLst/>
          </a:prstGeom>
          <a:noFill/>
        </p:spPr>
        <p:txBody>
          <a:bodyPr wrap="square" rtlCol="0">
            <a:spAutoFit/>
          </a:bodyPr>
          <a:lstStyle/>
          <a:p>
            <a:pPr algn="ctr"/>
            <a:r>
              <a:rPr lang="es-PE" sz="1500" dirty="0"/>
              <a:t>99</a:t>
            </a:r>
          </a:p>
        </p:txBody>
      </p:sp>
      <p:sp>
        <p:nvSpPr>
          <p:cNvPr id="15" name="Abrir llave 14">
            <a:extLst>
              <a:ext uri="{FF2B5EF4-FFF2-40B4-BE49-F238E27FC236}">
                <a16:creationId xmlns:a16="http://schemas.microsoft.com/office/drawing/2014/main" id="{517E7F34-2CEB-49CB-9E65-26A064888B9C}"/>
              </a:ext>
            </a:extLst>
          </p:cNvPr>
          <p:cNvSpPr/>
          <p:nvPr/>
        </p:nvSpPr>
        <p:spPr>
          <a:xfrm rot="16200000">
            <a:off x="4078733" y="2866652"/>
            <a:ext cx="175655" cy="5990939"/>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a:p>
        </p:txBody>
      </p:sp>
      <p:sp>
        <p:nvSpPr>
          <p:cNvPr id="27" name="CuadroTexto 26">
            <a:extLst>
              <a:ext uri="{FF2B5EF4-FFF2-40B4-BE49-F238E27FC236}">
                <a16:creationId xmlns:a16="http://schemas.microsoft.com/office/drawing/2014/main" id="{C27C4315-43B4-442F-8B0D-915FDD050895}"/>
              </a:ext>
            </a:extLst>
          </p:cNvPr>
          <p:cNvSpPr txBox="1"/>
          <p:nvPr/>
        </p:nvSpPr>
        <p:spPr>
          <a:xfrm>
            <a:off x="2128985" y="6044227"/>
            <a:ext cx="4216397" cy="369332"/>
          </a:xfrm>
          <a:prstGeom prst="rect">
            <a:avLst/>
          </a:prstGeom>
          <a:noFill/>
        </p:spPr>
        <p:txBody>
          <a:bodyPr wrap="square" rtlCol="0">
            <a:spAutoFit/>
          </a:bodyPr>
          <a:lstStyle/>
          <a:p>
            <a:r>
              <a:rPr lang="es-PE" dirty="0"/>
              <a:t>Representación gráfica de Arreglo </a:t>
            </a:r>
            <a:r>
              <a:rPr lang="es-PE" b="1" dirty="0"/>
              <a:t>alumnos</a:t>
            </a:r>
          </a:p>
        </p:txBody>
      </p:sp>
    </p:spTree>
    <p:extLst>
      <p:ext uri="{BB962C8B-B14F-4D97-AF65-F5344CB8AC3E}">
        <p14:creationId xmlns:p14="http://schemas.microsoft.com/office/powerpoint/2010/main" val="1457356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animBg="1"/>
      <p:bldP spid="9" grpId="0" animBg="1"/>
      <p:bldP spid="14" grpId="0" animBg="1"/>
      <p:bldP spid="6" grpId="0"/>
      <p:bldP spid="16" grpId="0"/>
      <p:bldP spid="17" grpId="0"/>
      <p:bldP spid="18" grpId="0"/>
      <p:bldP spid="4" grpId="0" animBg="1"/>
      <p:bldP spid="10" grpId="0" animBg="1"/>
      <p:bldP spid="12" grpId="0" animBg="1"/>
      <p:bldP spid="11" grpId="0" animBg="1"/>
      <p:bldP spid="13" grpId="0" animBg="1"/>
      <p:bldP spid="19" grpId="0"/>
      <p:bldP spid="20" grpId="0"/>
      <p:bldP spid="21" grpId="0"/>
      <p:bldP spid="23" grpId="0"/>
      <p:bldP spid="24" grpId="0"/>
      <p:bldP spid="25" grpId="0"/>
      <p:bldP spid="15" grpId="0" animBg="1"/>
      <p:bldP spid="2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Imagen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118850" y="5949950"/>
            <a:ext cx="10541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2"/>
          <p:cNvSpPr txBox="1"/>
          <p:nvPr/>
        </p:nvSpPr>
        <p:spPr>
          <a:xfrm>
            <a:off x="332439" y="331811"/>
            <a:ext cx="6076728" cy="1077218"/>
          </a:xfrm>
          <a:prstGeom prst="rect">
            <a:avLst/>
          </a:prstGeom>
          <a:noFill/>
        </p:spPr>
        <p:txBody>
          <a:bodyPr wrap="none">
            <a:spAutoFit/>
          </a:bodyPr>
          <a:ls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s-PE" sz="3200" dirty="0">
                <a:solidFill>
                  <a:schemeClr val="bg2">
                    <a:lumMod val="10000"/>
                  </a:schemeClr>
                </a:solidFill>
              </a:rPr>
              <a:t>Arreglos – Estructura y tipo de dato</a:t>
            </a:r>
          </a:p>
          <a:p>
            <a:pPr>
              <a:defRPr/>
            </a:pPr>
            <a:endParaRPr lang="es-PE" sz="3200" dirty="0">
              <a:solidFill>
                <a:schemeClr val="bg2">
                  <a:lumMod val="10000"/>
                </a:schemeClr>
              </a:solidFill>
            </a:endParaRPr>
          </a:p>
        </p:txBody>
      </p:sp>
      <p:sp>
        <p:nvSpPr>
          <p:cNvPr id="26" name="CuadroTexto 25">
            <a:extLst>
              <a:ext uri="{FF2B5EF4-FFF2-40B4-BE49-F238E27FC236}">
                <a16:creationId xmlns:a16="http://schemas.microsoft.com/office/drawing/2014/main" id="{8406AF0B-57C3-455B-AD4A-37109D47DC47}"/>
              </a:ext>
            </a:extLst>
          </p:cNvPr>
          <p:cNvSpPr txBox="1"/>
          <p:nvPr/>
        </p:nvSpPr>
        <p:spPr>
          <a:xfrm>
            <a:off x="527615" y="4429207"/>
            <a:ext cx="7876309" cy="923330"/>
          </a:xfrm>
          <a:prstGeom prst="rect">
            <a:avLst/>
          </a:prstGeom>
          <a:noFill/>
        </p:spPr>
        <p:txBody>
          <a:bodyPr wrap="square" rtlCol="0">
            <a:spAutoFit/>
          </a:bodyPr>
          <a:lstStyle/>
          <a:p>
            <a:r>
              <a:rPr lang="es-ES" dirty="0"/>
              <a:t>Los arreglos son estructuras que permiten almacenar una serie de valores. </a:t>
            </a:r>
          </a:p>
          <a:p>
            <a:endParaRPr lang="es-ES" dirty="0"/>
          </a:p>
          <a:p>
            <a:r>
              <a:rPr lang="es-ES" dirty="0"/>
              <a:t>En el ejemplo, es un arreglo </a:t>
            </a:r>
            <a:r>
              <a:rPr lang="es-ES" b="1" dirty="0"/>
              <a:t>de tipo entero</a:t>
            </a:r>
            <a:r>
              <a:rPr lang="es-ES" dirty="0"/>
              <a:t>.</a:t>
            </a:r>
            <a:endParaRPr lang="es-PE" dirty="0"/>
          </a:p>
        </p:txBody>
      </p:sp>
      <p:sp>
        <p:nvSpPr>
          <p:cNvPr id="28" name="Cubo 27">
            <a:extLst>
              <a:ext uri="{FF2B5EF4-FFF2-40B4-BE49-F238E27FC236}">
                <a16:creationId xmlns:a16="http://schemas.microsoft.com/office/drawing/2014/main" id="{F46E3879-3284-48C8-9FD7-0C03998F2FFD}"/>
              </a:ext>
            </a:extLst>
          </p:cNvPr>
          <p:cNvSpPr/>
          <p:nvPr/>
        </p:nvSpPr>
        <p:spPr>
          <a:xfrm>
            <a:off x="1171090" y="2232551"/>
            <a:ext cx="1041019" cy="904088"/>
          </a:xfrm>
          <a:prstGeom prst="cub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16</a:t>
            </a:r>
          </a:p>
        </p:txBody>
      </p:sp>
      <p:sp>
        <p:nvSpPr>
          <p:cNvPr id="29" name="TextBox 2">
            <a:extLst>
              <a:ext uri="{FF2B5EF4-FFF2-40B4-BE49-F238E27FC236}">
                <a16:creationId xmlns:a16="http://schemas.microsoft.com/office/drawing/2014/main" id="{B4243879-2238-4D9E-8751-BC338590E834}"/>
              </a:ext>
            </a:extLst>
          </p:cNvPr>
          <p:cNvSpPr txBox="1"/>
          <p:nvPr/>
        </p:nvSpPr>
        <p:spPr>
          <a:xfrm>
            <a:off x="5479103" y="2247941"/>
            <a:ext cx="576173" cy="707886"/>
          </a:xfrm>
          <a:prstGeom prst="rect">
            <a:avLst/>
          </a:prstGeom>
          <a:noFill/>
        </p:spPr>
        <p:txBody>
          <a:bodyPr wrap="square">
            <a:spAutoFit/>
          </a:bodyPr>
          <a:ls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s-PE" sz="4000" dirty="0">
                <a:solidFill>
                  <a:schemeClr val="bg2">
                    <a:lumMod val="10000"/>
                  </a:schemeClr>
                </a:solidFill>
              </a:rPr>
              <a:t>…</a:t>
            </a:r>
          </a:p>
        </p:txBody>
      </p:sp>
      <p:sp>
        <p:nvSpPr>
          <p:cNvPr id="30" name="Cubo 29">
            <a:extLst>
              <a:ext uri="{FF2B5EF4-FFF2-40B4-BE49-F238E27FC236}">
                <a16:creationId xmlns:a16="http://schemas.microsoft.com/office/drawing/2014/main" id="{745D4287-971A-4EF3-9947-895A7897845B}"/>
              </a:ext>
            </a:extLst>
          </p:cNvPr>
          <p:cNvSpPr/>
          <p:nvPr/>
        </p:nvSpPr>
        <p:spPr>
          <a:xfrm>
            <a:off x="1983889" y="2232551"/>
            <a:ext cx="1041019" cy="904088"/>
          </a:xfrm>
          <a:prstGeom prst="cub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18</a:t>
            </a:r>
          </a:p>
        </p:txBody>
      </p:sp>
      <p:sp>
        <p:nvSpPr>
          <p:cNvPr id="31" name="Cubo 30">
            <a:extLst>
              <a:ext uri="{FF2B5EF4-FFF2-40B4-BE49-F238E27FC236}">
                <a16:creationId xmlns:a16="http://schemas.microsoft.com/office/drawing/2014/main" id="{1AF2BA73-1258-4652-BE2A-53B94AF50AD0}"/>
              </a:ext>
            </a:extLst>
          </p:cNvPr>
          <p:cNvSpPr/>
          <p:nvPr/>
        </p:nvSpPr>
        <p:spPr>
          <a:xfrm>
            <a:off x="2796688" y="2232551"/>
            <a:ext cx="1041019" cy="904088"/>
          </a:xfrm>
          <a:prstGeom prst="cub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20</a:t>
            </a:r>
          </a:p>
        </p:txBody>
      </p:sp>
      <p:sp>
        <p:nvSpPr>
          <p:cNvPr id="32" name="Cubo 31">
            <a:extLst>
              <a:ext uri="{FF2B5EF4-FFF2-40B4-BE49-F238E27FC236}">
                <a16:creationId xmlns:a16="http://schemas.microsoft.com/office/drawing/2014/main" id="{D9F80015-8AC7-416D-B29C-73C40CCBDD46}"/>
              </a:ext>
            </a:extLst>
          </p:cNvPr>
          <p:cNvSpPr/>
          <p:nvPr/>
        </p:nvSpPr>
        <p:spPr>
          <a:xfrm>
            <a:off x="3609493" y="2232551"/>
            <a:ext cx="1041019" cy="904088"/>
          </a:xfrm>
          <a:prstGeom prst="cub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13</a:t>
            </a:r>
          </a:p>
        </p:txBody>
      </p:sp>
      <p:sp>
        <p:nvSpPr>
          <p:cNvPr id="33" name="Cubo 32">
            <a:extLst>
              <a:ext uri="{FF2B5EF4-FFF2-40B4-BE49-F238E27FC236}">
                <a16:creationId xmlns:a16="http://schemas.microsoft.com/office/drawing/2014/main" id="{D2DB6D67-3066-4726-93F7-FCDFD94BB166}"/>
              </a:ext>
            </a:extLst>
          </p:cNvPr>
          <p:cNvSpPr/>
          <p:nvPr/>
        </p:nvSpPr>
        <p:spPr>
          <a:xfrm>
            <a:off x="4422292" y="2232551"/>
            <a:ext cx="1041019" cy="904088"/>
          </a:xfrm>
          <a:prstGeom prst="cub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15</a:t>
            </a:r>
          </a:p>
        </p:txBody>
      </p:sp>
      <p:sp>
        <p:nvSpPr>
          <p:cNvPr id="34" name="Cubo 33">
            <a:extLst>
              <a:ext uri="{FF2B5EF4-FFF2-40B4-BE49-F238E27FC236}">
                <a16:creationId xmlns:a16="http://schemas.microsoft.com/office/drawing/2014/main" id="{8B8FB6A5-FB11-4900-A8A8-1F5656878584}"/>
              </a:ext>
            </a:extLst>
          </p:cNvPr>
          <p:cNvSpPr/>
          <p:nvPr/>
        </p:nvSpPr>
        <p:spPr>
          <a:xfrm>
            <a:off x="6084838" y="2232551"/>
            <a:ext cx="1041019" cy="904088"/>
          </a:xfrm>
          <a:prstGeom prst="cub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17</a:t>
            </a:r>
          </a:p>
        </p:txBody>
      </p:sp>
      <p:sp>
        <p:nvSpPr>
          <p:cNvPr id="35" name="CuadroTexto 34">
            <a:extLst>
              <a:ext uri="{FF2B5EF4-FFF2-40B4-BE49-F238E27FC236}">
                <a16:creationId xmlns:a16="http://schemas.microsoft.com/office/drawing/2014/main" id="{DC92FE19-9468-4D68-AC54-44E59E837EB3}"/>
              </a:ext>
            </a:extLst>
          </p:cNvPr>
          <p:cNvSpPr txBox="1"/>
          <p:nvPr/>
        </p:nvSpPr>
        <p:spPr>
          <a:xfrm>
            <a:off x="1126069" y="3145819"/>
            <a:ext cx="878218" cy="323165"/>
          </a:xfrm>
          <a:prstGeom prst="rect">
            <a:avLst/>
          </a:prstGeom>
          <a:noFill/>
        </p:spPr>
        <p:txBody>
          <a:bodyPr wrap="square" rtlCol="0">
            <a:spAutoFit/>
          </a:bodyPr>
          <a:lstStyle/>
          <a:p>
            <a:pPr algn="ctr"/>
            <a:r>
              <a:rPr lang="es-PE" sz="1500" dirty="0"/>
              <a:t>0</a:t>
            </a:r>
          </a:p>
        </p:txBody>
      </p:sp>
      <p:sp>
        <p:nvSpPr>
          <p:cNvPr id="36" name="CuadroTexto 35">
            <a:extLst>
              <a:ext uri="{FF2B5EF4-FFF2-40B4-BE49-F238E27FC236}">
                <a16:creationId xmlns:a16="http://schemas.microsoft.com/office/drawing/2014/main" id="{B457C650-9A01-45F0-9A75-9593B75287DA}"/>
              </a:ext>
            </a:extLst>
          </p:cNvPr>
          <p:cNvSpPr txBox="1"/>
          <p:nvPr/>
        </p:nvSpPr>
        <p:spPr>
          <a:xfrm>
            <a:off x="1961963" y="3141200"/>
            <a:ext cx="878218" cy="323165"/>
          </a:xfrm>
          <a:prstGeom prst="rect">
            <a:avLst/>
          </a:prstGeom>
          <a:noFill/>
        </p:spPr>
        <p:txBody>
          <a:bodyPr wrap="square" rtlCol="0">
            <a:spAutoFit/>
          </a:bodyPr>
          <a:lstStyle/>
          <a:p>
            <a:pPr algn="ctr"/>
            <a:r>
              <a:rPr lang="es-PE" sz="1500" dirty="0"/>
              <a:t>1</a:t>
            </a:r>
          </a:p>
        </p:txBody>
      </p:sp>
      <p:sp>
        <p:nvSpPr>
          <p:cNvPr id="37" name="CuadroTexto 36">
            <a:extLst>
              <a:ext uri="{FF2B5EF4-FFF2-40B4-BE49-F238E27FC236}">
                <a16:creationId xmlns:a16="http://schemas.microsoft.com/office/drawing/2014/main" id="{CCF36CD7-61F2-4278-BBBD-6878DA9E9C19}"/>
              </a:ext>
            </a:extLst>
          </p:cNvPr>
          <p:cNvSpPr txBox="1"/>
          <p:nvPr/>
        </p:nvSpPr>
        <p:spPr>
          <a:xfrm>
            <a:off x="2751664" y="3145821"/>
            <a:ext cx="878218" cy="323165"/>
          </a:xfrm>
          <a:prstGeom prst="rect">
            <a:avLst/>
          </a:prstGeom>
          <a:noFill/>
        </p:spPr>
        <p:txBody>
          <a:bodyPr wrap="square" rtlCol="0">
            <a:spAutoFit/>
          </a:bodyPr>
          <a:lstStyle/>
          <a:p>
            <a:pPr algn="ctr"/>
            <a:r>
              <a:rPr lang="es-PE" sz="1500" dirty="0"/>
              <a:t>2</a:t>
            </a:r>
          </a:p>
        </p:txBody>
      </p:sp>
      <p:sp>
        <p:nvSpPr>
          <p:cNvPr id="38" name="CuadroTexto 37">
            <a:extLst>
              <a:ext uri="{FF2B5EF4-FFF2-40B4-BE49-F238E27FC236}">
                <a16:creationId xmlns:a16="http://schemas.microsoft.com/office/drawing/2014/main" id="{70B0C0FB-3423-430D-B96C-8707D52A1E22}"/>
              </a:ext>
            </a:extLst>
          </p:cNvPr>
          <p:cNvSpPr txBox="1"/>
          <p:nvPr/>
        </p:nvSpPr>
        <p:spPr>
          <a:xfrm>
            <a:off x="3587552" y="3141205"/>
            <a:ext cx="878218" cy="323165"/>
          </a:xfrm>
          <a:prstGeom prst="rect">
            <a:avLst/>
          </a:prstGeom>
          <a:noFill/>
        </p:spPr>
        <p:txBody>
          <a:bodyPr wrap="square" rtlCol="0">
            <a:spAutoFit/>
          </a:bodyPr>
          <a:lstStyle/>
          <a:p>
            <a:pPr algn="ctr"/>
            <a:r>
              <a:rPr lang="es-PE" sz="1500" dirty="0"/>
              <a:t>3</a:t>
            </a:r>
          </a:p>
        </p:txBody>
      </p:sp>
      <p:sp>
        <p:nvSpPr>
          <p:cNvPr id="39" name="CuadroTexto 38">
            <a:extLst>
              <a:ext uri="{FF2B5EF4-FFF2-40B4-BE49-F238E27FC236}">
                <a16:creationId xmlns:a16="http://schemas.microsoft.com/office/drawing/2014/main" id="{68220FE7-423E-4B61-845A-B1F22F449E53}"/>
              </a:ext>
            </a:extLst>
          </p:cNvPr>
          <p:cNvSpPr txBox="1"/>
          <p:nvPr/>
        </p:nvSpPr>
        <p:spPr>
          <a:xfrm>
            <a:off x="4404972" y="3145822"/>
            <a:ext cx="878218" cy="323165"/>
          </a:xfrm>
          <a:prstGeom prst="rect">
            <a:avLst/>
          </a:prstGeom>
          <a:noFill/>
        </p:spPr>
        <p:txBody>
          <a:bodyPr wrap="square" rtlCol="0">
            <a:spAutoFit/>
          </a:bodyPr>
          <a:lstStyle/>
          <a:p>
            <a:pPr algn="ctr"/>
            <a:r>
              <a:rPr lang="es-PE" sz="1500" dirty="0"/>
              <a:t>4</a:t>
            </a:r>
          </a:p>
        </p:txBody>
      </p:sp>
      <p:sp>
        <p:nvSpPr>
          <p:cNvPr id="40" name="CuadroTexto 39">
            <a:extLst>
              <a:ext uri="{FF2B5EF4-FFF2-40B4-BE49-F238E27FC236}">
                <a16:creationId xmlns:a16="http://schemas.microsoft.com/office/drawing/2014/main" id="{D2518154-D3B6-453F-A3D1-0139629D0E8C}"/>
              </a:ext>
            </a:extLst>
          </p:cNvPr>
          <p:cNvSpPr txBox="1"/>
          <p:nvPr/>
        </p:nvSpPr>
        <p:spPr>
          <a:xfrm>
            <a:off x="6015549" y="3141203"/>
            <a:ext cx="1146480" cy="323165"/>
          </a:xfrm>
          <a:prstGeom prst="rect">
            <a:avLst/>
          </a:prstGeom>
          <a:noFill/>
        </p:spPr>
        <p:txBody>
          <a:bodyPr wrap="square" rtlCol="0">
            <a:spAutoFit/>
          </a:bodyPr>
          <a:lstStyle/>
          <a:p>
            <a:pPr algn="ctr"/>
            <a:r>
              <a:rPr lang="es-PE" sz="1500" dirty="0"/>
              <a:t>99</a:t>
            </a:r>
          </a:p>
        </p:txBody>
      </p:sp>
      <p:sp>
        <p:nvSpPr>
          <p:cNvPr id="41" name="Abrir llave 40">
            <a:extLst>
              <a:ext uri="{FF2B5EF4-FFF2-40B4-BE49-F238E27FC236}">
                <a16:creationId xmlns:a16="http://schemas.microsoft.com/office/drawing/2014/main" id="{9B8D96D9-F266-4199-B2F2-5EB896992061}"/>
              </a:ext>
            </a:extLst>
          </p:cNvPr>
          <p:cNvSpPr/>
          <p:nvPr/>
        </p:nvSpPr>
        <p:spPr>
          <a:xfrm rot="16200000">
            <a:off x="4078733" y="558454"/>
            <a:ext cx="175655" cy="5990939"/>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a:p>
        </p:txBody>
      </p:sp>
      <p:sp>
        <p:nvSpPr>
          <p:cNvPr id="42" name="CuadroTexto 41">
            <a:extLst>
              <a:ext uri="{FF2B5EF4-FFF2-40B4-BE49-F238E27FC236}">
                <a16:creationId xmlns:a16="http://schemas.microsoft.com/office/drawing/2014/main" id="{9F9296EA-F7AE-4935-B08B-EFF3779E8942}"/>
              </a:ext>
            </a:extLst>
          </p:cNvPr>
          <p:cNvSpPr txBox="1"/>
          <p:nvPr/>
        </p:nvSpPr>
        <p:spPr>
          <a:xfrm>
            <a:off x="2128985" y="3736029"/>
            <a:ext cx="4216397" cy="369332"/>
          </a:xfrm>
          <a:prstGeom prst="rect">
            <a:avLst/>
          </a:prstGeom>
          <a:noFill/>
        </p:spPr>
        <p:txBody>
          <a:bodyPr wrap="square" rtlCol="0">
            <a:spAutoFit/>
          </a:bodyPr>
          <a:lstStyle/>
          <a:p>
            <a:r>
              <a:rPr lang="es-PE" dirty="0"/>
              <a:t>Representación gráfica de Arreglo </a:t>
            </a:r>
            <a:r>
              <a:rPr lang="es-PE" b="1" dirty="0"/>
              <a:t>alumnos</a:t>
            </a:r>
          </a:p>
        </p:txBody>
      </p:sp>
    </p:spTree>
    <p:extLst>
      <p:ext uri="{BB962C8B-B14F-4D97-AF65-F5344CB8AC3E}">
        <p14:creationId xmlns:p14="http://schemas.microsoft.com/office/powerpoint/2010/main" val="181462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Imagen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118850" y="5949950"/>
            <a:ext cx="10541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2"/>
          <p:cNvSpPr txBox="1"/>
          <p:nvPr/>
        </p:nvSpPr>
        <p:spPr>
          <a:xfrm>
            <a:off x="332439" y="331811"/>
            <a:ext cx="7863691" cy="1077218"/>
          </a:xfrm>
          <a:prstGeom prst="rect">
            <a:avLst/>
          </a:prstGeom>
          <a:noFill/>
        </p:spPr>
        <p:txBody>
          <a:bodyPr wrap="none">
            <a:spAutoFit/>
          </a:bodyPr>
          <a:ls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s-PE" sz="3200" dirty="0">
                <a:solidFill>
                  <a:schemeClr val="bg2">
                    <a:lumMod val="10000"/>
                  </a:schemeClr>
                </a:solidFill>
              </a:rPr>
              <a:t>Arreglos – Declaración, Iniciación y Asignación</a:t>
            </a:r>
          </a:p>
          <a:p>
            <a:pPr>
              <a:defRPr/>
            </a:pPr>
            <a:endParaRPr lang="es-PE" sz="3200" dirty="0">
              <a:solidFill>
                <a:schemeClr val="bg2">
                  <a:lumMod val="10000"/>
                </a:schemeClr>
              </a:solidFill>
            </a:endParaRPr>
          </a:p>
        </p:txBody>
      </p:sp>
      <p:sp>
        <p:nvSpPr>
          <p:cNvPr id="8" name="Cubo 7">
            <a:extLst>
              <a:ext uri="{FF2B5EF4-FFF2-40B4-BE49-F238E27FC236}">
                <a16:creationId xmlns:a16="http://schemas.microsoft.com/office/drawing/2014/main" id="{E6837974-E61C-44FD-A9EB-040B94BA6F1D}"/>
              </a:ext>
            </a:extLst>
          </p:cNvPr>
          <p:cNvSpPr/>
          <p:nvPr/>
        </p:nvSpPr>
        <p:spPr>
          <a:xfrm>
            <a:off x="1954861" y="1747761"/>
            <a:ext cx="1041019" cy="904088"/>
          </a:xfrm>
          <a:prstGeom prst="cub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12</a:t>
            </a:r>
          </a:p>
        </p:txBody>
      </p:sp>
      <p:sp>
        <p:nvSpPr>
          <p:cNvPr id="4" name="Cubo 3">
            <a:extLst>
              <a:ext uri="{FF2B5EF4-FFF2-40B4-BE49-F238E27FC236}">
                <a16:creationId xmlns:a16="http://schemas.microsoft.com/office/drawing/2014/main" id="{52986A52-194E-4A37-8BE4-1C8AB0957AD3}"/>
              </a:ext>
            </a:extLst>
          </p:cNvPr>
          <p:cNvSpPr/>
          <p:nvPr/>
        </p:nvSpPr>
        <p:spPr>
          <a:xfrm>
            <a:off x="2767660" y="1747761"/>
            <a:ext cx="1041019" cy="904088"/>
          </a:xfrm>
          <a:prstGeom prst="cub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16</a:t>
            </a:r>
          </a:p>
        </p:txBody>
      </p:sp>
      <p:sp>
        <p:nvSpPr>
          <p:cNvPr id="10" name="Cubo 9">
            <a:extLst>
              <a:ext uri="{FF2B5EF4-FFF2-40B4-BE49-F238E27FC236}">
                <a16:creationId xmlns:a16="http://schemas.microsoft.com/office/drawing/2014/main" id="{5DA03514-F46E-4F6B-BE08-31EA9DF027E7}"/>
              </a:ext>
            </a:extLst>
          </p:cNvPr>
          <p:cNvSpPr/>
          <p:nvPr/>
        </p:nvSpPr>
        <p:spPr>
          <a:xfrm>
            <a:off x="3580459" y="1747761"/>
            <a:ext cx="1041019" cy="904088"/>
          </a:xfrm>
          <a:prstGeom prst="cub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19</a:t>
            </a:r>
          </a:p>
        </p:txBody>
      </p:sp>
      <p:sp>
        <p:nvSpPr>
          <p:cNvPr id="12" name="Cubo 11">
            <a:extLst>
              <a:ext uri="{FF2B5EF4-FFF2-40B4-BE49-F238E27FC236}">
                <a16:creationId xmlns:a16="http://schemas.microsoft.com/office/drawing/2014/main" id="{609786ED-0C46-4481-A2E4-D2FD7006EFCB}"/>
              </a:ext>
            </a:extLst>
          </p:cNvPr>
          <p:cNvSpPr/>
          <p:nvPr/>
        </p:nvSpPr>
        <p:spPr>
          <a:xfrm>
            <a:off x="4393264" y="1747761"/>
            <a:ext cx="1041019" cy="904088"/>
          </a:xfrm>
          <a:prstGeom prst="cub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17</a:t>
            </a:r>
          </a:p>
        </p:txBody>
      </p:sp>
      <p:sp>
        <p:nvSpPr>
          <p:cNvPr id="11" name="Cubo 10">
            <a:extLst>
              <a:ext uri="{FF2B5EF4-FFF2-40B4-BE49-F238E27FC236}">
                <a16:creationId xmlns:a16="http://schemas.microsoft.com/office/drawing/2014/main" id="{30A0321C-07E9-43BA-8EA4-549E9E005C6B}"/>
              </a:ext>
            </a:extLst>
          </p:cNvPr>
          <p:cNvSpPr/>
          <p:nvPr/>
        </p:nvSpPr>
        <p:spPr>
          <a:xfrm>
            <a:off x="5206063" y="1747761"/>
            <a:ext cx="1041019" cy="904088"/>
          </a:xfrm>
          <a:prstGeom prst="cub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14</a:t>
            </a:r>
          </a:p>
        </p:txBody>
      </p:sp>
      <p:sp>
        <p:nvSpPr>
          <p:cNvPr id="13" name="Cubo 12">
            <a:extLst>
              <a:ext uri="{FF2B5EF4-FFF2-40B4-BE49-F238E27FC236}">
                <a16:creationId xmlns:a16="http://schemas.microsoft.com/office/drawing/2014/main" id="{1A6CDD2B-100E-4ABD-B5F5-0E7986307C21}"/>
              </a:ext>
            </a:extLst>
          </p:cNvPr>
          <p:cNvSpPr/>
          <p:nvPr/>
        </p:nvSpPr>
        <p:spPr>
          <a:xfrm>
            <a:off x="6028103" y="1747761"/>
            <a:ext cx="1041019" cy="904088"/>
          </a:xfrm>
          <a:prstGeom prst="cub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12</a:t>
            </a:r>
          </a:p>
        </p:txBody>
      </p:sp>
      <p:sp>
        <p:nvSpPr>
          <p:cNvPr id="26" name="CuadroTexto 25">
            <a:extLst>
              <a:ext uri="{FF2B5EF4-FFF2-40B4-BE49-F238E27FC236}">
                <a16:creationId xmlns:a16="http://schemas.microsoft.com/office/drawing/2014/main" id="{8406AF0B-57C3-455B-AD4A-37109D47DC47}"/>
              </a:ext>
            </a:extLst>
          </p:cNvPr>
          <p:cNvSpPr txBox="1"/>
          <p:nvPr/>
        </p:nvSpPr>
        <p:spPr>
          <a:xfrm>
            <a:off x="303405" y="2912127"/>
            <a:ext cx="3277054" cy="2862322"/>
          </a:xfrm>
          <a:prstGeom prst="rect">
            <a:avLst/>
          </a:prstGeom>
          <a:noFill/>
          <a:ln>
            <a:solidFill>
              <a:schemeClr val="tx1"/>
            </a:solidFill>
          </a:ln>
        </p:spPr>
        <p:txBody>
          <a:bodyPr wrap="square" rtlCol="0">
            <a:spAutoFit/>
          </a:bodyPr>
          <a:lstStyle/>
          <a:p>
            <a:pPr algn="just" defTabSz="914400">
              <a:spcBef>
                <a:spcPct val="0"/>
              </a:spcBef>
              <a:buNone/>
              <a:defRPr/>
            </a:pPr>
            <a:r>
              <a:rPr lang="es-PE" altLang="es-PE" b="1" dirty="0"/>
              <a:t>Forma 1:</a:t>
            </a:r>
          </a:p>
          <a:p>
            <a:pPr algn="just" defTabSz="914400">
              <a:spcBef>
                <a:spcPct val="0"/>
              </a:spcBef>
              <a:buNone/>
              <a:defRPr/>
            </a:pPr>
            <a:r>
              <a:rPr lang="es-PE" altLang="es-PE" dirty="0"/>
              <a:t>Declaración: </a:t>
            </a:r>
            <a:r>
              <a:rPr lang="es-PE" altLang="es-PE" b="1" dirty="0" err="1"/>
              <a:t>int</a:t>
            </a:r>
            <a:r>
              <a:rPr lang="es-PE" altLang="es-PE" b="1" dirty="0"/>
              <a:t>[] alumnos;</a:t>
            </a:r>
          </a:p>
          <a:p>
            <a:pPr algn="just" defTabSz="914400">
              <a:spcBef>
                <a:spcPct val="0"/>
              </a:spcBef>
              <a:buNone/>
              <a:defRPr/>
            </a:pPr>
            <a:r>
              <a:rPr lang="es-PE" altLang="es-PE" dirty="0"/>
              <a:t>Iniciación: </a:t>
            </a:r>
            <a:r>
              <a:rPr lang="es-PE" altLang="es-PE" b="1" dirty="0"/>
              <a:t>alumnos = new </a:t>
            </a:r>
            <a:r>
              <a:rPr lang="es-PE" altLang="es-PE" b="1" dirty="0" err="1"/>
              <a:t>int</a:t>
            </a:r>
            <a:r>
              <a:rPr lang="es-PE" altLang="es-PE" b="1" dirty="0"/>
              <a:t>[6];</a:t>
            </a:r>
          </a:p>
          <a:p>
            <a:pPr algn="just" defTabSz="914400">
              <a:spcBef>
                <a:spcPct val="0"/>
              </a:spcBef>
              <a:buNone/>
              <a:defRPr/>
            </a:pPr>
            <a:r>
              <a:rPr lang="es-PE" altLang="es-PE" dirty="0"/>
              <a:t>Asignación de valores:</a:t>
            </a:r>
          </a:p>
          <a:p>
            <a:pPr algn="just" defTabSz="914400">
              <a:spcBef>
                <a:spcPct val="0"/>
              </a:spcBef>
              <a:buNone/>
              <a:defRPr/>
            </a:pPr>
            <a:r>
              <a:rPr lang="es-PE" altLang="es-PE" b="1" dirty="0"/>
              <a:t>	alumnos[0] = 12; </a:t>
            </a:r>
          </a:p>
          <a:p>
            <a:pPr algn="just" defTabSz="914400">
              <a:spcBef>
                <a:spcPct val="0"/>
              </a:spcBef>
              <a:buNone/>
              <a:defRPr/>
            </a:pPr>
            <a:r>
              <a:rPr lang="es-PE" altLang="es-PE" b="1" dirty="0"/>
              <a:t>	alumnos[1] = 16; </a:t>
            </a:r>
          </a:p>
          <a:p>
            <a:pPr algn="just" defTabSz="914400">
              <a:spcBef>
                <a:spcPct val="0"/>
              </a:spcBef>
              <a:buNone/>
              <a:defRPr/>
            </a:pPr>
            <a:r>
              <a:rPr lang="es-PE" altLang="es-PE" b="1" dirty="0"/>
              <a:t>	alumnos[2] = 19; </a:t>
            </a:r>
          </a:p>
          <a:p>
            <a:pPr algn="just" defTabSz="914400">
              <a:spcBef>
                <a:spcPct val="0"/>
              </a:spcBef>
              <a:buNone/>
              <a:defRPr/>
            </a:pPr>
            <a:r>
              <a:rPr lang="es-PE" altLang="es-PE" b="1" dirty="0"/>
              <a:t>	alumnos[3] = 17;</a:t>
            </a:r>
          </a:p>
          <a:p>
            <a:pPr algn="just" defTabSz="914400">
              <a:spcBef>
                <a:spcPct val="0"/>
              </a:spcBef>
              <a:buNone/>
              <a:defRPr/>
            </a:pPr>
            <a:r>
              <a:rPr lang="es-PE" altLang="es-PE" b="1" dirty="0"/>
              <a:t>	alumnos[4] = 14;</a:t>
            </a:r>
          </a:p>
          <a:p>
            <a:pPr algn="just" defTabSz="914400">
              <a:spcBef>
                <a:spcPct val="0"/>
              </a:spcBef>
              <a:buNone/>
              <a:defRPr/>
            </a:pPr>
            <a:r>
              <a:rPr lang="es-PE" altLang="es-PE" b="1" dirty="0"/>
              <a:t>	alumnos[5] = 12; </a:t>
            </a:r>
          </a:p>
        </p:txBody>
      </p:sp>
      <p:sp>
        <p:nvSpPr>
          <p:cNvPr id="28" name="CuadroTexto 27">
            <a:extLst>
              <a:ext uri="{FF2B5EF4-FFF2-40B4-BE49-F238E27FC236}">
                <a16:creationId xmlns:a16="http://schemas.microsoft.com/office/drawing/2014/main" id="{E76F1124-DA04-4365-BC88-526C6BAECE72}"/>
              </a:ext>
            </a:extLst>
          </p:cNvPr>
          <p:cNvSpPr txBox="1"/>
          <p:nvPr/>
        </p:nvSpPr>
        <p:spPr>
          <a:xfrm>
            <a:off x="4324301" y="2912126"/>
            <a:ext cx="4441243" cy="2862322"/>
          </a:xfrm>
          <a:prstGeom prst="rect">
            <a:avLst/>
          </a:prstGeom>
          <a:noFill/>
          <a:ln>
            <a:solidFill>
              <a:schemeClr val="tx1"/>
            </a:solidFill>
          </a:ln>
        </p:spPr>
        <p:txBody>
          <a:bodyPr wrap="square" rtlCol="0">
            <a:spAutoFit/>
          </a:bodyPr>
          <a:lstStyle/>
          <a:p>
            <a:pPr algn="just" defTabSz="914400">
              <a:spcBef>
                <a:spcPct val="0"/>
              </a:spcBef>
              <a:defRPr/>
            </a:pPr>
            <a:r>
              <a:rPr lang="es-PE" altLang="es-PE" b="1" dirty="0"/>
              <a:t>Forma 2:</a:t>
            </a:r>
          </a:p>
          <a:p>
            <a:pPr algn="just" defTabSz="914400">
              <a:spcBef>
                <a:spcPct val="0"/>
              </a:spcBef>
              <a:buNone/>
              <a:defRPr/>
            </a:pPr>
            <a:r>
              <a:rPr lang="es-PE" altLang="es-PE" dirty="0"/>
              <a:t>Declaración e iniciación en la misma línea: </a:t>
            </a:r>
            <a:r>
              <a:rPr lang="es-PE" altLang="es-PE" b="1" dirty="0" err="1"/>
              <a:t>int</a:t>
            </a:r>
            <a:r>
              <a:rPr lang="es-PE" altLang="es-PE" b="1" dirty="0"/>
              <a:t>[] alumnos = new </a:t>
            </a:r>
            <a:r>
              <a:rPr lang="es-PE" altLang="es-PE" b="1" dirty="0" err="1"/>
              <a:t>int</a:t>
            </a:r>
            <a:r>
              <a:rPr lang="es-PE" altLang="es-PE" b="1" dirty="0"/>
              <a:t>[6];</a:t>
            </a:r>
          </a:p>
          <a:p>
            <a:pPr algn="just" defTabSz="914400">
              <a:spcBef>
                <a:spcPct val="0"/>
              </a:spcBef>
              <a:buNone/>
              <a:defRPr/>
            </a:pPr>
            <a:r>
              <a:rPr lang="es-PE" altLang="es-PE" dirty="0"/>
              <a:t>Asignación de valores:</a:t>
            </a:r>
          </a:p>
          <a:p>
            <a:pPr algn="just" defTabSz="914400">
              <a:spcBef>
                <a:spcPct val="0"/>
              </a:spcBef>
              <a:buNone/>
              <a:defRPr/>
            </a:pPr>
            <a:r>
              <a:rPr lang="es-PE" altLang="es-PE" b="1" dirty="0"/>
              <a:t>	alumnos[0] = 12; </a:t>
            </a:r>
          </a:p>
          <a:p>
            <a:pPr algn="just" defTabSz="914400">
              <a:spcBef>
                <a:spcPct val="0"/>
              </a:spcBef>
              <a:buNone/>
              <a:defRPr/>
            </a:pPr>
            <a:r>
              <a:rPr lang="es-PE" altLang="es-PE" b="1" dirty="0"/>
              <a:t>	alumnos[1] = 16; </a:t>
            </a:r>
          </a:p>
          <a:p>
            <a:pPr algn="just" defTabSz="914400">
              <a:spcBef>
                <a:spcPct val="0"/>
              </a:spcBef>
              <a:buNone/>
              <a:defRPr/>
            </a:pPr>
            <a:r>
              <a:rPr lang="es-PE" altLang="es-PE" b="1" dirty="0"/>
              <a:t>	alumnos[2] = 19; </a:t>
            </a:r>
          </a:p>
          <a:p>
            <a:pPr algn="just" defTabSz="914400">
              <a:spcBef>
                <a:spcPct val="0"/>
              </a:spcBef>
              <a:buNone/>
              <a:defRPr/>
            </a:pPr>
            <a:r>
              <a:rPr lang="es-PE" altLang="es-PE" b="1" dirty="0"/>
              <a:t>	alumnos[3] = 17;</a:t>
            </a:r>
          </a:p>
          <a:p>
            <a:pPr algn="just" defTabSz="914400">
              <a:spcBef>
                <a:spcPct val="0"/>
              </a:spcBef>
              <a:buNone/>
              <a:defRPr/>
            </a:pPr>
            <a:r>
              <a:rPr lang="es-PE" altLang="es-PE" b="1" dirty="0"/>
              <a:t>	alumnos[4] = 14;</a:t>
            </a:r>
          </a:p>
          <a:p>
            <a:pPr algn="just" defTabSz="914400">
              <a:spcBef>
                <a:spcPct val="0"/>
              </a:spcBef>
              <a:buNone/>
              <a:defRPr/>
            </a:pPr>
            <a:r>
              <a:rPr lang="es-PE" altLang="es-PE" b="1" dirty="0"/>
              <a:t>	alumnos[5] = 12; </a:t>
            </a:r>
          </a:p>
        </p:txBody>
      </p:sp>
      <p:sp>
        <p:nvSpPr>
          <p:cNvPr id="29" name="CuadroTexto 28">
            <a:extLst>
              <a:ext uri="{FF2B5EF4-FFF2-40B4-BE49-F238E27FC236}">
                <a16:creationId xmlns:a16="http://schemas.microsoft.com/office/drawing/2014/main" id="{787C8546-62E0-4EB5-9169-0544D3AFD6C1}"/>
              </a:ext>
            </a:extLst>
          </p:cNvPr>
          <p:cNvSpPr txBox="1"/>
          <p:nvPr/>
        </p:nvSpPr>
        <p:spPr>
          <a:xfrm>
            <a:off x="1302656" y="6003947"/>
            <a:ext cx="6637644" cy="646331"/>
          </a:xfrm>
          <a:prstGeom prst="rect">
            <a:avLst/>
          </a:prstGeom>
          <a:noFill/>
          <a:ln>
            <a:solidFill>
              <a:schemeClr val="tx1"/>
            </a:solidFill>
          </a:ln>
        </p:spPr>
        <p:txBody>
          <a:bodyPr wrap="square" rtlCol="0">
            <a:spAutoFit/>
          </a:bodyPr>
          <a:lstStyle/>
          <a:p>
            <a:pPr algn="just" defTabSz="914400">
              <a:spcBef>
                <a:spcPct val="0"/>
              </a:spcBef>
              <a:defRPr/>
            </a:pPr>
            <a:r>
              <a:rPr lang="es-PE" altLang="es-PE" b="1" dirty="0"/>
              <a:t>Forma 3: </a:t>
            </a:r>
            <a:r>
              <a:rPr lang="es-PE" altLang="es-PE" dirty="0"/>
              <a:t>Declaración, iniciación y asignación en la misma línea:</a:t>
            </a:r>
          </a:p>
          <a:p>
            <a:pPr algn="just" defTabSz="914400">
              <a:spcBef>
                <a:spcPct val="0"/>
              </a:spcBef>
              <a:buNone/>
              <a:defRPr/>
            </a:pPr>
            <a:r>
              <a:rPr lang="es-PE" altLang="es-PE" b="1" dirty="0"/>
              <a:t>	</a:t>
            </a:r>
            <a:r>
              <a:rPr lang="es-PE" altLang="es-PE" b="1" dirty="0" err="1"/>
              <a:t>int</a:t>
            </a:r>
            <a:r>
              <a:rPr lang="es-PE" altLang="es-PE" b="1" dirty="0"/>
              <a:t>[] alumnos = {12,16,19,17,14,12};</a:t>
            </a:r>
          </a:p>
        </p:txBody>
      </p:sp>
      <p:graphicFrame>
        <p:nvGraphicFramePr>
          <p:cNvPr id="30" name="Tabla 5">
            <a:extLst>
              <a:ext uri="{FF2B5EF4-FFF2-40B4-BE49-F238E27FC236}">
                <a16:creationId xmlns:a16="http://schemas.microsoft.com/office/drawing/2014/main" id="{FE98E388-FC2C-4FD5-9035-807BDF083656}"/>
              </a:ext>
            </a:extLst>
          </p:cNvPr>
          <p:cNvGraphicFramePr>
            <a:graphicFrameLocks noGrp="1"/>
          </p:cNvGraphicFramePr>
          <p:nvPr>
            <p:extLst>
              <p:ext uri="{D42A27DB-BD31-4B8C-83A1-F6EECF244321}">
                <p14:modId xmlns:p14="http://schemas.microsoft.com/office/powerpoint/2010/main" val="454848298"/>
              </p:ext>
            </p:extLst>
          </p:nvPr>
        </p:nvGraphicFramePr>
        <p:xfrm>
          <a:off x="2179783" y="1306845"/>
          <a:ext cx="4889340" cy="370840"/>
        </p:xfrm>
        <a:graphic>
          <a:graphicData uri="http://schemas.openxmlformats.org/drawingml/2006/table">
            <a:tbl>
              <a:tblPr firstRow="1" bandRow="1">
                <a:tableStyleId>{5940675A-B579-460E-94D1-54222C63F5DA}</a:tableStyleId>
              </a:tblPr>
              <a:tblGrid>
                <a:gridCol w="814890">
                  <a:extLst>
                    <a:ext uri="{9D8B030D-6E8A-4147-A177-3AD203B41FA5}">
                      <a16:colId xmlns:a16="http://schemas.microsoft.com/office/drawing/2014/main" val="381308776"/>
                    </a:ext>
                  </a:extLst>
                </a:gridCol>
                <a:gridCol w="814890">
                  <a:extLst>
                    <a:ext uri="{9D8B030D-6E8A-4147-A177-3AD203B41FA5}">
                      <a16:colId xmlns:a16="http://schemas.microsoft.com/office/drawing/2014/main" val="4070669315"/>
                    </a:ext>
                  </a:extLst>
                </a:gridCol>
                <a:gridCol w="814890">
                  <a:extLst>
                    <a:ext uri="{9D8B030D-6E8A-4147-A177-3AD203B41FA5}">
                      <a16:colId xmlns:a16="http://schemas.microsoft.com/office/drawing/2014/main" val="187834929"/>
                    </a:ext>
                  </a:extLst>
                </a:gridCol>
                <a:gridCol w="814890">
                  <a:extLst>
                    <a:ext uri="{9D8B030D-6E8A-4147-A177-3AD203B41FA5}">
                      <a16:colId xmlns:a16="http://schemas.microsoft.com/office/drawing/2014/main" val="1743716652"/>
                    </a:ext>
                  </a:extLst>
                </a:gridCol>
                <a:gridCol w="814890">
                  <a:extLst>
                    <a:ext uri="{9D8B030D-6E8A-4147-A177-3AD203B41FA5}">
                      <a16:colId xmlns:a16="http://schemas.microsoft.com/office/drawing/2014/main" val="368379260"/>
                    </a:ext>
                  </a:extLst>
                </a:gridCol>
                <a:gridCol w="814890">
                  <a:extLst>
                    <a:ext uri="{9D8B030D-6E8A-4147-A177-3AD203B41FA5}">
                      <a16:colId xmlns:a16="http://schemas.microsoft.com/office/drawing/2014/main" val="691669472"/>
                    </a:ext>
                  </a:extLst>
                </a:gridCol>
              </a:tblGrid>
              <a:tr h="370840">
                <a:tc>
                  <a:txBody>
                    <a:bodyPr/>
                    <a:lstStyle/>
                    <a:p>
                      <a:r>
                        <a:rPr lang="es-PE" sz="1400" dirty="0"/>
                        <a:t>Índice 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PE" sz="1400" dirty="0"/>
                        <a:t>Índice 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PE" sz="1400" dirty="0"/>
                        <a:t>Índice 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PE" sz="1400" dirty="0"/>
                        <a:t>Índice 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PE" sz="1400" dirty="0"/>
                        <a:t>Índice 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PE" sz="1400" dirty="0"/>
                        <a:t>Índice 5</a:t>
                      </a:r>
                    </a:p>
                  </a:txBody>
                  <a:tcPr/>
                </a:tc>
                <a:extLst>
                  <a:ext uri="{0D108BD9-81ED-4DB2-BD59-A6C34878D82A}">
                    <a16:rowId xmlns:a16="http://schemas.microsoft.com/office/drawing/2014/main" val="1606612892"/>
                  </a:ext>
                </a:extLst>
              </a:tr>
            </a:tbl>
          </a:graphicData>
        </a:graphic>
      </p:graphicFrame>
      <p:sp>
        <p:nvSpPr>
          <p:cNvPr id="31" name="TextBox 1">
            <a:extLst>
              <a:ext uri="{FF2B5EF4-FFF2-40B4-BE49-F238E27FC236}">
                <a16:creationId xmlns:a16="http://schemas.microsoft.com/office/drawing/2014/main" id="{30B22D7B-C8DE-41DA-BA21-AF911CF16B79}"/>
              </a:ext>
            </a:extLst>
          </p:cNvPr>
          <p:cNvSpPr txBox="1">
            <a:spLocks noChangeArrowheads="1"/>
          </p:cNvSpPr>
          <p:nvPr/>
        </p:nvSpPr>
        <p:spPr bwMode="auto">
          <a:xfrm>
            <a:off x="606424" y="2060937"/>
            <a:ext cx="13484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just" defTabSz="914400">
              <a:spcBef>
                <a:spcPct val="0"/>
              </a:spcBef>
              <a:buNone/>
              <a:defRPr/>
            </a:pPr>
            <a:r>
              <a:rPr lang="es-PE" altLang="es-PE" sz="1800" dirty="0"/>
              <a:t>alumnos  = </a:t>
            </a:r>
          </a:p>
        </p:txBody>
      </p:sp>
    </p:spTree>
    <p:extLst>
      <p:ext uri="{BB962C8B-B14F-4D97-AF65-F5344CB8AC3E}">
        <p14:creationId xmlns:p14="http://schemas.microsoft.com/office/powerpoint/2010/main" val="1229971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animBg="1"/>
      <p:bldP spid="2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Imagen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118850" y="5949950"/>
            <a:ext cx="10541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2"/>
          <p:cNvSpPr txBox="1"/>
          <p:nvPr/>
        </p:nvSpPr>
        <p:spPr>
          <a:xfrm>
            <a:off x="332439" y="331811"/>
            <a:ext cx="3205749" cy="1077218"/>
          </a:xfrm>
          <a:prstGeom prst="rect">
            <a:avLst/>
          </a:prstGeom>
          <a:noFill/>
        </p:spPr>
        <p:txBody>
          <a:bodyPr wrap="none">
            <a:spAutoFit/>
          </a:bodyPr>
          <a:ls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s-PE" sz="3200" dirty="0">
                <a:solidFill>
                  <a:schemeClr val="bg2">
                    <a:lumMod val="10000"/>
                  </a:schemeClr>
                </a:solidFill>
              </a:rPr>
              <a:t>Arreglos - Tamaño</a:t>
            </a:r>
          </a:p>
          <a:p>
            <a:pPr>
              <a:defRPr/>
            </a:pPr>
            <a:endParaRPr lang="es-PE" sz="3200" dirty="0">
              <a:solidFill>
                <a:schemeClr val="bg2">
                  <a:lumMod val="10000"/>
                </a:schemeClr>
              </a:solidFill>
            </a:endParaRPr>
          </a:p>
        </p:txBody>
      </p:sp>
      <p:sp>
        <p:nvSpPr>
          <p:cNvPr id="8" name="Cubo 7">
            <a:extLst>
              <a:ext uri="{FF2B5EF4-FFF2-40B4-BE49-F238E27FC236}">
                <a16:creationId xmlns:a16="http://schemas.microsoft.com/office/drawing/2014/main" id="{E6837974-E61C-44FD-A9EB-040B94BA6F1D}"/>
              </a:ext>
            </a:extLst>
          </p:cNvPr>
          <p:cNvSpPr/>
          <p:nvPr/>
        </p:nvSpPr>
        <p:spPr>
          <a:xfrm>
            <a:off x="1963739" y="2813085"/>
            <a:ext cx="1041019" cy="904088"/>
          </a:xfrm>
          <a:prstGeom prst="cub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12</a:t>
            </a:r>
          </a:p>
        </p:txBody>
      </p:sp>
      <p:sp>
        <p:nvSpPr>
          <p:cNvPr id="4" name="Cubo 3">
            <a:extLst>
              <a:ext uri="{FF2B5EF4-FFF2-40B4-BE49-F238E27FC236}">
                <a16:creationId xmlns:a16="http://schemas.microsoft.com/office/drawing/2014/main" id="{52986A52-194E-4A37-8BE4-1C8AB0957AD3}"/>
              </a:ext>
            </a:extLst>
          </p:cNvPr>
          <p:cNvSpPr/>
          <p:nvPr/>
        </p:nvSpPr>
        <p:spPr>
          <a:xfrm>
            <a:off x="2776538" y="2813085"/>
            <a:ext cx="1041019" cy="904088"/>
          </a:xfrm>
          <a:prstGeom prst="cub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16</a:t>
            </a:r>
          </a:p>
        </p:txBody>
      </p:sp>
      <p:sp>
        <p:nvSpPr>
          <p:cNvPr id="10" name="Cubo 9">
            <a:extLst>
              <a:ext uri="{FF2B5EF4-FFF2-40B4-BE49-F238E27FC236}">
                <a16:creationId xmlns:a16="http://schemas.microsoft.com/office/drawing/2014/main" id="{5DA03514-F46E-4F6B-BE08-31EA9DF027E7}"/>
              </a:ext>
            </a:extLst>
          </p:cNvPr>
          <p:cNvSpPr/>
          <p:nvPr/>
        </p:nvSpPr>
        <p:spPr>
          <a:xfrm>
            <a:off x="3589337" y="2813085"/>
            <a:ext cx="1041019" cy="904088"/>
          </a:xfrm>
          <a:prstGeom prst="cub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19</a:t>
            </a:r>
          </a:p>
        </p:txBody>
      </p:sp>
      <p:sp>
        <p:nvSpPr>
          <p:cNvPr id="12" name="Cubo 11">
            <a:extLst>
              <a:ext uri="{FF2B5EF4-FFF2-40B4-BE49-F238E27FC236}">
                <a16:creationId xmlns:a16="http://schemas.microsoft.com/office/drawing/2014/main" id="{609786ED-0C46-4481-A2E4-D2FD7006EFCB}"/>
              </a:ext>
            </a:extLst>
          </p:cNvPr>
          <p:cNvSpPr/>
          <p:nvPr/>
        </p:nvSpPr>
        <p:spPr>
          <a:xfrm>
            <a:off x="4402142" y="2813085"/>
            <a:ext cx="1041019" cy="904088"/>
          </a:xfrm>
          <a:prstGeom prst="cub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17</a:t>
            </a:r>
          </a:p>
        </p:txBody>
      </p:sp>
      <p:sp>
        <p:nvSpPr>
          <p:cNvPr id="11" name="Cubo 10">
            <a:extLst>
              <a:ext uri="{FF2B5EF4-FFF2-40B4-BE49-F238E27FC236}">
                <a16:creationId xmlns:a16="http://schemas.microsoft.com/office/drawing/2014/main" id="{30A0321C-07E9-43BA-8EA4-549E9E005C6B}"/>
              </a:ext>
            </a:extLst>
          </p:cNvPr>
          <p:cNvSpPr/>
          <p:nvPr/>
        </p:nvSpPr>
        <p:spPr>
          <a:xfrm>
            <a:off x="5214941" y="2813085"/>
            <a:ext cx="1041019" cy="904088"/>
          </a:xfrm>
          <a:prstGeom prst="cub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14</a:t>
            </a:r>
          </a:p>
        </p:txBody>
      </p:sp>
      <p:sp>
        <p:nvSpPr>
          <p:cNvPr id="13" name="Cubo 12">
            <a:extLst>
              <a:ext uri="{FF2B5EF4-FFF2-40B4-BE49-F238E27FC236}">
                <a16:creationId xmlns:a16="http://schemas.microsoft.com/office/drawing/2014/main" id="{1A6CDD2B-100E-4ABD-B5F5-0E7986307C21}"/>
              </a:ext>
            </a:extLst>
          </p:cNvPr>
          <p:cNvSpPr/>
          <p:nvPr/>
        </p:nvSpPr>
        <p:spPr>
          <a:xfrm>
            <a:off x="6036981" y="2813085"/>
            <a:ext cx="1041019" cy="904088"/>
          </a:xfrm>
          <a:prstGeom prst="cub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12</a:t>
            </a:r>
          </a:p>
        </p:txBody>
      </p:sp>
      <p:graphicFrame>
        <p:nvGraphicFramePr>
          <p:cNvPr id="30" name="Tabla 5">
            <a:extLst>
              <a:ext uri="{FF2B5EF4-FFF2-40B4-BE49-F238E27FC236}">
                <a16:creationId xmlns:a16="http://schemas.microsoft.com/office/drawing/2014/main" id="{FE98E388-FC2C-4FD5-9035-807BDF083656}"/>
              </a:ext>
            </a:extLst>
          </p:cNvPr>
          <p:cNvGraphicFramePr>
            <a:graphicFrameLocks noGrp="1"/>
          </p:cNvGraphicFramePr>
          <p:nvPr>
            <p:extLst>
              <p:ext uri="{D42A27DB-BD31-4B8C-83A1-F6EECF244321}">
                <p14:modId xmlns:p14="http://schemas.microsoft.com/office/powerpoint/2010/main" val="333230751"/>
              </p:ext>
            </p:extLst>
          </p:nvPr>
        </p:nvGraphicFramePr>
        <p:xfrm>
          <a:off x="2188661" y="2372169"/>
          <a:ext cx="4889340" cy="370840"/>
        </p:xfrm>
        <a:graphic>
          <a:graphicData uri="http://schemas.openxmlformats.org/drawingml/2006/table">
            <a:tbl>
              <a:tblPr firstRow="1" bandRow="1">
                <a:tableStyleId>{5940675A-B579-460E-94D1-54222C63F5DA}</a:tableStyleId>
              </a:tblPr>
              <a:tblGrid>
                <a:gridCol w="814890">
                  <a:extLst>
                    <a:ext uri="{9D8B030D-6E8A-4147-A177-3AD203B41FA5}">
                      <a16:colId xmlns:a16="http://schemas.microsoft.com/office/drawing/2014/main" val="381308776"/>
                    </a:ext>
                  </a:extLst>
                </a:gridCol>
                <a:gridCol w="814890">
                  <a:extLst>
                    <a:ext uri="{9D8B030D-6E8A-4147-A177-3AD203B41FA5}">
                      <a16:colId xmlns:a16="http://schemas.microsoft.com/office/drawing/2014/main" val="4070669315"/>
                    </a:ext>
                  </a:extLst>
                </a:gridCol>
                <a:gridCol w="814890">
                  <a:extLst>
                    <a:ext uri="{9D8B030D-6E8A-4147-A177-3AD203B41FA5}">
                      <a16:colId xmlns:a16="http://schemas.microsoft.com/office/drawing/2014/main" val="187834929"/>
                    </a:ext>
                  </a:extLst>
                </a:gridCol>
                <a:gridCol w="814890">
                  <a:extLst>
                    <a:ext uri="{9D8B030D-6E8A-4147-A177-3AD203B41FA5}">
                      <a16:colId xmlns:a16="http://schemas.microsoft.com/office/drawing/2014/main" val="1743716652"/>
                    </a:ext>
                  </a:extLst>
                </a:gridCol>
                <a:gridCol w="814890">
                  <a:extLst>
                    <a:ext uri="{9D8B030D-6E8A-4147-A177-3AD203B41FA5}">
                      <a16:colId xmlns:a16="http://schemas.microsoft.com/office/drawing/2014/main" val="368379260"/>
                    </a:ext>
                  </a:extLst>
                </a:gridCol>
                <a:gridCol w="814890">
                  <a:extLst>
                    <a:ext uri="{9D8B030D-6E8A-4147-A177-3AD203B41FA5}">
                      <a16:colId xmlns:a16="http://schemas.microsoft.com/office/drawing/2014/main" val="691669472"/>
                    </a:ext>
                  </a:extLst>
                </a:gridCol>
              </a:tblGrid>
              <a:tr h="370840">
                <a:tc>
                  <a:txBody>
                    <a:bodyPr/>
                    <a:lstStyle/>
                    <a:p>
                      <a:r>
                        <a:rPr lang="es-PE" sz="1400" dirty="0"/>
                        <a:t>Índice 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PE" sz="1400" dirty="0"/>
                        <a:t>Índice 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PE" sz="1400" dirty="0"/>
                        <a:t>Índice 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PE" sz="1400" dirty="0"/>
                        <a:t>Índice 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PE" sz="1400" dirty="0"/>
                        <a:t>Índice 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PE" sz="1400" dirty="0"/>
                        <a:t>Índice 5</a:t>
                      </a:r>
                    </a:p>
                  </a:txBody>
                  <a:tcPr/>
                </a:tc>
                <a:extLst>
                  <a:ext uri="{0D108BD9-81ED-4DB2-BD59-A6C34878D82A}">
                    <a16:rowId xmlns:a16="http://schemas.microsoft.com/office/drawing/2014/main" val="1606612892"/>
                  </a:ext>
                </a:extLst>
              </a:tr>
            </a:tbl>
          </a:graphicData>
        </a:graphic>
      </p:graphicFrame>
      <p:sp>
        <p:nvSpPr>
          <p:cNvPr id="31" name="TextBox 1">
            <a:extLst>
              <a:ext uri="{FF2B5EF4-FFF2-40B4-BE49-F238E27FC236}">
                <a16:creationId xmlns:a16="http://schemas.microsoft.com/office/drawing/2014/main" id="{30B22D7B-C8DE-41DA-BA21-AF911CF16B79}"/>
              </a:ext>
            </a:extLst>
          </p:cNvPr>
          <p:cNvSpPr txBox="1">
            <a:spLocks noChangeArrowheads="1"/>
          </p:cNvSpPr>
          <p:nvPr/>
        </p:nvSpPr>
        <p:spPr bwMode="auto">
          <a:xfrm>
            <a:off x="615302" y="3126261"/>
            <a:ext cx="13484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just" defTabSz="914400">
              <a:spcBef>
                <a:spcPct val="0"/>
              </a:spcBef>
              <a:buNone/>
              <a:defRPr/>
            </a:pPr>
            <a:r>
              <a:rPr lang="es-PE" altLang="es-PE" sz="1800" dirty="0"/>
              <a:t>alumnos  = </a:t>
            </a:r>
          </a:p>
        </p:txBody>
      </p:sp>
      <p:sp>
        <p:nvSpPr>
          <p:cNvPr id="15" name="Abrir llave 14">
            <a:extLst>
              <a:ext uri="{FF2B5EF4-FFF2-40B4-BE49-F238E27FC236}">
                <a16:creationId xmlns:a16="http://schemas.microsoft.com/office/drawing/2014/main" id="{91774DEA-3EC5-4746-ADAC-8A72F30ED6EE}"/>
              </a:ext>
            </a:extLst>
          </p:cNvPr>
          <p:cNvSpPr/>
          <p:nvPr/>
        </p:nvSpPr>
        <p:spPr>
          <a:xfrm rot="16200000">
            <a:off x="4384480" y="1301317"/>
            <a:ext cx="249128" cy="520893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dirty="0"/>
          </a:p>
        </p:txBody>
      </p:sp>
      <p:sp>
        <p:nvSpPr>
          <p:cNvPr id="16" name="TextBox 1">
            <a:extLst>
              <a:ext uri="{FF2B5EF4-FFF2-40B4-BE49-F238E27FC236}">
                <a16:creationId xmlns:a16="http://schemas.microsoft.com/office/drawing/2014/main" id="{28C860DA-EDB7-4D46-B3C4-BBF32D0DABBC}"/>
              </a:ext>
            </a:extLst>
          </p:cNvPr>
          <p:cNvSpPr txBox="1">
            <a:spLocks noChangeArrowheads="1"/>
          </p:cNvSpPr>
          <p:nvPr/>
        </p:nvSpPr>
        <p:spPr bwMode="auto">
          <a:xfrm>
            <a:off x="2536009" y="4087309"/>
            <a:ext cx="3980873" cy="36933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just" defTabSz="914400">
              <a:spcBef>
                <a:spcPct val="0"/>
              </a:spcBef>
              <a:buNone/>
              <a:defRPr/>
            </a:pPr>
            <a:r>
              <a:rPr lang="es-PE" altLang="es-PE" sz="1800" dirty="0"/>
              <a:t>Tamaño de arreglo es: </a:t>
            </a:r>
            <a:r>
              <a:rPr lang="es-PE" altLang="es-PE" sz="1800" b="1" dirty="0"/>
              <a:t>alumnos.Length</a:t>
            </a:r>
          </a:p>
        </p:txBody>
      </p:sp>
    </p:spTree>
    <p:extLst>
      <p:ext uri="{BB962C8B-B14F-4D97-AF65-F5344CB8AC3E}">
        <p14:creationId xmlns:p14="http://schemas.microsoft.com/office/powerpoint/2010/main" val="3164320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Imagen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118850" y="5949950"/>
            <a:ext cx="10541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2"/>
          <p:cNvSpPr txBox="1"/>
          <p:nvPr/>
        </p:nvSpPr>
        <p:spPr>
          <a:xfrm>
            <a:off x="332439" y="331811"/>
            <a:ext cx="5528693" cy="1077218"/>
          </a:xfrm>
          <a:prstGeom prst="rect">
            <a:avLst/>
          </a:prstGeom>
          <a:noFill/>
        </p:spPr>
        <p:txBody>
          <a:bodyPr wrap="none">
            <a:spAutoFit/>
          </a:bodyPr>
          <a:ls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s-PE" sz="3200" dirty="0">
                <a:solidFill>
                  <a:schemeClr val="bg2">
                    <a:lumMod val="10000"/>
                  </a:schemeClr>
                </a:solidFill>
              </a:rPr>
              <a:t>Arreglos – Acceso a Información</a:t>
            </a:r>
          </a:p>
          <a:p>
            <a:pPr>
              <a:defRPr/>
            </a:pPr>
            <a:endParaRPr lang="es-PE" sz="3200" dirty="0">
              <a:solidFill>
                <a:schemeClr val="bg2">
                  <a:lumMod val="10000"/>
                </a:schemeClr>
              </a:solidFill>
            </a:endParaRPr>
          </a:p>
        </p:txBody>
      </p:sp>
      <p:sp>
        <p:nvSpPr>
          <p:cNvPr id="8" name="Cubo 7">
            <a:extLst>
              <a:ext uri="{FF2B5EF4-FFF2-40B4-BE49-F238E27FC236}">
                <a16:creationId xmlns:a16="http://schemas.microsoft.com/office/drawing/2014/main" id="{E6837974-E61C-44FD-A9EB-040B94BA6F1D}"/>
              </a:ext>
            </a:extLst>
          </p:cNvPr>
          <p:cNvSpPr/>
          <p:nvPr/>
        </p:nvSpPr>
        <p:spPr>
          <a:xfrm>
            <a:off x="1963739" y="2813085"/>
            <a:ext cx="1041019" cy="904088"/>
          </a:xfrm>
          <a:prstGeom prst="cub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12</a:t>
            </a:r>
          </a:p>
        </p:txBody>
      </p:sp>
      <p:sp>
        <p:nvSpPr>
          <p:cNvPr id="4" name="Cubo 3">
            <a:extLst>
              <a:ext uri="{FF2B5EF4-FFF2-40B4-BE49-F238E27FC236}">
                <a16:creationId xmlns:a16="http://schemas.microsoft.com/office/drawing/2014/main" id="{52986A52-194E-4A37-8BE4-1C8AB0957AD3}"/>
              </a:ext>
            </a:extLst>
          </p:cNvPr>
          <p:cNvSpPr/>
          <p:nvPr/>
        </p:nvSpPr>
        <p:spPr>
          <a:xfrm>
            <a:off x="2776538" y="2813085"/>
            <a:ext cx="1041019" cy="904088"/>
          </a:xfrm>
          <a:prstGeom prst="cub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16</a:t>
            </a:r>
          </a:p>
        </p:txBody>
      </p:sp>
      <p:sp>
        <p:nvSpPr>
          <p:cNvPr id="10" name="Cubo 9">
            <a:extLst>
              <a:ext uri="{FF2B5EF4-FFF2-40B4-BE49-F238E27FC236}">
                <a16:creationId xmlns:a16="http://schemas.microsoft.com/office/drawing/2014/main" id="{5DA03514-F46E-4F6B-BE08-31EA9DF027E7}"/>
              </a:ext>
            </a:extLst>
          </p:cNvPr>
          <p:cNvSpPr/>
          <p:nvPr/>
        </p:nvSpPr>
        <p:spPr>
          <a:xfrm>
            <a:off x="3589337" y="2813085"/>
            <a:ext cx="1041019" cy="904088"/>
          </a:xfrm>
          <a:prstGeom prst="cub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19</a:t>
            </a:r>
          </a:p>
        </p:txBody>
      </p:sp>
      <p:sp>
        <p:nvSpPr>
          <p:cNvPr id="12" name="Cubo 11">
            <a:extLst>
              <a:ext uri="{FF2B5EF4-FFF2-40B4-BE49-F238E27FC236}">
                <a16:creationId xmlns:a16="http://schemas.microsoft.com/office/drawing/2014/main" id="{609786ED-0C46-4481-A2E4-D2FD7006EFCB}"/>
              </a:ext>
            </a:extLst>
          </p:cNvPr>
          <p:cNvSpPr/>
          <p:nvPr/>
        </p:nvSpPr>
        <p:spPr>
          <a:xfrm>
            <a:off x="4402142" y="2813085"/>
            <a:ext cx="1041019" cy="904088"/>
          </a:xfrm>
          <a:prstGeom prst="cub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17</a:t>
            </a:r>
          </a:p>
        </p:txBody>
      </p:sp>
      <p:sp>
        <p:nvSpPr>
          <p:cNvPr id="11" name="Cubo 10">
            <a:extLst>
              <a:ext uri="{FF2B5EF4-FFF2-40B4-BE49-F238E27FC236}">
                <a16:creationId xmlns:a16="http://schemas.microsoft.com/office/drawing/2014/main" id="{30A0321C-07E9-43BA-8EA4-549E9E005C6B}"/>
              </a:ext>
            </a:extLst>
          </p:cNvPr>
          <p:cNvSpPr/>
          <p:nvPr/>
        </p:nvSpPr>
        <p:spPr>
          <a:xfrm>
            <a:off x="5214941" y="2813085"/>
            <a:ext cx="1041019" cy="904088"/>
          </a:xfrm>
          <a:prstGeom prst="cub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14</a:t>
            </a:r>
          </a:p>
        </p:txBody>
      </p:sp>
      <p:sp>
        <p:nvSpPr>
          <p:cNvPr id="13" name="Cubo 12">
            <a:extLst>
              <a:ext uri="{FF2B5EF4-FFF2-40B4-BE49-F238E27FC236}">
                <a16:creationId xmlns:a16="http://schemas.microsoft.com/office/drawing/2014/main" id="{1A6CDD2B-100E-4ABD-B5F5-0E7986307C21}"/>
              </a:ext>
            </a:extLst>
          </p:cNvPr>
          <p:cNvSpPr/>
          <p:nvPr/>
        </p:nvSpPr>
        <p:spPr>
          <a:xfrm>
            <a:off x="6036981" y="2813085"/>
            <a:ext cx="1041019" cy="904088"/>
          </a:xfrm>
          <a:prstGeom prst="cub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12</a:t>
            </a:r>
          </a:p>
        </p:txBody>
      </p:sp>
      <p:graphicFrame>
        <p:nvGraphicFramePr>
          <p:cNvPr id="30" name="Tabla 5">
            <a:extLst>
              <a:ext uri="{FF2B5EF4-FFF2-40B4-BE49-F238E27FC236}">
                <a16:creationId xmlns:a16="http://schemas.microsoft.com/office/drawing/2014/main" id="{FE98E388-FC2C-4FD5-9035-807BDF083656}"/>
              </a:ext>
            </a:extLst>
          </p:cNvPr>
          <p:cNvGraphicFramePr>
            <a:graphicFrameLocks noGrp="1"/>
          </p:cNvGraphicFramePr>
          <p:nvPr/>
        </p:nvGraphicFramePr>
        <p:xfrm>
          <a:off x="2188661" y="2372169"/>
          <a:ext cx="4889340" cy="370840"/>
        </p:xfrm>
        <a:graphic>
          <a:graphicData uri="http://schemas.openxmlformats.org/drawingml/2006/table">
            <a:tbl>
              <a:tblPr firstRow="1" bandRow="1">
                <a:tableStyleId>{5940675A-B579-460E-94D1-54222C63F5DA}</a:tableStyleId>
              </a:tblPr>
              <a:tblGrid>
                <a:gridCol w="814890">
                  <a:extLst>
                    <a:ext uri="{9D8B030D-6E8A-4147-A177-3AD203B41FA5}">
                      <a16:colId xmlns:a16="http://schemas.microsoft.com/office/drawing/2014/main" val="381308776"/>
                    </a:ext>
                  </a:extLst>
                </a:gridCol>
                <a:gridCol w="814890">
                  <a:extLst>
                    <a:ext uri="{9D8B030D-6E8A-4147-A177-3AD203B41FA5}">
                      <a16:colId xmlns:a16="http://schemas.microsoft.com/office/drawing/2014/main" val="4070669315"/>
                    </a:ext>
                  </a:extLst>
                </a:gridCol>
                <a:gridCol w="814890">
                  <a:extLst>
                    <a:ext uri="{9D8B030D-6E8A-4147-A177-3AD203B41FA5}">
                      <a16:colId xmlns:a16="http://schemas.microsoft.com/office/drawing/2014/main" val="187834929"/>
                    </a:ext>
                  </a:extLst>
                </a:gridCol>
                <a:gridCol w="814890">
                  <a:extLst>
                    <a:ext uri="{9D8B030D-6E8A-4147-A177-3AD203B41FA5}">
                      <a16:colId xmlns:a16="http://schemas.microsoft.com/office/drawing/2014/main" val="1743716652"/>
                    </a:ext>
                  </a:extLst>
                </a:gridCol>
                <a:gridCol w="814890">
                  <a:extLst>
                    <a:ext uri="{9D8B030D-6E8A-4147-A177-3AD203B41FA5}">
                      <a16:colId xmlns:a16="http://schemas.microsoft.com/office/drawing/2014/main" val="368379260"/>
                    </a:ext>
                  </a:extLst>
                </a:gridCol>
                <a:gridCol w="814890">
                  <a:extLst>
                    <a:ext uri="{9D8B030D-6E8A-4147-A177-3AD203B41FA5}">
                      <a16:colId xmlns:a16="http://schemas.microsoft.com/office/drawing/2014/main" val="691669472"/>
                    </a:ext>
                  </a:extLst>
                </a:gridCol>
              </a:tblGrid>
              <a:tr h="370840">
                <a:tc>
                  <a:txBody>
                    <a:bodyPr/>
                    <a:lstStyle/>
                    <a:p>
                      <a:r>
                        <a:rPr lang="es-PE" sz="1400" dirty="0"/>
                        <a:t>Índice 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PE" sz="1400" dirty="0"/>
                        <a:t>Índice 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PE" sz="1400" dirty="0"/>
                        <a:t>Índice 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PE" sz="1400" dirty="0"/>
                        <a:t>Índice 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PE" sz="1400" dirty="0"/>
                        <a:t>Índice 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PE" sz="1400" dirty="0"/>
                        <a:t>Índice 5</a:t>
                      </a:r>
                    </a:p>
                  </a:txBody>
                  <a:tcPr/>
                </a:tc>
                <a:extLst>
                  <a:ext uri="{0D108BD9-81ED-4DB2-BD59-A6C34878D82A}">
                    <a16:rowId xmlns:a16="http://schemas.microsoft.com/office/drawing/2014/main" val="1606612892"/>
                  </a:ext>
                </a:extLst>
              </a:tr>
            </a:tbl>
          </a:graphicData>
        </a:graphic>
      </p:graphicFrame>
      <p:sp>
        <p:nvSpPr>
          <p:cNvPr id="31" name="TextBox 1">
            <a:extLst>
              <a:ext uri="{FF2B5EF4-FFF2-40B4-BE49-F238E27FC236}">
                <a16:creationId xmlns:a16="http://schemas.microsoft.com/office/drawing/2014/main" id="{30B22D7B-C8DE-41DA-BA21-AF911CF16B79}"/>
              </a:ext>
            </a:extLst>
          </p:cNvPr>
          <p:cNvSpPr txBox="1">
            <a:spLocks noChangeArrowheads="1"/>
          </p:cNvSpPr>
          <p:nvPr/>
        </p:nvSpPr>
        <p:spPr bwMode="auto">
          <a:xfrm>
            <a:off x="615302" y="3126261"/>
            <a:ext cx="13484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just" defTabSz="914400">
              <a:spcBef>
                <a:spcPct val="0"/>
              </a:spcBef>
              <a:buNone/>
              <a:defRPr/>
            </a:pPr>
            <a:r>
              <a:rPr lang="es-PE" altLang="es-PE" sz="1800" dirty="0"/>
              <a:t>alumnos  = </a:t>
            </a:r>
          </a:p>
        </p:txBody>
      </p:sp>
      <p:sp>
        <p:nvSpPr>
          <p:cNvPr id="2" name="Flecha: hacia arriba 1">
            <a:extLst>
              <a:ext uri="{FF2B5EF4-FFF2-40B4-BE49-F238E27FC236}">
                <a16:creationId xmlns:a16="http://schemas.microsoft.com/office/drawing/2014/main" id="{81597DD4-C0AF-4665-B3B6-D3B5FCF6C418}"/>
              </a:ext>
            </a:extLst>
          </p:cNvPr>
          <p:cNvSpPr/>
          <p:nvPr/>
        </p:nvSpPr>
        <p:spPr>
          <a:xfrm>
            <a:off x="4630356" y="6947522"/>
            <a:ext cx="429916" cy="38174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17" name="TextBox 1">
            <a:extLst>
              <a:ext uri="{FF2B5EF4-FFF2-40B4-BE49-F238E27FC236}">
                <a16:creationId xmlns:a16="http://schemas.microsoft.com/office/drawing/2014/main" id="{C49DE867-A692-4C18-B770-5542806AD41C}"/>
              </a:ext>
            </a:extLst>
          </p:cNvPr>
          <p:cNvSpPr txBox="1">
            <a:spLocks noChangeArrowheads="1"/>
          </p:cNvSpPr>
          <p:nvPr/>
        </p:nvSpPr>
        <p:spPr bwMode="auto">
          <a:xfrm>
            <a:off x="349730" y="4732183"/>
            <a:ext cx="5093431"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just" defTabSz="914400">
              <a:spcBef>
                <a:spcPct val="0"/>
              </a:spcBef>
              <a:buNone/>
              <a:defRPr/>
            </a:pPr>
            <a:r>
              <a:rPr lang="es-PE" altLang="es-PE" sz="1800" dirty="0"/>
              <a:t>Sintaxis para obtener información del índice 3:</a:t>
            </a:r>
          </a:p>
          <a:p>
            <a:pPr algn="just" defTabSz="914400">
              <a:spcBef>
                <a:spcPct val="0"/>
              </a:spcBef>
              <a:buNone/>
              <a:defRPr/>
            </a:pPr>
            <a:r>
              <a:rPr lang="es-PE" altLang="es-PE" sz="1800" b="1" dirty="0"/>
              <a:t>System.out.println(alumnos[3]);</a:t>
            </a:r>
          </a:p>
          <a:p>
            <a:pPr algn="just" defTabSz="914400">
              <a:spcBef>
                <a:spcPct val="0"/>
              </a:spcBef>
              <a:buNone/>
              <a:defRPr/>
            </a:pPr>
            <a:endParaRPr lang="es-PE" altLang="es-PE" sz="1800" dirty="0"/>
          </a:p>
          <a:p>
            <a:pPr algn="just" defTabSz="914400">
              <a:spcBef>
                <a:spcPct val="0"/>
              </a:spcBef>
              <a:buNone/>
              <a:defRPr/>
            </a:pPr>
            <a:r>
              <a:rPr lang="es-PE" altLang="es-PE" sz="1800" dirty="0"/>
              <a:t>Salida en pantalla: 17</a:t>
            </a:r>
          </a:p>
        </p:txBody>
      </p:sp>
    </p:spTree>
    <p:extLst>
      <p:ext uri="{BB962C8B-B14F-4D97-AF65-F5344CB8AC3E}">
        <p14:creationId xmlns:p14="http://schemas.microsoft.com/office/powerpoint/2010/main" val="4193916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0.0026 -0.4669 L -1.11111E-6 -7.40741E-7 " pathEditMode="relative" rAng="0" ptsTypes="AA">
                                      <p:cBhvr>
                                        <p:cTn id="6" dur="2000" spd="-100000" fill="hold"/>
                                        <p:tgtEl>
                                          <p:spTgt spid="2"/>
                                        </p:tgtEl>
                                        <p:attrNameLst>
                                          <p:attrName>ppt_x</p:attrName>
                                          <p:attrName>ppt_y</p:attrName>
                                        </p:attrNameLst>
                                      </p:cBhvr>
                                      <p:rCtr x="122" y="23333"/>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Imagen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118850" y="5949950"/>
            <a:ext cx="10541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2"/>
          <p:cNvSpPr txBox="1"/>
          <p:nvPr/>
        </p:nvSpPr>
        <p:spPr>
          <a:xfrm>
            <a:off x="332439" y="331811"/>
            <a:ext cx="4277581" cy="1077218"/>
          </a:xfrm>
          <a:prstGeom prst="rect">
            <a:avLst/>
          </a:prstGeom>
          <a:noFill/>
        </p:spPr>
        <p:txBody>
          <a:bodyPr wrap="none">
            <a:spAutoFit/>
          </a:bodyPr>
          <a:ls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s-PE" sz="3200" dirty="0">
                <a:solidFill>
                  <a:schemeClr val="bg2">
                    <a:lumMod val="10000"/>
                  </a:schemeClr>
                </a:solidFill>
              </a:rPr>
              <a:t>Arreglos – Programación</a:t>
            </a:r>
          </a:p>
          <a:p>
            <a:pPr>
              <a:defRPr/>
            </a:pPr>
            <a:endParaRPr lang="es-PE" sz="3200" dirty="0">
              <a:solidFill>
                <a:schemeClr val="bg2">
                  <a:lumMod val="10000"/>
                </a:schemeClr>
              </a:solidFill>
            </a:endParaRPr>
          </a:p>
        </p:txBody>
      </p:sp>
      <p:sp>
        <p:nvSpPr>
          <p:cNvPr id="8" name="Cubo 7">
            <a:extLst>
              <a:ext uri="{FF2B5EF4-FFF2-40B4-BE49-F238E27FC236}">
                <a16:creationId xmlns:a16="http://schemas.microsoft.com/office/drawing/2014/main" id="{E6837974-E61C-44FD-A9EB-040B94BA6F1D}"/>
              </a:ext>
            </a:extLst>
          </p:cNvPr>
          <p:cNvSpPr/>
          <p:nvPr/>
        </p:nvSpPr>
        <p:spPr>
          <a:xfrm>
            <a:off x="1963739" y="2333688"/>
            <a:ext cx="1041019" cy="904088"/>
          </a:xfrm>
          <a:prstGeom prst="cub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12</a:t>
            </a:r>
          </a:p>
        </p:txBody>
      </p:sp>
      <p:sp>
        <p:nvSpPr>
          <p:cNvPr id="4" name="Cubo 3">
            <a:extLst>
              <a:ext uri="{FF2B5EF4-FFF2-40B4-BE49-F238E27FC236}">
                <a16:creationId xmlns:a16="http://schemas.microsoft.com/office/drawing/2014/main" id="{52986A52-194E-4A37-8BE4-1C8AB0957AD3}"/>
              </a:ext>
            </a:extLst>
          </p:cNvPr>
          <p:cNvSpPr/>
          <p:nvPr/>
        </p:nvSpPr>
        <p:spPr>
          <a:xfrm>
            <a:off x="2776538" y="2333688"/>
            <a:ext cx="1041019" cy="904088"/>
          </a:xfrm>
          <a:prstGeom prst="cub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16</a:t>
            </a:r>
          </a:p>
        </p:txBody>
      </p:sp>
      <p:sp>
        <p:nvSpPr>
          <p:cNvPr id="10" name="Cubo 9">
            <a:extLst>
              <a:ext uri="{FF2B5EF4-FFF2-40B4-BE49-F238E27FC236}">
                <a16:creationId xmlns:a16="http://schemas.microsoft.com/office/drawing/2014/main" id="{5DA03514-F46E-4F6B-BE08-31EA9DF027E7}"/>
              </a:ext>
            </a:extLst>
          </p:cNvPr>
          <p:cNvSpPr/>
          <p:nvPr/>
        </p:nvSpPr>
        <p:spPr>
          <a:xfrm>
            <a:off x="3589337" y="2333688"/>
            <a:ext cx="1041019" cy="904088"/>
          </a:xfrm>
          <a:prstGeom prst="cub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19</a:t>
            </a:r>
          </a:p>
        </p:txBody>
      </p:sp>
      <p:sp>
        <p:nvSpPr>
          <p:cNvPr id="12" name="Cubo 11">
            <a:extLst>
              <a:ext uri="{FF2B5EF4-FFF2-40B4-BE49-F238E27FC236}">
                <a16:creationId xmlns:a16="http://schemas.microsoft.com/office/drawing/2014/main" id="{609786ED-0C46-4481-A2E4-D2FD7006EFCB}"/>
              </a:ext>
            </a:extLst>
          </p:cNvPr>
          <p:cNvSpPr/>
          <p:nvPr/>
        </p:nvSpPr>
        <p:spPr>
          <a:xfrm>
            <a:off x="4402142" y="2333688"/>
            <a:ext cx="1041019" cy="904088"/>
          </a:xfrm>
          <a:prstGeom prst="cub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17</a:t>
            </a:r>
          </a:p>
        </p:txBody>
      </p:sp>
      <p:sp>
        <p:nvSpPr>
          <p:cNvPr id="11" name="Cubo 10">
            <a:extLst>
              <a:ext uri="{FF2B5EF4-FFF2-40B4-BE49-F238E27FC236}">
                <a16:creationId xmlns:a16="http://schemas.microsoft.com/office/drawing/2014/main" id="{30A0321C-07E9-43BA-8EA4-549E9E005C6B}"/>
              </a:ext>
            </a:extLst>
          </p:cNvPr>
          <p:cNvSpPr/>
          <p:nvPr/>
        </p:nvSpPr>
        <p:spPr>
          <a:xfrm>
            <a:off x="5214941" y="2333688"/>
            <a:ext cx="1041019" cy="904088"/>
          </a:xfrm>
          <a:prstGeom prst="cub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14</a:t>
            </a:r>
          </a:p>
        </p:txBody>
      </p:sp>
      <p:sp>
        <p:nvSpPr>
          <p:cNvPr id="13" name="Cubo 12">
            <a:extLst>
              <a:ext uri="{FF2B5EF4-FFF2-40B4-BE49-F238E27FC236}">
                <a16:creationId xmlns:a16="http://schemas.microsoft.com/office/drawing/2014/main" id="{1A6CDD2B-100E-4ABD-B5F5-0E7986307C21}"/>
              </a:ext>
            </a:extLst>
          </p:cNvPr>
          <p:cNvSpPr/>
          <p:nvPr/>
        </p:nvSpPr>
        <p:spPr>
          <a:xfrm>
            <a:off x="6036981" y="2333688"/>
            <a:ext cx="1041019" cy="904088"/>
          </a:xfrm>
          <a:prstGeom prst="cub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12</a:t>
            </a:r>
          </a:p>
        </p:txBody>
      </p:sp>
      <p:graphicFrame>
        <p:nvGraphicFramePr>
          <p:cNvPr id="30" name="Tabla 5">
            <a:extLst>
              <a:ext uri="{FF2B5EF4-FFF2-40B4-BE49-F238E27FC236}">
                <a16:creationId xmlns:a16="http://schemas.microsoft.com/office/drawing/2014/main" id="{FE98E388-FC2C-4FD5-9035-807BDF083656}"/>
              </a:ext>
            </a:extLst>
          </p:cNvPr>
          <p:cNvGraphicFramePr>
            <a:graphicFrameLocks noGrp="1"/>
          </p:cNvGraphicFramePr>
          <p:nvPr>
            <p:extLst>
              <p:ext uri="{D42A27DB-BD31-4B8C-83A1-F6EECF244321}">
                <p14:modId xmlns:p14="http://schemas.microsoft.com/office/powerpoint/2010/main" val="2357784837"/>
              </p:ext>
            </p:extLst>
          </p:nvPr>
        </p:nvGraphicFramePr>
        <p:xfrm>
          <a:off x="2188661" y="1892772"/>
          <a:ext cx="4889340" cy="370840"/>
        </p:xfrm>
        <a:graphic>
          <a:graphicData uri="http://schemas.openxmlformats.org/drawingml/2006/table">
            <a:tbl>
              <a:tblPr firstRow="1" bandRow="1">
                <a:tableStyleId>{5940675A-B579-460E-94D1-54222C63F5DA}</a:tableStyleId>
              </a:tblPr>
              <a:tblGrid>
                <a:gridCol w="814890">
                  <a:extLst>
                    <a:ext uri="{9D8B030D-6E8A-4147-A177-3AD203B41FA5}">
                      <a16:colId xmlns:a16="http://schemas.microsoft.com/office/drawing/2014/main" val="381308776"/>
                    </a:ext>
                  </a:extLst>
                </a:gridCol>
                <a:gridCol w="814890">
                  <a:extLst>
                    <a:ext uri="{9D8B030D-6E8A-4147-A177-3AD203B41FA5}">
                      <a16:colId xmlns:a16="http://schemas.microsoft.com/office/drawing/2014/main" val="4070669315"/>
                    </a:ext>
                  </a:extLst>
                </a:gridCol>
                <a:gridCol w="814890">
                  <a:extLst>
                    <a:ext uri="{9D8B030D-6E8A-4147-A177-3AD203B41FA5}">
                      <a16:colId xmlns:a16="http://schemas.microsoft.com/office/drawing/2014/main" val="187834929"/>
                    </a:ext>
                  </a:extLst>
                </a:gridCol>
                <a:gridCol w="814890">
                  <a:extLst>
                    <a:ext uri="{9D8B030D-6E8A-4147-A177-3AD203B41FA5}">
                      <a16:colId xmlns:a16="http://schemas.microsoft.com/office/drawing/2014/main" val="1743716652"/>
                    </a:ext>
                  </a:extLst>
                </a:gridCol>
                <a:gridCol w="814890">
                  <a:extLst>
                    <a:ext uri="{9D8B030D-6E8A-4147-A177-3AD203B41FA5}">
                      <a16:colId xmlns:a16="http://schemas.microsoft.com/office/drawing/2014/main" val="368379260"/>
                    </a:ext>
                  </a:extLst>
                </a:gridCol>
                <a:gridCol w="814890">
                  <a:extLst>
                    <a:ext uri="{9D8B030D-6E8A-4147-A177-3AD203B41FA5}">
                      <a16:colId xmlns:a16="http://schemas.microsoft.com/office/drawing/2014/main" val="691669472"/>
                    </a:ext>
                  </a:extLst>
                </a:gridCol>
              </a:tblGrid>
              <a:tr h="370840">
                <a:tc>
                  <a:txBody>
                    <a:bodyPr/>
                    <a:lstStyle/>
                    <a:p>
                      <a:r>
                        <a:rPr lang="es-PE" sz="1400" dirty="0"/>
                        <a:t>Índice 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PE" sz="1400" dirty="0"/>
                        <a:t>Índice 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PE" sz="1400" dirty="0"/>
                        <a:t>Índice 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PE" sz="1400" dirty="0"/>
                        <a:t>Índice 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PE" sz="1400" dirty="0"/>
                        <a:t>Índice 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PE" sz="1400" dirty="0"/>
                        <a:t>Índice 5</a:t>
                      </a:r>
                    </a:p>
                  </a:txBody>
                  <a:tcPr/>
                </a:tc>
                <a:extLst>
                  <a:ext uri="{0D108BD9-81ED-4DB2-BD59-A6C34878D82A}">
                    <a16:rowId xmlns:a16="http://schemas.microsoft.com/office/drawing/2014/main" val="1606612892"/>
                  </a:ext>
                </a:extLst>
              </a:tr>
            </a:tbl>
          </a:graphicData>
        </a:graphic>
      </p:graphicFrame>
      <p:sp>
        <p:nvSpPr>
          <p:cNvPr id="31" name="TextBox 1">
            <a:extLst>
              <a:ext uri="{FF2B5EF4-FFF2-40B4-BE49-F238E27FC236}">
                <a16:creationId xmlns:a16="http://schemas.microsoft.com/office/drawing/2014/main" id="{30B22D7B-C8DE-41DA-BA21-AF911CF16B79}"/>
              </a:ext>
            </a:extLst>
          </p:cNvPr>
          <p:cNvSpPr txBox="1">
            <a:spLocks noChangeArrowheads="1"/>
          </p:cNvSpPr>
          <p:nvPr/>
        </p:nvSpPr>
        <p:spPr bwMode="auto">
          <a:xfrm>
            <a:off x="615302" y="2646864"/>
            <a:ext cx="13484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just" defTabSz="914400">
              <a:spcBef>
                <a:spcPct val="0"/>
              </a:spcBef>
              <a:buNone/>
              <a:defRPr/>
            </a:pPr>
            <a:r>
              <a:rPr lang="es-PE" altLang="es-PE" sz="1800" dirty="0"/>
              <a:t>alumnos  = </a:t>
            </a:r>
          </a:p>
        </p:txBody>
      </p:sp>
      <p:sp>
        <p:nvSpPr>
          <p:cNvPr id="15" name="TextBox 1">
            <a:extLst>
              <a:ext uri="{FF2B5EF4-FFF2-40B4-BE49-F238E27FC236}">
                <a16:creationId xmlns:a16="http://schemas.microsoft.com/office/drawing/2014/main" id="{D2CA93D2-012C-4468-8EF8-1A2C973391D8}"/>
              </a:ext>
            </a:extLst>
          </p:cNvPr>
          <p:cNvSpPr txBox="1">
            <a:spLocks noChangeArrowheads="1"/>
          </p:cNvSpPr>
          <p:nvPr/>
        </p:nvSpPr>
        <p:spPr bwMode="auto">
          <a:xfrm>
            <a:off x="944181" y="3473390"/>
            <a:ext cx="50934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just" defTabSz="914400">
              <a:spcBef>
                <a:spcPct val="0"/>
              </a:spcBef>
              <a:buNone/>
              <a:defRPr/>
            </a:pPr>
            <a:r>
              <a:rPr lang="es-PE" altLang="es-PE" sz="1800" b="1" dirty="0"/>
              <a:t>Obtener la suma de las notas del arreglo alumnos</a:t>
            </a:r>
          </a:p>
        </p:txBody>
      </p:sp>
      <p:pic>
        <p:nvPicPr>
          <p:cNvPr id="5" name="Imagen 4">
            <a:extLst>
              <a:ext uri="{FF2B5EF4-FFF2-40B4-BE49-F238E27FC236}">
                <a16:creationId xmlns:a16="http://schemas.microsoft.com/office/drawing/2014/main" id="{C5DDCD56-ED5D-4C89-9F47-D99A776F54F8}"/>
              </a:ext>
            </a:extLst>
          </p:cNvPr>
          <p:cNvPicPr>
            <a:picLocks noChangeAspect="1"/>
          </p:cNvPicPr>
          <p:nvPr/>
        </p:nvPicPr>
        <p:blipFill>
          <a:blip r:embed="rId3"/>
          <a:stretch>
            <a:fillRect/>
          </a:stretch>
        </p:blipFill>
        <p:spPr>
          <a:xfrm>
            <a:off x="944181" y="3985591"/>
            <a:ext cx="4067175" cy="628650"/>
          </a:xfrm>
          <a:prstGeom prst="rect">
            <a:avLst/>
          </a:prstGeom>
        </p:spPr>
      </p:pic>
      <p:pic>
        <p:nvPicPr>
          <p:cNvPr id="6" name="Imagen 5">
            <a:extLst>
              <a:ext uri="{FF2B5EF4-FFF2-40B4-BE49-F238E27FC236}">
                <a16:creationId xmlns:a16="http://schemas.microsoft.com/office/drawing/2014/main" id="{298D5A98-489E-4471-82AB-ED755D615D9A}"/>
              </a:ext>
            </a:extLst>
          </p:cNvPr>
          <p:cNvPicPr>
            <a:picLocks noChangeAspect="1"/>
          </p:cNvPicPr>
          <p:nvPr/>
        </p:nvPicPr>
        <p:blipFill>
          <a:blip r:embed="rId4"/>
          <a:stretch>
            <a:fillRect/>
          </a:stretch>
        </p:blipFill>
        <p:spPr>
          <a:xfrm>
            <a:off x="944181" y="4757110"/>
            <a:ext cx="4067175" cy="979754"/>
          </a:xfrm>
          <a:prstGeom prst="rect">
            <a:avLst/>
          </a:prstGeom>
        </p:spPr>
      </p:pic>
      <p:pic>
        <p:nvPicPr>
          <p:cNvPr id="9" name="Imagen 8">
            <a:extLst>
              <a:ext uri="{FF2B5EF4-FFF2-40B4-BE49-F238E27FC236}">
                <a16:creationId xmlns:a16="http://schemas.microsoft.com/office/drawing/2014/main" id="{C98D90D2-6961-4A51-ABD7-F00A565F1650}"/>
              </a:ext>
            </a:extLst>
          </p:cNvPr>
          <p:cNvPicPr>
            <a:picLocks noChangeAspect="1"/>
          </p:cNvPicPr>
          <p:nvPr/>
        </p:nvPicPr>
        <p:blipFill>
          <a:blip r:embed="rId5"/>
          <a:stretch>
            <a:fillRect/>
          </a:stretch>
        </p:blipFill>
        <p:spPr>
          <a:xfrm>
            <a:off x="944180" y="5857591"/>
            <a:ext cx="7480217" cy="369332"/>
          </a:xfrm>
          <a:prstGeom prst="rect">
            <a:avLst/>
          </a:prstGeom>
        </p:spPr>
      </p:pic>
    </p:spTree>
    <p:extLst>
      <p:ext uri="{BB962C8B-B14F-4D97-AF65-F5344CB8AC3E}">
        <p14:creationId xmlns:p14="http://schemas.microsoft.com/office/powerpoint/2010/main" val="4092113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7FBC1D2-BE59-46D3-AABC-F50BCDC3CFD1}"/>
              </a:ext>
            </a:extLst>
          </p:cNvPr>
          <p:cNvSpPr txBox="1"/>
          <p:nvPr/>
        </p:nvSpPr>
        <p:spPr>
          <a:xfrm>
            <a:off x="578621" y="275208"/>
            <a:ext cx="1508362" cy="584775"/>
          </a:xfrm>
          <a:prstGeom prst="rect">
            <a:avLst/>
          </a:prstGeom>
          <a:noFill/>
        </p:spPr>
        <p:txBody>
          <a:bodyPr wrap="none">
            <a:spAutoFit/>
          </a:bodyPr>
          <a:ls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s-PE" sz="3200" dirty="0">
                <a:solidFill>
                  <a:schemeClr val="bg2">
                    <a:lumMod val="10000"/>
                  </a:schemeClr>
                </a:solidFill>
              </a:rPr>
              <a:t>Kahoot!</a:t>
            </a:r>
          </a:p>
        </p:txBody>
      </p:sp>
      <p:pic>
        <p:nvPicPr>
          <p:cNvPr id="2" name="Imagen 1">
            <a:extLst>
              <a:ext uri="{FF2B5EF4-FFF2-40B4-BE49-F238E27FC236}">
                <a16:creationId xmlns:a16="http://schemas.microsoft.com/office/drawing/2014/main" id="{2DB700BE-6F55-4B5E-9116-E61067B47389}"/>
              </a:ext>
            </a:extLst>
          </p:cNvPr>
          <p:cNvPicPr>
            <a:picLocks noChangeAspect="1"/>
          </p:cNvPicPr>
          <p:nvPr/>
        </p:nvPicPr>
        <p:blipFill>
          <a:blip r:embed="rId2"/>
          <a:stretch>
            <a:fillRect/>
          </a:stretch>
        </p:blipFill>
        <p:spPr>
          <a:xfrm>
            <a:off x="907854" y="2109602"/>
            <a:ext cx="7328291" cy="3536596"/>
          </a:xfrm>
          <a:prstGeom prst="rect">
            <a:avLst/>
          </a:prstGeom>
        </p:spPr>
      </p:pic>
    </p:spTree>
    <p:extLst>
      <p:ext uri="{BB962C8B-B14F-4D97-AF65-F5344CB8AC3E}">
        <p14:creationId xmlns:p14="http://schemas.microsoft.com/office/powerpoint/2010/main" val="789200503"/>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260</TotalTime>
  <Words>421</Words>
  <Application>Microsoft Office PowerPoint</Application>
  <PresentationFormat>Presentación en pantalla (4:3)</PresentationFormat>
  <Paragraphs>146</Paragraphs>
  <Slides>10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10</vt:i4>
      </vt:variant>
    </vt:vector>
  </HeadingPairs>
  <TitlesOfParts>
    <vt:vector size="14" baseType="lpstr">
      <vt:lpstr>Arial</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Lucas Agustín Fajardo Montes</dc:creator>
  <cp:lastModifiedBy>Lucas Agustín Fajardo Montes</cp:lastModifiedBy>
  <cp:revision>26</cp:revision>
  <dcterms:created xsi:type="dcterms:W3CDTF">2020-06-15T21:26:37Z</dcterms:created>
  <dcterms:modified xsi:type="dcterms:W3CDTF">2020-06-21T19:45:45Z</dcterms:modified>
</cp:coreProperties>
</file>