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91" r:id="rId3"/>
    <p:sldId id="292" r:id="rId4"/>
    <p:sldId id="293" r:id="rId5"/>
    <p:sldId id="294" r:id="rId6"/>
    <p:sldId id="296" r:id="rId7"/>
    <p:sldId id="299" r:id="rId8"/>
    <p:sldId id="324" r:id="rId9"/>
    <p:sldId id="30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26" autoAdjust="0"/>
  </p:normalViewPr>
  <p:slideViewPr>
    <p:cSldViewPr snapToGrid="0">
      <p:cViewPr>
        <p:scale>
          <a:sx n="70" d="100"/>
          <a:sy n="70" d="100"/>
        </p:scale>
        <p:origin x="221"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4D2D775-C307-437E-8274-25634EF3574D}" type="datetimeFigureOut">
              <a:rPr lang="es-PE" smtClean="0"/>
              <a:t>21/06/2020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E8244FC-7346-493C-B7CD-4D2428B7B7D6}" type="slidenum">
              <a:rPr lang="es-PE" smtClean="0"/>
              <a:t>‹Nº›</a:t>
            </a:fld>
            <a:endParaRPr lang="es-PE"/>
          </a:p>
        </p:txBody>
      </p:sp>
    </p:spTree>
    <p:extLst>
      <p:ext uri="{BB962C8B-B14F-4D97-AF65-F5344CB8AC3E}">
        <p14:creationId xmlns:p14="http://schemas.microsoft.com/office/powerpoint/2010/main" val="2377884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D2D775-C307-437E-8274-25634EF3574D}" type="datetimeFigureOut">
              <a:rPr lang="es-PE" smtClean="0"/>
              <a:t>21/06/2020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E8244FC-7346-493C-B7CD-4D2428B7B7D6}" type="slidenum">
              <a:rPr lang="es-PE" smtClean="0"/>
              <a:t>‹Nº›</a:t>
            </a:fld>
            <a:endParaRPr lang="es-PE"/>
          </a:p>
        </p:txBody>
      </p:sp>
    </p:spTree>
    <p:extLst>
      <p:ext uri="{BB962C8B-B14F-4D97-AF65-F5344CB8AC3E}">
        <p14:creationId xmlns:p14="http://schemas.microsoft.com/office/powerpoint/2010/main" val="1529775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D2D775-C307-437E-8274-25634EF3574D}" type="datetimeFigureOut">
              <a:rPr lang="es-PE" smtClean="0"/>
              <a:t>21/06/2020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E8244FC-7346-493C-B7CD-4D2428B7B7D6}" type="slidenum">
              <a:rPr lang="es-PE" smtClean="0"/>
              <a:t>‹Nº›</a:t>
            </a:fld>
            <a:endParaRPr lang="es-PE"/>
          </a:p>
        </p:txBody>
      </p:sp>
    </p:spTree>
    <p:extLst>
      <p:ext uri="{BB962C8B-B14F-4D97-AF65-F5344CB8AC3E}">
        <p14:creationId xmlns:p14="http://schemas.microsoft.com/office/powerpoint/2010/main" val="3531006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25517" t="21265" r="10732" b="19208"/>
          <a:stretch>
            <a:fillRect/>
          </a:stretch>
        </p:blipFill>
        <p:spPr bwMode="auto">
          <a:xfrm>
            <a:off x="0" y="-58738"/>
            <a:ext cx="9251950" cy="6911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ítulo 1"/>
          <p:cNvSpPr>
            <a:spLocks noGrp="1"/>
          </p:cNvSpPr>
          <p:nvPr>
            <p:ph type="ctrTitle" idx="4294967295"/>
          </p:nvPr>
        </p:nvSpPr>
        <p:spPr>
          <a:xfrm>
            <a:off x="457200" y="2582863"/>
            <a:ext cx="7772400" cy="1470025"/>
          </a:xfrm>
          <a:ln>
            <a:solidFill>
              <a:srgbClr val="4F81BD"/>
            </a:solidFill>
            <a:miter lim="800000"/>
            <a:headEnd/>
            <a:tailEnd/>
          </a:ln>
        </p:spPr>
        <p:txBody>
          <a:bodyPr/>
          <a:lstStyle/>
          <a:p>
            <a:r>
              <a:rPr lang="es-ES" altLang="es-PE" dirty="0"/>
              <a:t>TÍTULO</a:t>
            </a:r>
          </a:p>
        </p:txBody>
      </p:sp>
    </p:spTree>
    <p:extLst>
      <p:ext uri="{BB962C8B-B14F-4D97-AF65-F5344CB8AC3E}">
        <p14:creationId xmlns:p14="http://schemas.microsoft.com/office/powerpoint/2010/main" val="169009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26253" t="21381" r="11006" b="69244"/>
          <a:stretch>
            <a:fillRect/>
          </a:stretch>
        </p:blipFill>
        <p:spPr bwMode="auto">
          <a:xfrm>
            <a:off x="0" y="0"/>
            <a:ext cx="9142413" cy="109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515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D2D775-C307-437E-8274-25634EF3574D}" type="datetimeFigureOut">
              <a:rPr lang="es-PE" smtClean="0"/>
              <a:t>21/06/2020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E8244FC-7346-493C-B7CD-4D2428B7B7D6}" type="slidenum">
              <a:rPr lang="es-PE" smtClean="0"/>
              <a:t>‹Nº›</a:t>
            </a:fld>
            <a:endParaRPr lang="es-PE"/>
          </a:p>
        </p:txBody>
      </p:sp>
    </p:spTree>
    <p:extLst>
      <p:ext uri="{BB962C8B-B14F-4D97-AF65-F5344CB8AC3E}">
        <p14:creationId xmlns:p14="http://schemas.microsoft.com/office/powerpoint/2010/main" val="1317356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4D2D775-C307-437E-8274-25634EF3574D}" type="datetimeFigureOut">
              <a:rPr lang="es-PE" smtClean="0"/>
              <a:t>21/06/2020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E8244FC-7346-493C-B7CD-4D2428B7B7D6}" type="slidenum">
              <a:rPr lang="es-PE" smtClean="0"/>
              <a:t>‹Nº›</a:t>
            </a:fld>
            <a:endParaRPr lang="es-PE"/>
          </a:p>
        </p:txBody>
      </p:sp>
    </p:spTree>
    <p:extLst>
      <p:ext uri="{BB962C8B-B14F-4D97-AF65-F5344CB8AC3E}">
        <p14:creationId xmlns:p14="http://schemas.microsoft.com/office/powerpoint/2010/main" val="193085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4D2D775-C307-437E-8274-25634EF3574D}" type="datetimeFigureOut">
              <a:rPr lang="es-PE" smtClean="0"/>
              <a:t>21/06/2020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EE8244FC-7346-493C-B7CD-4D2428B7B7D6}" type="slidenum">
              <a:rPr lang="es-PE" smtClean="0"/>
              <a:t>‹Nº›</a:t>
            </a:fld>
            <a:endParaRPr lang="es-PE"/>
          </a:p>
        </p:txBody>
      </p:sp>
    </p:spTree>
    <p:extLst>
      <p:ext uri="{BB962C8B-B14F-4D97-AF65-F5344CB8AC3E}">
        <p14:creationId xmlns:p14="http://schemas.microsoft.com/office/powerpoint/2010/main" val="1577752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4D2D775-C307-437E-8274-25634EF3574D}" type="datetimeFigureOut">
              <a:rPr lang="es-PE" smtClean="0"/>
              <a:t>21/06/2020</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EE8244FC-7346-493C-B7CD-4D2428B7B7D6}" type="slidenum">
              <a:rPr lang="es-PE" smtClean="0"/>
              <a:t>‹Nº›</a:t>
            </a:fld>
            <a:endParaRPr lang="es-PE"/>
          </a:p>
        </p:txBody>
      </p:sp>
    </p:spTree>
    <p:extLst>
      <p:ext uri="{BB962C8B-B14F-4D97-AF65-F5344CB8AC3E}">
        <p14:creationId xmlns:p14="http://schemas.microsoft.com/office/powerpoint/2010/main" val="287455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4D2D775-C307-437E-8274-25634EF3574D}" type="datetimeFigureOut">
              <a:rPr lang="es-PE" smtClean="0"/>
              <a:t>21/06/2020</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EE8244FC-7346-493C-B7CD-4D2428B7B7D6}" type="slidenum">
              <a:rPr lang="es-PE" smtClean="0"/>
              <a:t>‹Nº›</a:t>
            </a:fld>
            <a:endParaRPr lang="es-PE"/>
          </a:p>
        </p:txBody>
      </p:sp>
    </p:spTree>
    <p:extLst>
      <p:ext uri="{BB962C8B-B14F-4D97-AF65-F5344CB8AC3E}">
        <p14:creationId xmlns:p14="http://schemas.microsoft.com/office/powerpoint/2010/main" val="2408699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D2D775-C307-437E-8274-25634EF3574D}" type="datetimeFigureOut">
              <a:rPr lang="es-PE" smtClean="0"/>
              <a:t>21/06/2020</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EE8244FC-7346-493C-B7CD-4D2428B7B7D6}" type="slidenum">
              <a:rPr lang="es-PE" smtClean="0"/>
              <a:t>‹Nº›</a:t>
            </a:fld>
            <a:endParaRPr lang="es-PE"/>
          </a:p>
        </p:txBody>
      </p:sp>
    </p:spTree>
    <p:extLst>
      <p:ext uri="{BB962C8B-B14F-4D97-AF65-F5344CB8AC3E}">
        <p14:creationId xmlns:p14="http://schemas.microsoft.com/office/powerpoint/2010/main" val="515984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4D2D775-C307-437E-8274-25634EF3574D}" type="datetimeFigureOut">
              <a:rPr lang="es-PE" smtClean="0"/>
              <a:t>21/06/2020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EE8244FC-7346-493C-B7CD-4D2428B7B7D6}" type="slidenum">
              <a:rPr lang="es-PE" smtClean="0"/>
              <a:t>‹Nº›</a:t>
            </a:fld>
            <a:endParaRPr lang="es-PE"/>
          </a:p>
        </p:txBody>
      </p:sp>
    </p:spTree>
    <p:extLst>
      <p:ext uri="{BB962C8B-B14F-4D97-AF65-F5344CB8AC3E}">
        <p14:creationId xmlns:p14="http://schemas.microsoft.com/office/powerpoint/2010/main" val="273832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4D2D775-C307-437E-8274-25634EF3574D}" type="datetimeFigureOut">
              <a:rPr lang="es-PE" smtClean="0"/>
              <a:t>21/06/2020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EE8244FC-7346-493C-B7CD-4D2428B7B7D6}" type="slidenum">
              <a:rPr lang="es-PE" smtClean="0"/>
              <a:t>‹Nº›</a:t>
            </a:fld>
            <a:endParaRPr lang="es-PE"/>
          </a:p>
        </p:txBody>
      </p:sp>
    </p:spTree>
    <p:extLst>
      <p:ext uri="{BB962C8B-B14F-4D97-AF65-F5344CB8AC3E}">
        <p14:creationId xmlns:p14="http://schemas.microsoft.com/office/powerpoint/2010/main" val="201791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D2D775-C307-437E-8274-25634EF3574D}" type="datetimeFigureOut">
              <a:rPr lang="es-PE" smtClean="0"/>
              <a:t>21/06/2020</a:t>
            </a:fld>
            <a:endParaRPr lang="es-P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244FC-7346-493C-B7CD-4D2428B7B7D6}" type="slidenum">
              <a:rPr lang="es-PE" smtClean="0"/>
              <a:t>‹Nº›</a:t>
            </a:fld>
            <a:endParaRPr lang="es-PE"/>
          </a:p>
        </p:txBody>
      </p:sp>
    </p:spTree>
    <p:extLst>
      <p:ext uri="{BB962C8B-B14F-4D97-AF65-F5344CB8AC3E}">
        <p14:creationId xmlns:p14="http://schemas.microsoft.com/office/powerpoint/2010/main" val="12833988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a:spLocks noChangeArrowheads="1"/>
          </p:cNvSpPr>
          <p:nvPr/>
        </p:nvSpPr>
        <p:spPr bwMode="auto">
          <a:xfrm>
            <a:off x="995363" y="1158875"/>
            <a:ext cx="7032625" cy="31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sym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algn="ctr" eaLnBrk="1" hangingPunct="1">
              <a:spcBef>
                <a:spcPct val="0"/>
              </a:spcBef>
              <a:buFont typeface="Arial" panose="020B0604020202020204" pitchFamily="34" charset="0"/>
              <a:buNone/>
              <a:defRPr/>
            </a:pPr>
            <a:r>
              <a:rPr lang="es-PE" altLang="es-PE" sz="3600" b="1" dirty="0">
                <a:solidFill>
                  <a:schemeClr val="tx1">
                    <a:lumMod val="75000"/>
                    <a:lumOff val="25000"/>
                  </a:schemeClr>
                </a:solidFill>
                <a:latin typeface="Arial" panose="020B0604020202020204" pitchFamily="34" charset="0"/>
                <a:ea typeface="+mn-ea"/>
                <a:cs typeface="Arial" panose="020B0604020202020204" pitchFamily="34" charset="0"/>
                <a:sym typeface="Arial" panose="020B0604020202020204" pitchFamily="34" charset="0"/>
              </a:rPr>
              <a:t>FUNDAMENTOS DE PROGRAMACIÓN</a:t>
            </a:r>
          </a:p>
          <a:p>
            <a:pPr algn="ctr" eaLnBrk="1" hangingPunct="1">
              <a:spcBef>
                <a:spcPct val="0"/>
              </a:spcBef>
              <a:buFont typeface="Arial" panose="020B0604020202020204" pitchFamily="34" charset="0"/>
              <a:buNone/>
              <a:defRPr/>
            </a:pPr>
            <a:endParaRPr lang="es-PE" altLang="es-PE" sz="3600" b="1" dirty="0">
              <a:solidFill>
                <a:schemeClr val="tx1">
                  <a:lumMod val="75000"/>
                  <a:lumOff val="25000"/>
                </a:schemeClr>
              </a:solidFill>
              <a:latin typeface="Arial" panose="020B0604020202020204" pitchFamily="34" charset="0"/>
              <a:ea typeface="+mn-ea"/>
              <a:cs typeface="Arial" panose="020B0604020202020204" pitchFamily="34" charset="0"/>
              <a:sym typeface="Arial" panose="020B0604020202020204" pitchFamily="34" charset="0"/>
            </a:endParaRPr>
          </a:p>
          <a:p>
            <a:pPr algn="ctr" eaLnBrk="1" hangingPunct="1">
              <a:spcBef>
                <a:spcPct val="0"/>
              </a:spcBef>
              <a:buFont typeface="Arial" panose="020B0604020202020204" pitchFamily="34" charset="0"/>
              <a:buNone/>
              <a:defRPr/>
            </a:pPr>
            <a:r>
              <a:rPr lang="es-PE" altLang="es-PE" sz="3600" b="1" dirty="0">
                <a:solidFill>
                  <a:schemeClr val="tx1">
                    <a:lumMod val="75000"/>
                    <a:lumOff val="25000"/>
                  </a:schemeClr>
                </a:solidFill>
                <a:latin typeface="Arial" panose="020B0604020202020204" pitchFamily="34" charset="0"/>
                <a:ea typeface="+mn-ea"/>
                <a:cs typeface="Arial" panose="020B0604020202020204" pitchFamily="34" charset="0"/>
                <a:sym typeface="Arial" panose="020B0604020202020204" pitchFamily="34" charset="0"/>
              </a:rPr>
              <a:t>Cadenas      </a:t>
            </a:r>
          </a:p>
        </p:txBody>
      </p:sp>
      <p:pic>
        <p:nvPicPr>
          <p:cNvPr id="6147" name="Imagen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52788" y="4713288"/>
            <a:ext cx="3135312"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676275" y="420688"/>
            <a:ext cx="1470659"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Agenda</a:t>
            </a:r>
          </a:p>
        </p:txBody>
      </p:sp>
      <p:sp>
        <p:nvSpPr>
          <p:cNvPr id="5" name="TextBox 1">
            <a:extLst>
              <a:ext uri="{FF2B5EF4-FFF2-40B4-BE49-F238E27FC236}">
                <a16:creationId xmlns:a16="http://schemas.microsoft.com/office/drawing/2014/main" id="{03CF22D2-02C8-4AE0-A96E-366D8B3E4838}"/>
              </a:ext>
            </a:extLst>
          </p:cNvPr>
          <p:cNvSpPr txBox="1">
            <a:spLocks noChangeArrowheads="1"/>
          </p:cNvSpPr>
          <p:nvPr/>
        </p:nvSpPr>
        <p:spPr bwMode="auto">
          <a:xfrm>
            <a:off x="563562" y="1506056"/>
            <a:ext cx="8016875"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marL="285750" indent="-285750" algn="just" defTabSz="914400">
              <a:spcBef>
                <a:spcPct val="0"/>
              </a:spcBef>
              <a:defRPr/>
            </a:pPr>
            <a:r>
              <a:rPr lang="es-ES" altLang="es-PE" sz="3000" dirty="0"/>
              <a:t>Estructura de una cadena</a:t>
            </a:r>
          </a:p>
          <a:p>
            <a:pPr marL="285750" indent="-285750" algn="just" defTabSz="914400">
              <a:spcBef>
                <a:spcPct val="0"/>
              </a:spcBef>
              <a:defRPr/>
            </a:pPr>
            <a:r>
              <a:rPr lang="es-ES" altLang="es-PE" sz="3000" dirty="0"/>
              <a:t>Método substring</a:t>
            </a:r>
          </a:p>
          <a:p>
            <a:pPr marL="285750" indent="-285750" algn="just" defTabSz="914400">
              <a:spcBef>
                <a:spcPct val="0"/>
              </a:spcBef>
              <a:defRPr/>
            </a:pPr>
            <a:r>
              <a:rPr lang="es-ES" altLang="es-PE" sz="3000" dirty="0"/>
              <a:t>Cadenas y Arreglos</a:t>
            </a:r>
          </a:p>
          <a:p>
            <a:pPr marL="285750" indent="-285750" algn="just" defTabSz="914400">
              <a:spcBef>
                <a:spcPct val="0"/>
              </a:spcBef>
              <a:defRPr/>
            </a:pPr>
            <a:r>
              <a:rPr lang="es-ES" altLang="es-PE" sz="3000" dirty="0"/>
              <a:t>Kahoot!</a:t>
            </a:r>
          </a:p>
          <a:p>
            <a:pPr marL="285750" indent="-285750" algn="just" defTabSz="914400">
              <a:spcBef>
                <a:spcPct val="0"/>
              </a:spcBef>
              <a:defRPr/>
            </a:pPr>
            <a:r>
              <a:rPr lang="es-ES" altLang="es-PE" sz="3000" dirty="0"/>
              <a:t>Ejercicios</a:t>
            </a:r>
            <a:endParaRPr lang="es-PE" altLang="es-PE" sz="2600" dirty="0"/>
          </a:p>
        </p:txBody>
      </p:sp>
    </p:spTree>
    <p:extLst>
      <p:ext uri="{BB962C8B-B14F-4D97-AF65-F5344CB8AC3E}">
        <p14:creationId xmlns:p14="http://schemas.microsoft.com/office/powerpoint/2010/main" val="2990626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422275" y="308928"/>
            <a:ext cx="4490268"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b="1" dirty="0">
                <a:solidFill>
                  <a:schemeClr val="bg2">
                    <a:lumMod val="10000"/>
                  </a:schemeClr>
                </a:solidFill>
              </a:rPr>
              <a:t>Estructura de una cadena</a:t>
            </a:r>
          </a:p>
        </p:txBody>
      </p:sp>
      <p:sp>
        <p:nvSpPr>
          <p:cNvPr id="5" name="Google Shape;39;p9">
            <a:extLst>
              <a:ext uri="{FF2B5EF4-FFF2-40B4-BE49-F238E27FC236}">
                <a16:creationId xmlns:a16="http://schemas.microsoft.com/office/drawing/2014/main" id="{7111E692-0FC7-4054-8D63-4F61E68FD068}"/>
              </a:ext>
            </a:extLst>
          </p:cNvPr>
          <p:cNvSpPr txBox="1">
            <a:spLocks/>
          </p:cNvSpPr>
          <p:nvPr/>
        </p:nvSpPr>
        <p:spPr>
          <a:xfrm>
            <a:off x="538579" y="1391194"/>
            <a:ext cx="8229600" cy="109024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s-MX" sz="2400" dirty="0"/>
              <a:t>Las cadenas son una agrupación de caracteres en general.</a:t>
            </a:r>
          </a:p>
        </p:txBody>
      </p:sp>
      <p:sp>
        <p:nvSpPr>
          <p:cNvPr id="6" name="Google Shape;39;p9">
            <a:extLst>
              <a:ext uri="{FF2B5EF4-FFF2-40B4-BE49-F238E27FC236}">
                <a16:creationId xmlns:a16="http://schemas.microsoft.com/office/drawing/2014/main" id="{AC3AA6AA-337D-4FCA-856D-9862CCE134D3}"/>
              </a:ext>
            </a:extLst>
          </p:cNvPr>
          <p:cNvSpPr txBox="1">
            <a:spLocks/>
          </p:cNvSpPr>
          <p:nvPr/>
        </p:nvSpPr>
        <p:spPr>
          <a:xfrm>
            <a:off x="538579" y="4869178"/>
            <a:ext cx="8229600" cy="119525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s-MX" sz="2400" dirty="0"/>
              <a:t>Es una cadena que, al tener comillas el lenguaje de programación sabe que es una cadena.</a:t>
            </a:r>
          </a:p>
        </p:txBody>
      </p:sp>
      <p:sp>
        <p:nvSpPr>
          <p:cNvPr id="8" name="Google Shape;39;p9">
            <a:extLst>
              <a:ext uri="{FF2B5EF4-FFF2-40B4-BE49-F238E27FC236}">
                <a16:creationId xmlns:a16="http://schemas.microsoft.com/office/drawing/2014/main" id="{0DB697AA-1453-4D4B-A341-7365FBED0584}"/>
              </a:ext>
            </a:extLst>
          </p:cNvPr>
          <p:cNvSpPr txBox="1">
            <a:spLocks/>
          </p:cNvSpPr>
          <p:nvPr/>
        </p:nvSpPr>
        <p:spPr>
          <a:xfrm>
            <a:off x="538579" y="2242964"/>
            <a:ext cx="8229600" cy="117162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s-MX" sz="6600" dirty="0"/>
              <a:t>“Hola”</a:t>
            </a:r>
          </a:p>
        </p:txBody>
      </p:sp>
      <p:grpSp>
        <p:nvGrpSpPr>
          <p:cNvPr id="15" name="Grupo 14">
            <a:extLst>
              <a:ext uri="{FF2B5EF4-FFF2-40B4-BE49-F238E27FC236}">
                <a16:creationId xmlns:a16="http://schemas.microsoft.com/office/drawing/2014/main" id="{C704B024-052D-44F4-BFA1-E2131057BFF8}"/>
              </a:ext>
            </a:extLst>
          </p:cNvPr>
          <p:cNvGrpSpPr/>
          <p:nvPr/>
        </p:nvGrpSpPr>
        <p:grpSpPr>
          <a:xfrm>
            <a:off x="3902362" y="3365042"/>
            <a:ext cx="1948873" cy="1307407"/>
            <a:chOff x="3902362" y="3365042"/>
            <a:chExt cx="1948873" cy="1307407"/>
          </a:xfrm>
        </p:grpSpPr>
        <p:sp>
          <p:nvSpPr>
            <p:cNvPr id="2" name="Flecha: hacia arriba 1">
              <a:extLst>
                <a:ext uri="{FF2B5EF4-FFF2-40B4-BE49-F238E27FC236}">
                  <a16:creationId xmlns:a16="http://schemas.microsoft.com/office/drawing/2014/main" id="{80CFE6AF-CEF1-46FD-95C1-7E4D7BC22BF7}"/>
                </a:ext>
              </a:extLst>
            </p:cNvPr>
            <p:cNvSpPr/>
            <p:nvPr/>
          </p:nvSpPr>
          <p:spPr>
            <a:xfrm>
              <a:off x="4061529" y="3365042"/>
              <a:ext cx="177554" cy="3679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Flecha: hacia arriba 8">
              <a:extLst>
                <a:ext uri="{FF2B5EF4-FFF2-40B4-BE49-F238E27FC236}">
                  <a16:creationId xmlns:a16="http://schemas.microsoft.com/office/drawing/2014/main" id="{5E06341B-FEF7-4481-80E3-B100D755B656}"/>
                </a:ext>
              </a:extLst>
            </p:cNvPr>
            <p:cNvSpPr/>
            <p:nvPr/>
          </p:nvSpPr>
          <p:spPr>
            <a:xfrm>
              <a:off x="4511333" y="3365042"/>
              <a:ext cx="177554" cy="3679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Flecha: hacia arriba 9">
              <a:extLst>
                <a:ext uri="{FF2B5EF4-FFF2-40B4-BE49-F238E27FC236}">
                  <a16:creationId xmlns:a16="http://schemas.microsoft.com/office/drawing/2014/main" id="{17992247-D76A-4C47-9A78-B2D2D6796B31}"/>
                </a:ext>
              </a:extLst>
            </p:cNvPr>
            <p:cNvSpPr/>
            <p:nvPr/>
          </p:nvSpPr>
          <p:spPr>
            <a:xfrm>
              <a:off x="4876799" y="3370465"/>
              <a:ext cx="177554" cy="3679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Flecha: hacia arriba 10">
              <a:extLst>
                <a:ext uri="{FF2B5EF4-FFF2-40B4-BE49-F238E27FC236}">
                  <a16:creationId xmlns:a16="http://schemas.microsoft.com/office/drawing/2014/main" id="{8EADB026-ECEF-44D9-8A65-70BE1A194E0D}"/>
                </a:ext>
              </a:extLst>
            </p:cNvPr>
            <p:cNvSpPr/>
            <p:nvPr/>
          </p:nvSpPr>
          <p:spPr>
            <a:xfrm>
              <a:off x="5233387" y="3365042"/>
              <a:ext cx="177554" cy="3679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CuadroTexto 2">
              <a:extLst>
                <a:ext uri="{FF2B5EF4-FFF2-40B4-BE49-F238E27FC236}">
                  <a16:creationId xmlns:a16="http://schemas.microsoft.com/office/drawing/2014/main" id="{B8F17E47-3146-479C-8620-C06678354388}"/>
                </a:ext>
              </a:extLst>
            </p:cNvPr>
            <p:cNvSpPr txBox="1"/>
            <p:nvPr/>
          </p:nvSpPr>
          <p:spPr>
            <a:xfrm>
              <a:off x="4008261" y="3698179"/>
              <a:ext cx="177554" cy="369332"/>
            </a:xfrm>
            <a:prstGeom prst="rect">
              <a:avLst/>
            </a:prstGeom>
            <a:noFill/>
          </p:spPr>
          <p:txBody>
            <a:bodyPr wrap="square" rtlCol="0">
              <a:spAutoFit/>
            </a:bodyPr>
            <a:lstStyle/>
            <a:p>
              <a:r>
                <a:rPr lang="es-PE" dirty="0"/>
                <a:t>1</a:t>
              </a:r>
            </a:p>
          </p:txBody>
        </p:sp>
        <p:sp>
          <p:nvSpPr>
            <p:cNvPr id="12" name="CuadroTexto 11">
              <a:extLst>
                <a:ext uri="{FF2B5EF4-FFF2-40B4-BE49-F238E27FC236}">
                  <a16:creationId xmlns:a16="http://schemas.microsoft.com/office/drawing/2014/main" id="{774975C9-F1B8-4EF6-97BA-E28745828741}"/>
                </a:ext>
              </a:extLst>
            </p:cNvPr>
            <p:cNvSpPr txBox="1"/>
            <p:nvPr/>
          </p:nvSpPr>
          <p:spPr>
            <a:xfrm>
              <a:off x="4444751" y="3708178"/>
              <a:ext cx="177554" cy="369332"/>
            </a:xfrm>
            <a:prstGeom prst="rect">
              <a:avLst/>
            </a:prstGeom>
            <a:noFill/>
          </p:spPr>
          <p:txBody>
            <a:bodyPr wrap="square" rtlCol="0">
              <a:spAutoFit/>
            </a:bodyPr>
            <a:lstStyle/>
            <a:p>
              <a:r>
                <a:rPr lang="es-PE" dirty="0"/>
                <a:t>2</a:t>
              </a:r>
            </a:p>
          </p:txBody>
        </p:sp>
        <p:sp>
          <p:nvSpPr>
            <p:cNvPr id="13" name="CuadroTexto 12">
              <a:extLst>
                <a:ext uri="{FF2B5EF4-FFF2-40B4-BE49-F238E27FC236}">
                  <a16:creationId xmlns:a16="http://schemas.microsoft.com/office/drawing/2014/main" id="{7E0C46A9-2042-414C-A1E1-371F5E31A80D}"/>
                </a:ext>
              </a:extLst>
            </p:cNvPr>
            <p:cNvSpPr txBox="1"/>
            <p:nvPr/>
          </p:nvSpPr>
          <p:spPr>
            <a:xfrm>
              <a:off x="4827972" y="3709299"/>
              <a:ext cx="177554" cy="369332"/>
            </a:xfrm>
            <a:prstGeom prst="rect">
              <a:avLst/>
            </a:prstGeom>
            <a:noFill/>
          </p:spPr>
          <p:txBody>
            <a:bodyPr wrap="square" rtlCol="0">
              <a:spAutoFit/>
            </a:bodyPr>
            <a:lstStyle/>
            <a:p>
              <a:r>
                <a:rPr lang="es-PE" dirty="0"/>
                <a:t>3</a:t>
              </a:r>
            </a:p>
          </p:txBody>
        </p:sp>
        <p:sp>
          <p:nvSpPr>
            <p:cNvPr id="14" name="CuadroTexto 13">
              <a:extLst>
                <a:ext uri="{FF2B5EF4-FFF2-40B4-BE49-F238E27FC236}">
                  <a16:creationId xmlns:a16="http://schemas.microsoft.com/office/drawing/2014/main" id="{B4C4C5A3-6194-49F2-9CDC-C6CBCF22D641}"/>
                </a:ext>
              </a:extLst>
            </p:cNvPr>
            <p:cNvSpPr txBox="1"/>
            <p:nvPr/>
          </p:nvSpPr>
          <p:spPr>
            <a:xfrm>
              <a:off x="5184563" y="3710773"/>
              <a:ext cx="177554" cy="369332"/>
            </a:xfrm>
            <a:prstGeom prst="rect">
              <a:avLst/>
            </a:prstGeom>
            <a:noFill/>
          </p:spPr>
          <p:txBody>
            <a:bodyPr wrap="square" rtlCol="0">
              <a:spAutoFit/>
            </a:bodyPr>
            <a:lstStyle/>
            <a:p>
              <a:r>
                <a:rPr lang="es-PE" dirty="0"/>
                <a:t>4</a:t>
              </a:r>
            </a:p>
          </p:txBody>
        </p:sp>
        <p:sp>
          <p:nvSpPr>
            <p:cNvPr id="4" name="Abrir llave 3">
              <a:extLst>
                <a:ext uri="{FF2B5EF4-FFF2-40B4-BE49-F238E27FC236}">
                  <a16:creationId xmlns:a16="http://schemas.microsoft.com/office/drawing/2014/main" id="{0BB0C37A-8304-4585-AD51-BAFA04D7EEB2}"/>
                </a:ext>
              </a:extLst>
            </p:cNvPr>
            <p:cNvSpPr/>
            <p:nvPr/>
          </p:nvSpPr>
          <p:spPr>
            <a:xfrm rot="16200000">
              <a:off x="4683667" y="3379282"/>
              <a:ext cx="205704" cy="161282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6" name="CuadroTexto 15">
              <a:extLst>
                <a:ext uri="{FF2B5EF4-FFF2-40B4-BE49-F238E27FC236}">
                  <a16:creationId xmlns:a16="http://schemas.microsoft.com/office/drawing/2014/main" id="{93BF56B1-EABA-4FAC-8D2E-79E9E67040FC}"/>
                </a:ext>
              </a:extLst>
            </p:cNvPr>
            <p:cNvSpPr txBox="1"/>
            <p:nvPr/>
          </p:nvSpPr>
          <p:spPr>
            <a:xfrm>
              <a:off x="3902362" y="4303117"/>
              <a:ext cx="1948873" cy="369332"/>
            </a:xfrm>
            <a:prstGeom prst="rect">
              <a:avLst/>
            </a:prstGeom>
            <a:noFill/>
          </p:spPr>
          <p:txBody>
            <a:bodyPr wrap="square" rtlCol="0">
              <a:spAutoFit/>
            </a:bodyPr>
            <a:lstStyle/>
            <a:p>
              <a:r>
                <a:rPr lang="es-PE" dirty="0"/>
                <a:t>Tiene 4 caracteres</a:t>
              </a:r>
            </a:p>
          </p:txBody>
        </p:sp>
      </p:grpSp>
    </p:spTree>
    <p:extLst>
      <p:ext uri="{BB962C8B-B14F-4D97-AF65-F5344CB8AC3E}">
        <p14:creationId xmlns:p14="http://schemas.microsoft.com/office/powerpoint/2010/main" val="310075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422275" y="369888"/>
            <a:ext cx="3204082"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b="1" dirty="0">
                <a:solidFill>
                  <a:schemeClr val="bg2">
                    <a:lumMod val="10000"/>
                  </a:schemeClr>
                </a:solidFill>
              </a:rPr>
              <a:t>Método substring</a:t>
            </a:r>
          </a:p>
        </p:txBody>
      </p:sp>
      <p:sp>
        <p:nvSpPr>
          <p:cNvPr id="6" name="Google Shape;45;p10">
            <a:extLst>
              <a:ext uri="{FF2B5EF4-FFF2-40B4-BE49-F238E27FC236}">
                <a16:creationId xmlns:a16="http://schemas.microsoft.com/office/drawing/2014/main" id="{D3D60FA3-5DE7-4A08-B153-9E10AFC833C1}"/>
              </a:ext>
            </a:extLst>
          </p:cNvPr>
          <p:cNvSpPr txBox="1">
            <a:spLocks/>
          </p:cNvSpPr>
          <p:nvPr/>
        </p:nvSpPr>
        <p:spPr>
          <a:xfrm>
            <a:off x="422275" y="1268459"/>
            <a:ext cx="8229600" cy="119765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s-MX" sz="2400" dirty="0"/>
              <a:t>Sintaxis:</a:t>
            </a:r>
          </a:p>
          <a:p>
            <a:pPr>
              <a:spcBef>
                <a:spcPts val="600"/>
              </a:spcBef>
            </a:pPr>
            <a:r>
              <a:rPr lang="es-MX" sz="2400" b="1" dirty="0"/>
              <a:t>String a = </a:t>
            </a:r>
            <a:r>
              <a:rPr lang="es-PE" altLang="es-PE" sz="2400" b="1" dirty="0"/>
              <a:t>"</a:t>
            </a:r>
            <a:r>
              <a:rPr lang="es-MX" sz="2400" b="1" dirty="0"/>
              <a:t>Hola</a:t>
            </a:r>
            <a:r>
              <a:rPr lang="es-PE" altLang="es-PE" sz="2400" b="1" dirty="0"/>
              <a:t>"</a:t>
            </a:r>
            <a:endParaRPr lang="es-MX" sz="2400" b="1" dirty="0"/>
          </a:p>
        </p:txBody>
      </p:sp>
      <p:sp>
        <p:nvSpPr>
          <p:cNvPr id="5" name="Google Shape;45;p10">
            <a:extLst>
              <a:ext uri="{FF2B5EF4-FFF2-40B4-BE49-F238E27FC236}">
                <a16:creationId xmlns:a16="http://schemas.microsoft.com/office/drawing/2014/main" id="{09081387-EE75-43AE-8E6C-51090575BFB9}"/>
              </a:ext>
            </a:extLst>
          </p:cNvPr>
          <p:cNvSpPr txBox="1">
            <a:spLocks/>
          </p:cNvSpPr>
          <p:nvPr/>
        </p:nvSpPr>
        <p:spPr>
          <a:xfrm>
            <a:off x="492125" y="3646714"/>
            <a:ext cx="8229600" cy="22895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s-MX" sz="2400" dirty="0"/>
              <a:t>Método </a:t>
            </a:r>
            <a:r>
              <a:rPr lang="es-MX" sz="2400" b="1" dirty="0"/>
              <a:t>substring</a:t>
            </a:r>
            <a:r>
              <a:rPr lang="es-MX" sz="2400" dirty="0"/>
              <a:t>:</a:t>
            </a:r>
          </a:p>
          <a:p>
            <a:pPr>
              <a:spcBef>
                <a:spcPts val="600"/>
              </a:spcBef>
            </a:pPr>
            <a:r>
              <a:rPr lang="es-MX" sz="2400" dirty="0"/>
              <a:t>Permite obtener una parte de la cadena de caracteres. </a:t>
            </a:r>
            <a:r>
              <a:rPr lang="es-MX" sz="2400" b="1" dirty="0"/>
              <a:t>a.substring(desde, hasta);</a:t>
            </a:r>
          </a:p>
          <a:p>
            <a:pPr>
              <a:spcBef>
                <a:spcPts val="600"/>
              </a:spcBef>
            </a:pPr>
            <a:endParaRPr lang="es-MX" sz="1000" dirty="0"/>
          </a:p>
          <a:p>
            <a:pPr>
              <a:spcBef>
                <a:spcPts val="600"/>
              </a:spcBef>
            </a:pPr>
            <a:r>
              <a:rPr lang="es-MX" sz="2400" dirty="0"/>
              <a:t>Si se desea obtener la </a:t>
            </a:r>
            <a:r>
              <a:rPr lang="es-MX" sz="2400" b="1" dirty="0"/>
              <a:t>H</a:t>
            </a:r>
            <a:r>
              <a:rPr lang="es-MX" sz="2400" dirty="0"/>
              <a:t>, la sintaxis es:</a:t>
            </a:r>
            <a:endParaRPr lang="es-MX" sz="2400" b="1" dirty="0"/>
          </a:p>
        </p:txBody>
      </p:sp>
      <p:sp>
        <p:nvSpPr>
          <p:cNvPr id="8" name="Google Shape;39;p9">
            <a:extLst>
              <a:ext uri="{FF2B5EF4-FFF2-40B4-BE49-F238E27FC236}">
                <a16:creationId xmlns:a16="http://schemas.microsoft.com/office/drawing/2014/main" id="{6B1EB3BC-38D1-4E53-B36D-08D227F82AAB}"/>
              </a:ext>
            </a:extLst>
          </p:cNvPr>
          <p:cNvSpPr txBox="1">
            <a:spLocks/>
          </p:cNvSpPr>
          <p:nvPr/>
        </p:nvSpPr>
        <p:spPr>
          <a:xfrm>
            <a:off x="492125" y="2170550"/>
            <a:ext cx="8229600" cy="117162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s-MX" sz="6600" dirty="0"/>
              <a:t>“Hola”</a:t>
            </a:r>
          </a:p>
        </p:txBody>
      </p:sp>
      <p:grpSp>
        <p:nvGrpSpPr>
          <p:cNvPr id="4" name="Grupo 3">
            <a:extLst>
              <a:ext uri="{FF2B5EF4-FFF2-40B4-BE49-F238E27FC236}">
                <a16:creationId xmlns:a16="http://schemas.microsoft.com/office/drawing/2014/main" id="{972130E9-1939-4AE2-88F7-365F06BB5904}"/>
              </a:ext>
            </a:extLst>
          </p:cNvPr>
          <p:cNvGrpSpPr/>
          <p:nvPr/>
        </p:nvGrpSpPr>
        <p:grpSpPr>
          <a:xfrm>
            <a:off x="3606491" y="2207487"/>
            <a:ext cx="1903407" cy="1574456"/>
            <a:chOff x="3606491" y="2207487"/>
            <a:chExt cx="1903407" cy="1574456"/>
          </a:xfrm>
        </p:grpSpPr>
        <p:cxnSp>
          <p:nvCxnSpPr>
            <p:cNvPr id="3" name="Conector recto 2">
              <a:extLst>
                <a:ext uri="{FF2B5EF4-FFF2-40B4-BE49-F238E27FC236}">
                  <a16:creationId xmlns:a16="http://schemas.microsoft.com/office/drawing/2014/main" id="{7FAB3B2F-3344-4CB9-8EAD-ADDF412B3117}"/>
                </a:ext>
              </a:extLst>
            </p:cNvPr>
            <p:cNvCxnSpPr/>
            <p:nvPr/>
          </p:nvCxnSpPr>
          <p:spPr>
            <a:xfrm>
              <a:off x="3749964" y="2207489"/>
              <a:ext cx="0" cy="1228437"/>
            </a:xfrm>
            <a:prstGeom prst="line">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B9883ABF-31D6-49E3-9CE5-543295B04E32}"/>
                </a:ext>
              </a:extLst>
            </p:cNvPr>
            <p:cNvCxnSpPr/>
            <p:nvPr/>
          </p:nvCxnSpPr>
          <p:spPr>
            <a:xfrm>
              <a:off x="4336475" y="2207488"/>
              <a:ext cx="0" cy="1228437"/>
            </a:xfrm>
            <a:prstGeom prst="line">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1821D1EB-65DC-4FFD-A5A5-84F9D6A9601C}"/>
                </a:ext>
              </a:extLst>
            </p:cNvPr>
            <p:cNvCxnSpPr/>
            <p:nvPr/>
          </p:nvCxnSpPr>
          <p:spPr>
            <a:xfrm>
              <a:off x="4821384" y="2207488"/>
              <a:ext cx="0" cy="1228437"/>
            </a:xfrm>
            <a:prstGeom prst="line">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E6B91B38-97A6-4394-AB4E-B1211EAB0E38}"/>
                </a:ext>
              </a:extLst>
            </p:cNvPr>
            <p:cNvCxnSpPr/>
            <p:nvPr/>
          </p:nvCxnSpPr>
          <p:spPr>
            <a:xfrm>
              <a:off x="4992257" y="2207488"/>
              <a:ext cx="0" cy="1228437"/>
            </a:xfrm>
            <a:prstGeom prst="line">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9853E51A-A383-45B9-9C87-B4029BA29523}"/>
                </a:ext>
              </a:extLst>
            </p:cNvPr>
            <p:cNvCxnSpPr/>
            <p:nvPr/>
          </p:nvCxnSpPr>
          <p:spPr>
            <a:xfrm>
              <a:off x="5467930" y="2207487"/>
              <a:ext cx="0" cy="1228437"/>
            </a:xfrm>
            <a:prstGeom prst="line">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4EE68F55-69FF-4734-B892-6050EDD0B106}"/>
                </a:ext>
              </a:extLst>
            </p:cNvPr>
            <p:cNvSpPr txBox="1"/>
            <p:nvPr/>
          </p:nvSpPr>
          <p:spPr>
            <a:xfrm>
              <a:off x="4202233" y="3402612"/>
              <a:ext cx="177554" cy="369332"/>
            </a:xfrm>
            <a:prstGeom prst="rect">
              <a:avLst/>
            </a:prstGeom>
            <a:noFill/>
          </p:spPr>
          <p:txBody>
            <a:bodyPr wrap="square" rtlCol="0">
              <a:spAutoFit/>
            </a:bodyPr>
            <a:lstStyle/>
            <a:p>
              <a:r>
                <a:rPr lang="es-PE" dirty="0"/>
                <a:t>1</a:t>
              </a:r>
            </a:p>
          </p:txBody>
        </p:sp>
        <p:sp>
          <p:nvSpPr>
            <p:cNvPr id="15" name="CuadroTexto 14">
              <a:extLst>
                <a:ext uri="{FF2B5EF4-FFF2-40B4-BE49-F238E27FC236}">
                  <a16:creationId xmlns:a16="http://schemas.microsoft.com/office/drawing/2014/main" id="{382C8F81-4AAC-4A6F-A4E9-5884E3D930A6}"/>
                </a:ext>
              </a:extLst>
            </p:cNvPr>
            <p:cNvSpPr txBox="1"/>
            <p:nvPr/>
          </p:nvSpPr>
          <p:spPr>
            <a:xfrm>
              <a:off x="4675667" y="3412611"/>
              <a:ext cx="177554" cy="369332"/>
            </a:xfrm>
            <a:prstGeom prst="rect">
              <a:avLst/>
            </a:prstGeom>
            <a:noFill/>
          </p:spPr>
          <p:txBody>
            <a:bodyPr wrap="square" rtlCol="0">
              <a:spAutoFit/>
            </a:bodyPr>
            <a:lstStyle/>
            <a:p>
              <a:r>
                <a:rPr lang="es-PE" dirty="0"/>
                <a:t>2</a:t>
              </a:r>
            </a:p>
          </p:txBody>
        </p:sp>
        <p:sp>
          <p:nvSpPr>
            <p:cNvPr id="16" name="CuadroTexto 15">
              <a:extLst>
                <a:ext uri="{FF2B5EF4-FFF2-40B4-BE49-F238E27FC236}">
                  <a16:creationId xmlns:a16="http://schemas.microsoft.com/office/drawing/2014/main" id="{63B3A6E5-EB1E-4A4E-9546-DE5E05081A17}"/>
                </a:ext>
              </a:extLst>
            </p:cNvPr>
            <p:cNvSpPr txBox="1"/>
            <p:nvPr/>
          </p:nvSpPr>
          <p:spPr>
            <a:xfrm>
              <a:off x="4874157" y="3404496"/>
              <a:ext cx="177554" cy="369332"/>
            </a:xfrm>
            <a:prstGeom prst="rect">
              <a:avLst/>
            </a:prstGeom>
            <a:noFill/>
          </p:spPr>
          <p:txBody>
            <a:bodyPr wrap="square" rtlCol="0">
              <a:spAutoFit/>
            </a:bodyPr>
            <a:lstStyle/>
            <a:p>
              <a:r>
                <a:rPr lang="es-PE" dirty="0"/>
                <a:t>3</a:t>
              </a:r>
            </a:p>
          </p:txBody>
        </p:sp>
        <p:sp>
          <p:nvSpPr>
            <p:cNvPr id="17" name="CuadroTexto 16">
              <a:extLst>
                <a:ext uri="{FF2B5EF4-FFF2-40B4-BE49-F238E27FC236}">
                  <a16:creationId xmlns:a16="http://schemas.microsoft.com/office/drawing/2014/main" id="{0B1A2EC7-883A-448C-B3DB-40C487DFC459}"/>
                </a:ext>
              </a:extLst>
            </p:cNvPr>
            <p:cNvSpPr txBox="1"/>
            <p:nvPr/>
          </p:nvSpPr>
          <p:spPr>
            <a:xfrm>
              <a:off x="5332344" y="3396734"/>
              <a:ext cx="177554" cy="369332"/>
            </a:xfrm>
            <a:prstGeom prst="rect">
              <a:avLst/>
            </a:prstGeom>
            <a:noFill/>
          </p:spPr>
          <p:txBody>
            <a:bodyPr wrap="square" rtlCol="0">
              <a:spAutoFit/>
            </a:bodyPr>
            <a:lstStyle/>
            <a:p>
              <a:r>
                <a:rPr lang="es-PE" dirty="0"/>
                <a:t>4</a:t>
              </a:r>
            </a:p>
          </p:txBody>
        </p:sp>
        <p:sp>
          <p:nvSpPr>
            <p:cNvPr id="19" name="CuadroTexto 18">
              <a:extLst>
                <a:ext uri="{FF2B5EF4-FFF2-40B4-BE49-F238E27FC236}">
                  <a16:creationId xmlns:a16="http://schemas.microsoft.com/office/drawing/2014/main" id="{1F46DE86-D812-40D0-9125-F52818CDF4A9}"/>
                </a:ext>
              </a:extLst>
            </p:cNvPr>
            <p:cNvSpPr txBox="1"/>
            <p:nvPr/>
          </p:nvSpPr>
          <p:spPr>
            <a:xfrm>
              <a:off x="3606491" y="3397999"/>
              <a:ext cx="177554" cy="369332"/>
            </a:xfrm>
            <a:prstGeom prst="rect">
              <a:avLst/>
            </a:prstGeom>
            <a:noFill/>
          </p:spPr>
          <p:txBody>
            <a:bodyPr wrap="square" rtlCol="0">
              <a:spAutoFit/>
            </a:bodyPr>
            <a:lstStyle/>
            <a:p>
              <a:r>
                <a:rPr lang="es-PE" dirty="0"/>
                <a:t>0</a:t>
              </a:r>
            </a:p>
          </p:txBody>
        </p:sp>
      </p:grpSp>
      <p:sp>
        <p:nvSpPr>
          <p:cNvPr id="21" name="Google Shape;45;p10">
            <a:extLst>
              <a:ext uri="{FF2B5EF4-FFF2-40B4-BE49-F238E27FC236}">
                <a16:creationId xmlns:a16="http://schemas.microsoft.com/office/drawing/2014/main" id="{93D41674-3371-4C3C-92FA-2F842CF21F05}"/>
              </a:ext>
            </a:extLst>
          </p:cNvPr>
          <p:cNvSpPr txBox="1">
            <a:spLocks/>
          </p:cNvSpPr>
          <p:nvPr/>
        </p:nvSpPr>
        <p:spPr>
          <a:xfrm>
            <a:off x="3161166" y="5699563"/>
            <a:ext cx="2751818" cy="53816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s-MX" sz="2400" b="1" dirty="0"/>
              <a:t>a.substring(0,1);</a:t>
            </a:r>
          </a:p>
        </p:txBody>
      </p:sp>
    </p:spTree>
    <p:extLst>
      <p:ext uri="{BB962C8B-B14F-4D97-AF65-F5344CB8AC3E}">
        <p14:creationId xmlns:p14="http://schemas.microsoft.com/office/powerpoint/2010/main" val="187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442595" y="308928"/>
            <a:ext cx="3204082"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b="1" dirty="0">
                <a:solidFill>
                  <a:schemeClr val="bg2">
                    <a:lumMod val="10000"/>
                  </a:schemeClr>
                </a:solidFill>
              </a:rPr>
              <a:t>Método substring</a:t>
            </a:r>
          </a:p>
        </p:txBody>
      </p:sp>
      <p:sp>
        <p:nvSpPr>
          <p:cNvPr id="5" name="Google Shape;51;p11">
            <a:extLst>
              <a:ext uri="{FF2B5EF4-FFF2-40B4-BE49-F238E27FC236}">
                <a16:creationId xmlns:a16="http://schemas.microsoft.com/office/drawing/2014/main" id="{62C44D1C-113C-4023-A45C-76BEAFFF31D1}"/>
              </a:ext>
            </a:extLst>
          </p:cNvPr>
          <p:cNvSpPr txBox="1">
            <a:spLocks/>
          </p:cNvSpPr>
          <p:nvPr/>
        </p:nvSpPr>
        <p:spPr>
          <a:xfrm>
            <a:off x="457200" y="3988072"/>
            <a:ext cx="8229600" cy="122843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s-MX" sz="2400" dirty="0"/>
              <a:t>¿Y si quieres imprimir la palabra </a:t>
            </a:r>
            <a:r>
              <a:rPr lang="es-MX" sz="2400" b="1" dirty="0"/>
              <a:t>“Hol” </a:t>
            </a:r>
            <a:r>
              <a:rPr lang="es-MX" sz="2400" dirty="0"/>
              <a:t>sacada de “Hola”?</a:t>
            </a:r>
          </a:p>
          <a:p>
            <a:pPr>
              <a:spcBef>
                <a:spcPts val="600"/>
              </a:spcBef>
            </a:pPr>
            <a:endParaRPr lang="es-MX" sz="1000" dirty="0"/>
          </a:p>
          <a:p>
            <a:pPr>
              <a:spcBef>
                <a:spcPts val="600"/>
              </a:spcBef>
            </a:pPr>
            <a:r>
              <a:rPr lang="es-MX" sz="2400" dirty="0"/>
              <a:t>Intenta imprimir en consola. </a:t>
            </a:r>
          </a:p>
        </p:txBody>
      </p:sp>
      <p:sp>
        <p:nvSpPr>
          <p:cNvPr id="8" name="Google Shape;39;p9">
            <a:extLst>
              <a:ext uri="{FF2B5EF4-FFF2-40B4-BE49-F238E27FC236}">
                <a16:creationId xmlns:a16="http://schemas.microsoft.com/office/drawing/2014/main" id="{CA77F71D-4D5C-4328-A43A-8D2F78DCD5D6}"/>
              </a:ext>
            </a:extLst>
          </p:cNvPr>
          <p:cNvSpPr txBox="1">
            <a:spLocks/>
          </p:cNvSpPr>
          <p:nvPr/>
        </p:nvSpPr>
        <p:spPr>
          <a:xfrm>
            <a:off x="492125" y="2392556"/>
            <a:ext cx="8229600" cy="117162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s-MX" sz="6600" dirty="0"/>
              <a:t>“Hola”</a:t>
            </a:r>
          </a:p>
        </p:txBody>
      </p:sp>
      <p:grpSp>
        <p:nvGrpSpPr>
          <p:cNvPr id="2" name="Grupo 1">
            <a:extLst>
              <a:ext uri="{FF2B5EF4-FFF2-40B4-BE49-F238E27FC236}">
                <a16:creationId xmlns:a16="http://schemas.microsoft.com/office/drawing/2014/main" id="{78396DFA-7C37-4F4F-84C0-0F42B80E52C7}"/>
              </a:ext>
            </a:extLst>
          </p:cNvPr>
          <p:cNvGrpSpPr/>
          <p:nvPr/>
        </p:nvGrpSpPr>
        <p:grpSpPr>
          <a:xfrm>
            <a:off x="3606491" y="2429493"/>
            <a:ext cx="1903407" cy="1574456"/>
            <a:chOff x="3606491" y="2429493"/>
            <a:chExt cx="1903407" cy="1574456"/>
          </a:xfrm>
        </p:grpSpPr>
        <p:cxnSp>
          <p:nvCxnSpPr>
            <p:cNvPr id="9" name="Conector recto 8">
              <a:extLst>
                <a:ext uri="{FF2B5EF4-FFF2-40B4-BE49-F238E27FC236}">
                  <a16:creationId xmlns:a16="http://schemas.microsoft.com/office/drawing/2014/main" id="{116EE353-1151-4298-A173-1D70FDD5D813}"/>
                </a:ext>
              </a:extLst>
            </p:cNvPr>
            <p:cNvCxnSpPr/>
            <p:nvPr/>
          </p:nvCxnSpPr>
          <p:spPr>
            <a:xfrm>
              <a:off x="3749964" y="2429495"/>
              <a:ext cx="0" cy="1228437"/>
            </a:xfrm>
            <a:prstGeom prst="line">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A3DC3AFE-27B9-438D-9B35-88B2973960B7}"/>
                </a:ext>
              </a:extLst>
            </p:cNvPr>
            <p:cNvCxnSpPr/>
            <p:nvPr/>
          </p:nvCxnSpPr>
          <p:spPr>
            <a:xfrm>
              <a:off x="4336475" y="2429494"/>
              <a:ext cx="0" cy="1228437"/>
            </a:xfrm>
            <a:prstGeom prst="line">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373683F3-45A2-44AC-A49E-56C814D603B6}"/>
                </a:ext>
              </a:extLst>
            </p:cNvPr>
            <p:cNvCxnSpPr/>
            <p:nvPr/>
          </p:nvCxnSpPr>
          <p:spPr>
            <a:xfrm>
              <a:off x="4821384" y="2429494"/>
              <a:ext cx="0" cy="1228437"/>
            </a:xfrm>
            <a:prstGeom prst="line">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58569560-0ADB-4EF3-BC2E-E5A0181F85A3}"/>
                </a:ext>
              </a:extLst>
            </p:cNvPr>
            <p:cNvCxnSpPr/>
            <p:nvPr/>
          </p:nvCxnSpPr>
          <p:spPr>
            <a:xfrm>
              <a:off x="4992257" y="2429494"/>
              <a:ext cx="0" cy="1228437"/>
            </a:xfrm>
            <a:prstGeom prst="line">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9F522A23-6345-4868-8D7D-17AD17A471D5}"/>
                </a:ext>
              </a:extLst>
            </p:cNvPr>
            <p:cNvCxnSpPr/>
            <p:nvPr/>
          </p:nvCxnSpPr>
          <p:spPr>
            <a:xfrm>
              <a:off x="5467930" y="2429493"/>
              <a:ext cx="0" cy="1228437"/>
            </a:xfrm>
            <a:prstGeom prst="line">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E33AB812-E924-4078-A420-C3FED540941A}"/>
                </a:ext>
              </a:extLst>
            </p:cNvPr>
            <p:cNvSpPr txBox="1"/>
            <p:nvPr/>
          </p:nvSpPr>
          <p:spPr>
            <a:xfrm>
              <a:off x="4202233" y="3624618"/>
              <a:ext cx="177554" cy="369332"/>
            </a:xfrm>
            <a:prstGeom prst="rect">
              <a:avLst/>
            </a:prstGeom>
            <a:noFill/>
          </p:spPr>
          <p:txBody>
            <a:bodyPr wrap="square" rtlCol="0">
              <a:spAutoFit/>
            </a:bodyPr>
            <a:lstStyle/>
            <a:p>
              <a:r>
                <a:rPr lang="es-PE" dirty="0"/>
                <a:t>1</a:t>
              </a:r>
            </a:p>
          </p:txBody>
        </p:sp>
        <p:sp>
          <p:nvSpPr>
            <p:cNvPr id="15" name="CuadroTexto 14">
              <a:extLst>
                <a:ext uri="{FF2B5EF4-FFF2-40B4-BE49-F238E27FC236}">
                  <a16:creationId xmlns:a16="http://schemas.microsoft.com/office/drawing/2014/main" id="{737DB0F5-41AB-458E-BC77-88AF9F3397C7}"/>
                </a:ext>
              </a:extLst>
            </p:cNvPr>
            <p:cNvSpPr txBox="1"/>
            <p:nvPr/>
          </p:nvSpPr>
          <p:spPr>
            <a:xfrm>
              <a:off x="4675667" y="3634617"/>
              <a:ext cx="177554" cy="369332"/>
            </a:xfrm>
            <a:prstGeom prst="rect">
              <a:avLst/>
            </a:prstGeom>
            <a:noFill/>
          </p:spPr>
          <p:txBody>
            <a:bodyPr wrap="square" rtlCol="0">
              <a:spAutoFit/>
            </a:bodyPr>
            <a:lstStyle/>
            <a:p>
              <a:r>
                <a:rPr lang="es-PE" dirty="0"/>
                <a:t>2</a:t>
              </a:r>
            </a:p>
          </p:txBody>
        </p:sp>
        <p:sp>
          <p:nvSpPr>
            <p:cNvPr id="16" name="CuadroTexto 15">
              <a:extLst>
                <a:ext uri="{FF2B5EF4-FFF2-40B4-BE49-F238E27FC236}">
                  <a16:creationId xmlns:a16="http://schemas.microsoft.com/office/drawing/2014/main" id="{E0A776AA-7A98-48C3-8E69-5D2B000E2CC7}"/>
                </a:ext>
              </a:extLst>
            </p:cNvPr>
            <p:cNvSpPr txBox="1"/>
            <p:nvPr/>
          </p:nvSpPr>
          <p:spPr>
            <a:xfrm>
              <a:off x="4874157" y="3626502"/>
              <a:ext cx="177554" cy="369332"/>
            </a:xfrm>
            <a:prstGeom prst="rect">
              <a:avLst/>
            </a:prstGeom>
            <a:noFill/>
          </p:spPr>
          <p:txBody>
            <a:bodyPr wrap="square" rtlCol="0">
              <a:spAutoFit/>
            </a:bodyPr>
            <a:lstStyle/>
            <a:p>
              <a:r>
                <a:rPr lang="es-PE" dirty="0"/>
                <a:t>3</a:t>
              </a:r>
            </a:p>
          </p:txBody>
        </p:sp>
        <p:sp>
          <p:nvSpPr>
            <p:cNvPr id="17" name="CuadroTexto 16">
              <a:extLst>
                <a:ext uri="{FF2B5EF4-FFF2-40B4-BE49-F238E27FC236}">
                  <a16:creationId xmlns:a16="http://schemas.microsoft.com/office/drawing/2014/main" id="{B868D21C-B1B1-4BBB-A557-E0BEAC5E4CD7}"/>
                </a:ext>
              </a:extLst>
            </p:cNvPr>
            <p:cNvSpPr txBox="1"/>
            <p:nvPr/>
          </p:nvSpPr>
          <p:spPr>
            <a:xfrm>
              <a:off x="5332344" y="3618740"/>
              <a:ext cx="177554" cy="369332"/>
            </a:xfrm>
            <a:prstGeom prst="rect">
              <a:avLst/>
            </a:prstGeom>
            <a:noFill/>
          </p:spPr>
          <p:txBody>
            <a:bodyPr wrap="square" rtlCol="0">
              <a:spAutoFit/>
            </a:bodyPr>
            <a:lstStyle/>
            <a:p>
              <a:r>
                <a:rPr lang="es-PE" dirty="0"/>
                <a:t>4</a:t>
              </a:r>
            </a:p>
          </p:txBody>
        </p:sp>
        <p:sp>
          <p:nvSpPr>
            <p:cNvPr id="18" name="CuadroTexto 17">
              <a:extLst>
                <a:ext uri="{FF2B5EF4-FFF2-40B4-BE49-F238E27FC236}">
                  <a16:creationId xmlns:a16="http://schemas.microsoft.com/office/drawing/2014/main" id="{8306C957-E9BE-4818-B27E-D8AF88EBC9B1}"/>
                </a:ext>
              </a:extLst>
            </p:cNvPr>
            <p:cNvSpPr txBox="1"/>
            <p:nvPr/>
          </p:nvSpPr>
          <p:spPr>
            <a:xfrm>
              <a:off x="3606491" y="3620005"/>
              <a:ext cx="177554" cy="369332"/>
            </a:xfrm>
            <a:prstGeom prst="rect">
              <a:avLst/>
            </a:prstGeom>
            <a:noFill/>
          </p:spPr>
          <p:txBody>
            <a:bodyPr wrap="square" rtlCol="0">
              <a:spAutoFit/>
            </a:bodyPr>
            <a:lstStyle/>
            <a:p>
              <a:r>
                <a:rPr lang="es-PE" dirty="0"/>
                <a:t>0</a:t>
              </a:r>
            </a:p>
          </p:txBody>
        </p:sp>
      </p:grpSp>
      <p:sp>
        <p:nvSpPr>
          <p:cNvPr id="19" name="Google Shape;57;p12">
            <a:extLst>
              <a:ext uri="{FF2B5EF4-FFF2-40B4-BE49-F238E27FC236}">
                <a16:creationId xmlns:a16="http://schemas.microsoft.com/office/drawing/2014/main" id="{A574F06C-38F4-4D03-8B7F-DAE454778186}"/>
              </a:ext>
            </a:extLst>
          </p:cNvPr>
          <p:cNvSpPr txBox="1">
            <a:spLocks/>
          </p:cNvSpPr>
          <p:nvPr/>
        </p:nvSpPr>
        <p:spPr>
          <a:xfrm>
            <a:off x="1815646" y="5344541"/>
            <a:ext cx="5442857" cy="7806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s-PE" altLang="es-PE" sz="2400" b="1" dirty="0"/>
              <a:t>System.out.println</a:t>
            </a:r>
            <a:r>
              <a:rPr lang="es-PE" sz="2400" b="1" dirty="0"/>
              <a:t>(a.</a:t>
            </a:r>
            <a:r>
              <a:rPr lang="es-MX" sz="2400" b="1" dirty="0"/>
              <a:t>substring(0,3));</a:t>
            </a:r>
          </a:p>
        </p:txBody>
      </p:sp>
      <p:sp>
        <p:nvSpPr>
          <p:cNvPr id="20" name="Google Shape;45;p10">
            <a:extLst>
              <a:ext uri="{FF2B5EF4-FFF2-40B4-BE49-F238E27FC236}">
                <a16:creationId xmlns:a16="http://schemas.microsoft.com/office/drawing/2014/main" id="{DC24F543-4EF2-4229-8287-AF3685761FB6}"/>
              </a:ext>
            </a:extLst>
          </p:cNvPr>
          <p:cNvSpPr txBox="1">
            <a:spLocks/>
          </p:cNvSpPr>
          <p:nvPr/>
        </p:nvSpPr>
        <p:spPr>
          <a:xfrm>
            <a:off x="422275" y="1158683"/>
            <a:ext cx="8229600" cy="119765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s-MX" sz="2400" dirty="0"/>
              <a:t>Sintaxis:</a:t>
            </a:r>
          </a:p>
          <a:p>
            <a:pPr>
              <a:spcBef>
                <a:spcPts val="600"/>
              </a:spcBef>
            </a:pPr>
            <a:r>
              <a:rPr lang="es-MX" sz="2400" b="1" dirty="0"/>
              <a:t>String a = </a:t>
            </a:r>
            <a:r>
              <a:rPr lang="es-PE" altLang="es-PE" sz="2400" b="1" dirty="0"/>
              <a:t>"</a:t>
            </a:r>
            <a:r>
              <a:rPr lang="es-MX" sz="2400" b="1" dirty="0"/>
              <a:t>Hola</a:t>
            </a:r>
            <a:r>
              <a:rPr lang="es-PE" altLang="es-PE" sz="2400" b="1" dirty="0"/>
              <a:t>"</a:t>
            </a:r>
            <a:endParaRPr lang="es-MX" sz="2400" b="1" dirty="0"/>
          </a:p>
        </p:txBody>
      </p:sp>
    </p:spTree>
    <p:extLst>
      <p:ext uri="{BB962C8B-B14F-4D97-AF65-F5344CB8AC3E}">
        <p14:creationId xmlns:p14="http://schemas.microsoft.com/office/powerpoint/2010/main" val="333625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442595" y="308928"/>
            <a:ext cx="4018216"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b="1" dirty="0">
                <a:solidFill>
                  <a:schemeClr val="bg2">
                    <a:lumMod val="10000"/>
                  </a:schemeClr>
                </a:solidFill>
              </a:rPr>
              <a:t>Cadenas y Arreglos</a:t>
            </a:r>
          </a:p>
        </p:txBody>
      </p:sp>
      <p:sp>
        <p:nvSpPr>
          <p:cNvPr id="5" name="Google Shape;63;p13">
            <a:extLst>
              <a:ext uri="{FF2B5EF4-FFF2-40B4-BE49-F238E27FC236}">
                <a16:creationId xmlns:a16="http://schemas.microsoft.com/office/drawing/2014/main" id="{0D7C1DFC-261B-4B0C-879D-4B5AD6D97154}"/>
              </a:ext>
            </a:extLst>
          </p:cNvPr>
          <p:cNvSpPr txBox="1">
            <a:spLocks/>
          </p:cNvSpPr>
          <p:nvPr/>
        </p:nvSpPr>
        <p:spPr>
          <a:xfrm>
            <a:off x="629986" y="3344547"/>
            <a:ext cx="8229600" cy="202211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defTabSz="914400">
              <a:spcBef>
                <a:spcPct val="0"/>
              </a:spcBef>
              <a:buNone/>
              <a:defRPr/>
            </a:pPr>
            <a:r>
              <a:rPr lang="es-PE" altLang="es-PE" sz="2400" dirty="0"/>
              <a:t>Declaración, iniciación y asignación:</a:t>
            </a:r>
          </a:p>
          <a:p>
            <a:pPr algn="just" defTabSz="914400">
              <a:spcBef>
                <a:spcPct val="0"/>
              </a:spcBef>
              <a:buNone/>
              <a:defRPr/>
            </a:pPr>
            <a:r>
              <a:rPr lang="es-PE" altLang="es-PE" sz="2400" b="1" dirty="0"/>
              <a:t>String[] nombres = {"Carlos", "Pedro", "Felipe"};</a:t>
            </a:r>
          </a:p>
          <a:p>
            <a:pPr>
              <a:spcBef>
                <a:spcPts val="600"/>
              </a:spcBef>
            </a:pPr>
            <a:endParaRPr lang="es-MX" sz="2400" dirty="0"/>
          </a:p>
          <a:p>
            <a:pPr>
              <a:spcBef>
                <a:spcPts val="600"/>
              </a:spcBef>
            </a:pPr>
            <a:r>
              <a:rPr lang="es-MX" sz="2400" dirty="0"/>
              <a:t>Imprimir en consola el carácter C de la cadena Carlos.</a:t>
            </a:r>
          </a:p>
        </p:txBody>
      </p:sp>
      <p:sp>
        <p:nvSpPr>
          <p:cNvPr id="6" name="Cubo 5">
            <a:extLst>
              <a:ext uri="{FF2B5EF4-FFF2-40B4-BE49-F238E27FC236}">
                <a16:creationId xmlns:a16="http://schemas.microsoft.com/office/drawing/2014/main" id="{66E7B6AC-2145-469B-8619-6CEA2550FAA5}"/>
              </a:ext>
            </a:extLst>
          </p:cNvPr>
          <p:cNvSpPr/>
          <p:nvPr/>
        </p:nvSpPr>
        <p:spPr>
          <a:xfrm>
            <a:off x="2736625" y="1953107"/>
            <a:ext cx="1487032"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“Carlos”</a:t>
            </a:r>
          </a:p>
        </p:txBody>
      </p:sp>
      <p:graphicFrame>
        <p:nvGraphicFramePr>
          <p:cNvPr id="13" name="Tabla 5">
            <a:extLst>
              <a:ext uri="{FF2B5EF4-FFF2-40B4-BE49-F238E27FC236}">
                <a16:creationId xmlns:a16="http://schemas.microsoft.com/office/drawing/2014/main" id="{61228772-4825-4421-9952-E3006D416E5B}"/>
              </a:ext>
            </a:extLst>
          </p:cNvPr>
          <p:cNvGraphicFramePr>
            <a:graphicFrameLocks noGrp="1"/>
          </p:cNvGraphicFramePr>
          <p:nvPr>
            <p:extLst>
              <p:ext uri="{D42A27DB-BD31-4B8C-83A1-F6EECF244321}">
                <p14:modId xmlns:p14="http://schemas.microsoft.com/office/powerpoint/2010/main" val="1930332252"/>
              </p:ext>
            </p:extLst>
          </p:nvPr>
        </p:nvGraphicFramePr>
        <p:xfrm>
          <a:off x="2961545" y="1512191"/>
          <a:ext cx="3776712" cy="370840"/>
        </p:xfrm>
        <a:graphic>
          <a:graphicData uri="http://schemas.openxmlformats.org/drawingml/2006/table">
            <a:tbl>
              <a:tblPr firstRow="1" bandRow="1">
                <a:tableStyleId>{5940675A-B579-460E-94D1-54222C63F5DA}</a:tableStyleId>
              </a:tblPr>
              <a:tblGrid>
                <a:gridCol w="1258904">
                  <a:extLst>
                    <a:ext uri="{9D8B030D-6E8A-4147-A177-3AD203B41FA5}">
                      <a16:colId xmlns:a16="http://schemas.microsoft.com/office/drawing/2014/main" val="381308776"/>
                    </a:ext>
                  </a:extLst>
                </a:gridCol>
                <a:gridCol w="1258904">
                  <a:extLst>
                    <a:ext uri="{9D8B030D-6E8A-4147-A177-3AD203B41FA5}">
                      <a16:colId xmlns:a16="http://schemas.microsoft.com/office/drawing/2014/main" val="4070669315"/>
                    </a:ext>
                  </a:extLst>
                </a:gridCol>
                <a:gridCol w="1258904">
                  <a:extLst>
                    <a:ext uri="{9D8B030D-6E8A-4147-A177-3AD203B41FA5}">
                      <a16:colId xmlns:a16="http://schemas.microsoft.com/office/drawing/2014/main" val="187834929"/>
                    </a:ext>
                  </a:extLst>
                </a:gridCol>
              </a:tblGrid>
              <a:tr h="370840">
                <a:tc>
                  <a:txBody>
                    <a:bodyPr/>
                    <a:lstStyle/>
                    <a:p>
                      <a:pPr algn="ctr"/>
                      <a:r>
                        <a:rPr lang="es-PE" sz="1400" dirty="0"/>
                        <a:t>Índice 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PE" sz="1400" dirty="0"/>
                        <a:t>Índice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PE" sz="1400" dirty="0"/>
                        <a:t>Índice 2</a:t>
                      </a:r>
                    </a:p>
                  </a:txBody>
                  <a:tcPr/>
                </a:tc>
                <a:extLst>
                  <a:ext uri="{0D108BD9-81ED-4DB2-BD59-A6C34878D82A}">
                    <a16:rowId xmlns:a16="http://schemas.microsoft.com/office/drawing/2014/main" val="1606612892"/>
                  </a:ext>
                </a:extLst>
              </a:tr>
            </a:tbl>
          </a:graphicData>
        </a:graphic>
      </p:graphicFrame>
      <p:sp>
        <p:nvSpPr>
          <p:cNvPr id="14" name="TextBox 1">
            <a:extLst>
              <a:ext uri="{FF2B5EF4-FFF2-40B4-BE49-F238E27FC236}">
                <a16:creationId xmlns:a16="http://schemas.microsoft.com/office/drawing/2014/main" id="{4B12D93F-5D4E-4B6D-85F1-40AEDB690C3E}"/>
              </a:ext>
            </a:extLst>
          </p:cNvPr>
          <p:cNvSpPr txBox="1">
            <a:spLocks noChangeArrowheads="1"/>
          </p:cNvSpPr>
          <p:nvPr/>
        </p:nvSpPr>
        <p:spPr bwMode="auto">
          <a:xfrm>
            <a:off x="1388188" y="2266283"/>
            <a:ext cx="13484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just" defTabSz="914400">
              <a:spcBef>
                <a:spcPct val="0"/>
              </a:spcBef>
              <a:buNone/>
              <a:defRPr/>
            </a:pPr>
            <a:r>
              <a:rPr lang="es-PE" altLang="es-PE" sz="1800" dirty="0"/>
              <a:t>nombres  = </a:t>
            </a:r>
          </a:p>
        </p:txBody>
      </p:sp>
      <p:sp>
        <p:nvSpPr>
          <p:cNvPr id="15" name="Cubo 14">
            <a:extLst>
              <a:ext uri="{FF2B5EF4-FFF2-40B4-BE49-F238E27FC236}">
                <a16:creationId xmlns:a16="http://schemas.microsoft.com/office/drawing/2014/main" id="{213AEB26-5176-4AF0-877B-6521F1C4F360}"/>
              </a:ext>
            </a:extLst>
          </p:cNvPr>
          <p:cNvSpPr/>
          <p:nvPr/>
        </p:nvSpPr>
        <p:spPr>
          <a:xfrm>
            <a:off x="3966711" y="1953107"/>
            <a:ext cx="1487032"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“Pedro”</a:t>
            </a:r>
          </a:p>
        </p:txBody>
      </p:sp>
      <p:sp>
        <p:nvSpPr>
          <p:cNvPr id="16" name="Cubo 15">
            <a:extLst>
              <a:ext uri="{FF2B5EF4-FFF2-40B4-BE49-F238E27FC236}">
                <a16:creationId xmlns:a16="http://schemas.microsoft.com/office/drawing/2014/main" id="{A3515EBB-C964-4496-B510-71D5A106B20A}"/>
              </a:ext>
            </a:extLst>
          </p:cNvPr>
          <p:cNvSpPr/>
          <p:nvPr/>
        </p:nvSpPr>
        <p:spPr>
          <a:xfrm>
            <a:off x="5233697" y="1953107"/>
            <a:ext cx="1487032"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“Felipe”</a:t>
            </a:r>
          </a:p>
        </p:txBody>
      </p:sp>
      <p:sp>
        <p:nvSpPr>
          <p:cNvPr id="18" name="Google Shape;63;p13">
            <a:extLst>
              <a:ext uri="{FF2B5EF4-FFF2-40B4-BE49-F238E27FC236}">
                <a16:creationId xmlns:a16="http://schemas.microsoft.com/office/drawing/2014/main" id="{2FBD7FBA-D56C-4EED-9ABF-2EC7FDC7DBC4}"/>
              </a:ext>
            </a:extLst>
          </p:cNvPr>
          <p:cNvSpPr txBox="1">
            <a:spLocks/>
          </p:cNvSpPr>
          <p:nvPr/>
        </p:nvSpPr>
        <p:spPr>
          <a:xfrm>
            <a:off x="869471" y="5520600"/>
            <a:ext cx="6968243" cy="66682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defTabSz="914400">
              <a:spcBef>
                <a:spcPct val="0"/>
              </a:spcBef>
              <a:buNone/>
              <a:defRPr/>
            </a:pPr>
            <a:r>
              <a:rPr lang="fr-FR" sz="2400" b="1" dirty="0"/>
              <a:t>System.out.println(nombres[0].substring(0,1));</a:t>
            </a:r>
            <a:endParaRPr lang="es-MX" sz="2400" b="1" dirty="0"/>
          </a:p>
        </p:txBody>
      </p:sp>
    </p:spTree>
    <p:extLst>
      <p:ext uri="{BB962C8B-B14F-4D97-AF65-F5344CB8AC3E}">
        <p14:creationId xmlns:p14="http://schemas.microsoft.com/office/powerpoint/2010/main" val="336499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442595" y="308928"/>
            <a:ext cx="4018216"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b="1" dirty="0">
                <a:solidFill>
                  <a:schemeClr val="bg2">
                    <a:lumMod val="10000"/>
                  </a:schemeClr>
                </a:solidFill>
              </a:rPr>
              <a:t>Cadenas y Arreglos</a:t>
            </a:r>
          </a:p>
        </p:txBody>
      </p:sp>
      <p:sp>
        <p:nvSpPr>
          <p:cNvPr id="5" name="Google Shape;63;p13">
            <a:extLst>
              <a:ext uri="{FF2B5EF4-FFF2-40B4-BE49-F238E27FC236}">
                <a16:creationId xmlns:a16="http://schemas.microsoft.com/office/drawing/2014/main" id="{0D7C1DFC-261B-4B0C-879D-4B5AD6D97154}"/>
              </a:ext>
            </a:extLst>
          </p:cNvPr>
          <p:cNvSpPr txBox="1">
            <a:spLocks/>
          </p:cNvSpPr>
          <p:nvPr/>
        </p:nvSpPr>
        <p:spPr>
          <a:xfrm>
            <a:off x="629986" y="3121924"/>
            <a:ext cx="8229600" cy="189117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defTabSz="914400">
              <a:spcBef>
                <a:spcPct val="0"/>
              </a:spcBef>
              <a:buNone/>
              <a:defRPr/>
            </a:pPr>
            <a:r>
              <a:rPr lang="es-PE" altLang="es-PE" sz="2400" dirty="0"/>
              <a:t>Declaración, iniciación y asignación:</a:t>
            </a:r>
          </a:p>
          <a:p>
            <a:pPr algn="just" defTabSz="914400">
              <a:spcBef>
                <a:spcPct val="0"/>
              </a:spcBef>
              <a:buNone/>
              <a:defRPr/>
            </a:pPr>
            <a:r>
              <a:rPr lang="es-PE" altLang="es-PE" sz="2400" b="1" dirty="0"/>
              <a:t>String[] nombres = {"Carlos", "Pedro", "Felipe"};</a:t>
            </a:r>
          </a:p>
          <a:p>
            <a:pPr>
              <a:spcBef>
                <a:spcPts val="600"/>
              </a:spcBef>
            </a:pPr>
            <a:endParaRPr lang="es-MX" sz="2400" dirty="0"/>
          </a:p>
          <a:p>
            <a:pPr>
              <a:spcBef>
                <a:spcPts val="600"/>
              </a:spcBef>
            </a:pPr>
            <a:r>
              <a:rPr lang="es-MX" sz="2400" dirty="0"/>
              <a:t>Ahora ¿si quisieras imprimir </a:t>
            </a:r>
            <a:r>
              <a:rPr lang="es-MX" sz="2400" b="1" dirty="0"/>
              <a:t>“ipe” </a:t>
            </a:r>
            <a:r>
              <a:rPr lang="es-MX" sz="2400" dirty="0"/>
              <a:t>de la cadena </a:t>
            </a:r>
            <a:r>
              <a:rPr lang="es-MX" sz="2400" b="1" dirty="0"/>
              <a:t>Felipe</a:t>
            </a:r>
            <a:r>
              <a:rPr lang="es-MX" sz="2400" dirty="0"/>
              <a:t>?</a:t>
            </a:r>
          </a:p>
        </p:txBody>
      </p:sp>
      <p:sp>
        <p:nvSpPr>
          <p:cNvPr id="6" name="Cubo 5">
            <a:extLst>
              <a:ext uri="{FF2B5EF4-FFF2-40B4-BE49-F238E27FC236}">
                <a16:creationId xmlns:a16="http://schemas.microsoft.com/office/drawing/2014/main" id="{66E7B6AC-2145-469B-8619-6CEA2550FAA5}"/>
              </a:ext>
            </a:extLst>
          </p:cNvPr>
          <p:cNvSpPr/>
          <p:nvPr/>
        </p:nvSpPr>
        <p:spPr>
          <a:xfrm>
            <a:off x="2736625" y="1953107"/>
            <a:ext cx="1487032"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“Carlos”</a:t>
            </a:r>
          </a:p>
        </p:txBody>
      </p:sp>
      <p:graphicFrame>
        <p:nvGraphicFramePr>
          <p:cNvPr id="13" name="Tabla 5">
            <a:extLst>
              <a:ext uri="{FF2B5EF4-FFF2-40B4-BE49-F238E27FC236}">
                <a16:creationId xmlns:a16="http://schemas.microsoft.com/office/drawing/2014/main" id="{61228772-4825-4421-9952-E3006D416E5B}"/>
              </a:ext>
            </a:extLst>
          </p:cNvPr>
          <p:cNvGraphicFramePr>
            <a:graphicFrameLocks noGrp="1"/>
          </p:cNvGraphicFramePr>
          <p:nvPr/>
        </p:nvGraphicFramePr>
        <p:xfrm>
          <a:off x="2961545" y="1512191"/>
          <a:ext cx="3776712" cy="370840"/>
        </p:xfrm>
        <a:graphic>
          <a:graphicData uri="http://schemas.openxmlformats.org/drawingml/2006/table">
            <a:tbl>
              <a:tblPr firstRow="1" bandRow="1">
                <a:tableStyleId>{5940675A-B579-460E-94D1-54222C63F5DA}</a:tableStyleId>
              </a:tblPr>
              <a:tblGrid>
                <a:gridCol w="1258904">
                  <a:extLst>
                    <a:ext uri="{9D8B030D-6E8A-4147-A177-3AD203B41FA5}">
                      <a16:colId xmlns:a16="http://schemas.microsoft.com/office/drawing/2014/main" val="381308776"/>
                    </a:ext>
                  </a:extLst>
                </a:gridCol>
                <a:gridCol w="1258904">
                  <a:extLst>
                    <a:ext uri="{9D8B030D-6E8A-4147-A177-3AD203B41FA5}">
                      <a16:colId xmlns:a16="http://schemas.microsoft.com/office/drawing/2014/main" val="4070669315"/>
                    </a:ext>
                  </a:extLst>
                </a:gridCol>
                <a:gridCol w="1258904">
                  <a:extLst>
                    <a:ext uri="{9D8B030D-6E8A-4147-A177-3AD203B41FA5}">
                      <a16:colId xmlns:a16="http://schemas.microsoft.com/office/drawing/2014/main" val="187834929"/>
                    </a:ext>
                  </a:extLst>
                </a:gridCol>
              </a:tblGrid>
              <a:tr h="370840">
                <a:tc>
                  <a:txBody>
                    <a:bodyPr/>
                    <a:lstStyle/>
                    <a:p>
                      <a:pPr algn="ctr"/>
                      <a:r>
                        <a:rPr lang="es-PE" sz="1400" dirty="0"/>
                        <a:t>Índice 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PE" sz="1400" dirty="0"/>
                        <a:t>Índice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PE" sz="1400" dirty="0"/>
                        <a:t>Índice 2</a:t>
                      </a:r>
                    </a:p>
                  </a:txBody>
                  <a:tcPr/>
                </a:tc>
                <a:extLst>
                  <a:ext uri="{0D108BD9-81ED-4DB2-BD59-A6C34878D82A}">
                    <a16:rowId xmlns:a16="http://schemas.microsoft.com/office/drawing/2014/main" val="1606612892"/>
                  </a:ext>
                </a:extLst>
              </a:tr>
            </a:tbl>
          </a:graphicData>
        </a:graphic>
      </p:graphicFrame>
      <p:sp>
        <p:nvSpPr>
          <p:cNvPr id="14" name="TextBox 1">
            <a:extLst>
              <a:ext uri="{FF2B5EF4-FFF2-40B4-BE49-F238E27FC236}">
                <a16:creationId xmlns:a16="http://schemas.microsoft.com/office/drawing/2014/main" id="{4B12D93F-5D4E-4B6D-85F1-40AEDB690C3E}"/>
              </a:ext>
            </a:extLst>
          </p:cNvPr>
          <p:cNvSpPr txBox="1">
            <a:spLocks noChangeArrowheads="1"/>
          </p:cNvSpPr>
          <p:nvPr/>
        </p:nvSpPr>
        <p:spPr bwMode="auto">
          <a:xfrm>
            <a:off x="1388188" y="2266283"/>
            <a:ext cx="13484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just" defTabSz="914400">
              <a:spcBef>
                <a:spcPct val="0"/>
              </a:spcBef>
              <a:buNone/>
              <a:defRPr/>
            </a:pPr>
            <a:r>
              <a:rPr lang="es-PE" altLang="es-PE" sz="1800" dirty="0"/>
              <a:t>nombres  = </a:t>
            </a:r>
          </a:p>
        </p:txBody>
      </p:sp>
      <p:sp>
        <p:nvSpPr>
          <p:cNvPr id="15" name="Cubo 14">
            <a:extLst>
              <a:ext uri="{FF2B5EF4-FFF2-40B4-BE49-F238E27FC236}">
                <a16:creationId xmlns:a16="http://schemas.microsoft.com/office/drawing/2014/main" id="{213AEB26-5176-4AF0-877B-6521F1C4F360}"/>
              </a:ext>
            </a:extLst>
          </p:cNvPr>
          <p:cNvSpPr/>
          <p:nvPr/>
        </p:nvSpPr>
        <p:spPr>
          <a:xfrm>
            <a:off x="3966711" y="1953107"/>
            <a:ext cx="1487032"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“Pedro”</a:t>
            </a:r>
          </a:p>
        </p:txBody>
      </p:sp>
      <p:sp>
        <p:nvSpPr>
          <p:cNvPr id="16" name="Cubo 15">
            <a:extLst>
              <a:ext uri="{FF2B5EF4-FFF2-40B4-BE49-F238E27FC236}">
                <a16:creationId xmlns:a16="http://schemas.microsoft.com/office/drawing/2014/main" id="{A3515EBB-C964-4496-B510-71D5A106B20A}"/>
              </a:ext>
            </a:extLst>
          </p:cNvPr>
          <p:cNvSpPr/>
          <p:nvPr/>
        </p:nvSpPr>
        <p:spPr>
          <a:xfrm>
            <a:off x="5233697" y="1953107"/>
            <a:ext cx="1487032"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“Felipe”</a:t>
            </a:r>
          </a:p>
        </p:txBody>
      </p:sp>
      <p:sp>
        <p:nvSpPr>
          <p:cNvPr id="18" name="Google Shape;63;p13">
            <a:extLst>
              <a:ext uri="{FF2B5EF4-FFF2-40B4-BE49-F238E27FC236}">
                <a16:creationId xmlns:a16="http://schemas.microsoft.com/office/drawing/2014/main" id="{2FBD7FBA-D56C-4EED-9ABF-2EC7FDC7DBC4}"/>
              </a:ext>
            </a:extLst>
          </p:cNvPr>
          <p:cNvSpPr txBox="1">
            <a:spLocks/>
          </p:cNvSpPr>
          <p:nvPr/>
        </p:nvSpPr>
        <p:spPr>
          <a:xfrm>
            <a:off x="629986" y="5153836"/>
            <a:ext cx="8229600" cy="127124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defTabSz="914400">
              <a:spcBef>
                <a:spcPct val="0"/>
              </a:spcBef>
              <a:buNone/>
              <a:defRPr/>
            </a:pPr>
            <a:r>
              <a:rPr lang="fr-FR" sz="2400" b="1" dirty="0"/>
              <a:t>System.out.println(nombres[2].substring(3,6));</a:t>
            </a:r>
          </a:p>
          <a:p>
            <a:pPr algn="just" defTabSz="914400">
              <a:spcBef>
                <a:spcPct val="0"/>
              </a:spcBef>
              <a:buNone/>
              <a:defRPr/>
            </a:pPr>
            <a:endParaRPr lang="fr-FR" sz="2400" b="1" dirty="0"/>
          </a:p>
          <a:p>
            <a:pPr algn="just" defTabSz="914400">
              <a:spcBef>
                <a:spcPct val="0"/>
              </a:spcBef>
              <a:defRPr/>
            </a:pPr>
            <a:r>
              <a:rPr lang="es-MX" sz="2400" dirty="0"/>
              <a:t>Y con eso puedes manejar cadenas dentro de arreglos. </a:t>
            </a:r>
          </a:p>
        </p:txBody>
      </p:sp>
    </p:spTree>
    <p:extLst>
      <p:ext uri="{BB962C8B-B14F-4D97-AF65-F5344CB8AC3E}">
        <p14:creationId xmlns:p14="http://schemas.microsoft.com/office/powerpoint/2010/main" val="27715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FBC1D2-BE59-46D3-AABC-F50BCDC3CFD1}"/>
              </a:ext>
            </a:extLst>
          </p:cNvPr>
          <p:cNvSpPr txBox="1"/>
          <p:nvPr/>
        </p:nvSpPr>
        <p:spPr>
          <a:xfrm>
            <a:off x="578621" y="275208"/>
            <a:ext cx="1508362"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Kahoot!</a:t>
            </a:r>
          </a:p>
        </p:txBody>
      </p:sp>
      <p:pic>
        <p:nvPicPr>
          <p:cNvPr id="2" name="Imagen 1">
            <a:extLst>
              <a:ext uri="{FF2B5EF4-FFF2-40B4-BE49-F238E27FC236}">
                <a16:creationId xmlns:a16="http://schemas.microsoft.com/office/drawing/2014/main" id="{2DB700BE-6F55-4B5E-9116-E61067B47389}"/>
              </a:ext>
            </a:extLst>
          </p:cNvPr>
          <p:cNvPicPr>
            <a:picLocks noChangeAspect="1"/>
          </p:cNvPicPr>
          <p:nvPr/>
        </p:nvPicPr>
        <p:blipFill>
          <a:blip r:embed="rId2"/>
          <a:stretch>
            <a:fillRect/>
          </a:stretch>
        </p:blipFill>
        <p:spPr>
          <a:xfrm>
            <a:off x="907854" y="2109602"/>
            <a:ext cx="7328291" cy="3536596"/>
          </a:xfrm>
          <a:prstGeom prst="rect">
            <a:avLst/>
          </a:prstGeom>
        </p:spPr>
      </p:pic>
    </p:spTree>
    <p:extLst>
      <p:ext uri="{BB962C8B-B14F-4D97-AF65-F5344CB8AC3E}">
        <p14:creationId xmlns:p14="http://schemas.microsoft.com/office/powerpoint/2010/main" val="789200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523875" y="291045"/>
            <a:ext cx="1574855"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Ejercicio</a:t>
            </a:r>
          </a:p>
        </p:txBody>
      </p:sp>
      <p:sp>
        <p:nvSpPr>
          <p:cNvPr id="6" name="CuadroTexto 5">
            <a:extLst>
              <a:ext uri="{FF2B5EF4-FFF2-40B4-BE49-F238E27FC236}">
                <a16:creationId xmlns:a16="http://schemas.microsoft.com/office/drawing/2014/main" id="{82C9ECD5-AF9B-44E7-B1A2-7469216E2E2C}"/>
              </a:ext>
            </a:extLst>
          </p:cNvPr>
          <p:cNvSpPr txBox="1"/>
          <p:nvPr/>
        </p:nvSpPr>
        <p:spPr>
          <a:xfrm>
            <a:off x="157406" y="1112370"/>
            <a:ext cx="8829187" cy="923330"/>
          </a:xfrm>
          <a:prstGeom prst="rect">
            <a:avLst/>
          </a:prstGeom>
          <a:noFill/>
        </p:spPr>
        <p:txBody>
          <a:bodyPr wrap="square" rtlCol="0">
            <a:spAutoFit/>
          </a:bodyPr>
          <a:lstStyle/>
          <a:p>
            <a:r>
              <a:rPr lang="es-ES" dirty="0"/>
              <a:t>Una reconocida empresa que se dedica al rubro logístico de almacén, acaba de implementar un proceso automático de etiquetado de todos los productos que almacenará. Las etiquetas poseen el siguiente formato:</a:t>
            </a:r>
          </a:p>
        </p:txBody>
      </p:sp>
      <p:sp>
        <p:nvSpPr>
          <p:cNvPr id="8" name="CuadroTexto 7">
            <a:extLst>
              <a:ext uri="{FF2B5EF4-FFF2-40B4-BE49-F238E27FC236}">
                <a16:creationId xmlns:a16="http://schemas.microsoft.com/office/drawing/2014/main" id="{8DCC5CB9-47A0-4F36-A124-74D5AD7D7090}"/>
              </a:ext>
            </a:extLst>
          </p:cNvPr>
          <p:cNvSpPr txBox="1"/>
          <p:nvPr/>
        </p:nvSpPr>
        <p:spPr>
          <a:xfrm>
            <a:off x="157405" y="3093575"/>
            <a:ext cx="8829187" cy="3693319"/>
          </a:xfrm>
          <a:prstGeom prst="rect">
            <a:avLst/>
          </a:prstGeom>
          <a:noFill/>
        </p:spPr>
        <p:txBody>
          <a:bodyPr wrap="square" rtlCol="0">
            <a:spAutoFit/>
          </a:bodyPr>
          <a:lstStyle/>
          <a:p>
            <a:r>
              <a:rPr lang="es-ES" dirty="0"/>
              <a:t>Ejemplo:</a:t>
            </a:r>
          </a:p>
          <a:p>
            <a:r>
              <a:rPr lang="es-ES" dirty="0"/>
              <a:t>PE219002 </a:t>
            </a:r>
          </a:p>
          <a:p>
            <a:r>
              <a:rPr lang="es-ES" dirty="0"/>
              <a:t>•	PE = País de procedencia Perú</a:t>
            </a:r>
          </a:p>
          <a:p>
            <a:r>
              <a:rPr lang="es-ES" dirty="0"/>
              <a:t>•	2190 = existen 2190 productos similares en el almacén</a:t>
            </a:r>
          </a:p>
          <a:p>
            <a:r>
              <a:rPr lang="es-ES" dirty="0"/>
              <a:t>•	02 = 2 soles cuesta almacenar el producto en el almacén</a:t>
            </a:r>
          </a:p>
          <a:p>
            <a:endParaRPr lang="es-ES" dirty="0"/>
          </a:p>
          <a:p>
            <a:r>
              <a:rPr lang="es-ES" dirty="0"/>
              <a:t>Se solicita lo siguiente:</a:t>
            </a:r>
          </a:p>
          <a:p>
            <a:endParaRPr lang="es-ES" dirty="0"/>
          </a:p>
          <a:p>
            <a:r>
              <a:rPr lang="es-ES" dirty="0"/>
              <a:t>1.	Subprograma que obtenga la cantidad de productos de una determinada nacionalidad.</a:t>
            </a:r>
          </a:p>
          <a:p>
            <a:r>
              <a:rPr lang="es-ES" dirty="0"/>
              <a:t>2.	Subprograma que obtenga el último correlativo generado para un producto de una determinada nacionalidad.</a:t>
            </a:r>
          </a:p>
          <a:p>
            <a:r>
              <a:rPr lang="es-ES" dirty="0"/>
              <a:t>3.	Subprograma que obtenga el monto de almacenar la totalidad de productos de una determinada nacionalidad en el almacén.</a:t>
            </a:r>
            <a:endParaRPr lang="es-PE" dirty="0"/>
          </a:p>
        </p:txBody>
      </p:sp>
      <p:graphicFrame>
        <p:nvGraphicFramePr>
          <p:cNvPr id="5" name="Objeto 4">
            <a:extLst>
              <a:ext uri="{FF2B5EF4-FFF2-40B4-BE49-F238E27FC236}">
                <a16:creationId xmlns:a16="http://schemas.microsoft.com/office/drawing/2014/main" id="{F5864080-00AF-4C94-B2F8-B4823E71A961}"/>
              </a:ext>
            </a:extLst>
          </p:cNvPr>
          <p:cNvGraphicFramePr>
            <a:graphicFrameLocks noChangeAspect="1"/>
          </p:cNvGraphicFramePr>
          <p:nvPr>
            <p:extLst>
              <p:ext uri="{D42A27DB-BD31-4B8C-83A1-F6EECF244321}">
                <p14:modId xmlns:p14="http://schemas.microsoft.com/office/powerpoint/2010/main" val="3036869706"/>
              </p:ext>
            </p:extLst>
          </p:nvPr>
        </p:nvGraphicFramePr>
        <p:xfrm>
          <a:off x="1579086" y="1850648"/>
          <a:ext cx="7146244" cy="1959357"/>
        </p:xfrm>
        <a:graphic>
          <a:graphicData uri="http://schemas.openxmlformats.org/presentationml/2006/ole">
            <mc:AlternateContent xmlns:mc="http://schemas.openxmlformats.org/markup-compatibility/2006">
              <mc:Choice xmlns:v="urn:schemas-microsoft-com:vml" Requires="v">
                <p:oleObj spid="_x0000_s2051" name="Document" r:id="rId3" imgW="5386812" imgH="1518737" progId="Word.Document.12">
                  <p:embed/>
                </p:oleObj>
              </mc:Choice>
              <mc:Fallback>
                <p:oleObj name="Document" r:id="rId3" imgW="5386812" imgH="1518737" progId="Word.Document.12">
                  <p:embed/>
                  <p:pic>
                    <p:nvPicPr>
                      <p:cNvPr id="0" name=""/>
                      <p:cNvPicPr/>
                      <p:nvPr/>
                    </p:nvPicPr>
                    <p:blipFill>
                      <a:blip r:embed="rId4"/>
                      <a:stretch>
                        <a:fillRect/>
                      </a:stretch>
                    </p:blipFill>
                    <p:spPr>
                      <a:xfrm>
                        <a:off x="1579086" y="1850648"/>
                        <a:ext cx="7146244" cy="1959357"/>
                      </a:xfrm>
                      <a:prstGeom prst="rect">
                        <a:avLst/>
                      </a:prstGeom>
                    </p:spPr>
                  </p:pic>
                </p:oleObj>
              </mc:Fallback>
            </mc:AlternateContent>
          </a:graphicData>
        </a:graphic>
      </p:graphicFrame>
    </p:spTree>
    <p:extLst>
      <p:ext uri="{BB962C8B-B14F-4D97-AF65-F5344CB8AC3E}">
        <p14:creationId xmlns:p14="http://schemas.microsoft.com/office/powerpoint/2010/main" val="315888760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TotalTime>
  <Words>346</Words>
  <Application>Microsoft Office PowerPoint</Application>
  <PresentationFormat>Presentación en pantalla (4:3)</PresentationFormat>
  <Paragraphs>87</Paragraphs>
  <Slides>9</Slides>
  <Notes>0</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9</vt:i4>
      </vt:variant>
    </vt:vector>
  </HeadingPairs>
  <TitlesOfParts>
    <vt:vector size="14" baseType="lpstr">
      <vt:lpstr>Arial</vt:lpstr>
      <vt:lpstr>Calibri</vt:lpstr>
      <vt:lpstr>Calibri Light</vt:lpstr>
      <vt:lpstr>Tema de Office</vt:lpstr>
      <vt:lpstr>Documento de Microsoft Word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Lucas Agustín Fajardo Montes</dc:creator>
  <cp:lastModifiedBy>Lucas Agustín Fajardo Montes</cp:lastModifiedBy>
  <cp:revision>24</cp:revision>
  <dcterms:created xsi:type="dcterms:W3CDTF">2020-06-16T21:52:15Z</dcterms:created>
  <dcterms:modified xsi:type="dcterms:W3CDTF">2020-06-21T22:34:26Z</dcterms:modified>
</cp:coreProperties>
</file>