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76" r:id="rId2"/>
    <p:sldId id="277" r:id="rId3"/>
    <p:sldId id="272" r:id="rId4"/>
    <p:sldId id="258" r:id="rId5"/>
    <p:sldId id="278" r:id="rId6"/>
    <p:sldId id="279" r:id="rId7"/>
    <p:sldId id="262" r:id="rId8"/>
    <p:sldId id="263" r:id="rId9"/>
    <p:sldId id="256" r:id="rId10"/>
    <p:sldId id="264" r:id="rId11"/>
    <p:sldId id="265" r:id="rId12"/>
    <p:sldId id="266" r:id="rId13"/>
    <p:sldId id="267" r:id="rId14"/>
    <p:sldId id="268" r:id="rId15"/>
    <p:sldId id="269" r:id="rId16"/>
    <p:sldId id="270" r:id="rId17"/>
    <p:sldId id="271"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0" autoAdjust="0"/>
    <p:restoredTop sz="94660"/>
  </p:normalViewPr>
  <p:slideViewPr>
    <p:cSldViewPr snapToGrid="0">
      <p:cViewPr varScale="1">
        <p:scale>
          <a:sx n="114" d="100"/>
          <a:sy n="114" d="100"/>
        </p:scale>
        <p:origin x="24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1E7AF07-847C-4278-910F-B9AD9BF0CC2F}" type="datetimeFigureOut">
              <a:rPr lang="es-PE" smtClean="0"/>
              <a:t>2/07/2021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3D0170D-CC3B-438F-8781-1885386C9057}" type="slidenum">
              <a:rPr lang="es-PE" smtClean="0"/>
              <a:t>‹Nº›</a:t>
            </a:fld>
            <a:endParaRPr lang="es-PE"/>
          </a:p>
        </p:txBody>
      </p:sp>
    </p:spTree>
    <p:extLst>
      <p:ext uri="{BB962C8B-B14F-4D97-AF65-F5344CB8AC3E}">
        <p14:creationId xmlns:p14="http://schemas.microsoft.com/office/powerpoint/2010/main" val="1595717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1E7AF07-847C-4278-910F-B9AD9BF0CC2F}" type="datetimeFigureOut">
              <a:rPr lang="es-PE" smtClean="0"/>
              <a:t>2/07/2021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3D0170D-CC3B-438F-8781-1885386C9057}" type="slidenum">
              <a:rPr lang="es-PE" smtClean="0"/>
              <a:t>‹Nº›</a:t>
            </a:fld>
            <a:endParaRPr lang="es-PE"/>
          </a:p>
        </p:txBody>
      </p:sp>
    </p:spTree>
    <p:extLst>
      <p:ext uri="{BB962C8B-B14F-4D97-AF65-F5344CB8AC3E}">
        <p14:creationId xmlns:p14="http://schemas.microsoft.com/office/powerpoint/2010/main" val="1874226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1E7AF07-847C-4278-910F-B9AD9BF0CC2F}" type="datetimeFigureOut">
              <a:rPr lang="es-PE" smtClean="0"/>
              <a:t>2/07/2021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3D0170D-CC3B-438F-8781-1885386C9057}" type="slidenum">
              <a:rPr lang="es-PE" smtClean="0"/>
              <a:t>‹Nº›</a:t>
            </a:fld>
            <a:endParaRPr lang="es-P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8745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1E7AF07-847C-4278-910F-B9AD9BF0CC2F}" type="datetimeFigureOut">
              <a:rPr lang="es-PE" smtClean="0"/>
              <a:t>2/07/2021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3D0170D-CC3B-438F-8781-1885386C9057}" type="slidenum">
              <a:rPr lang="es-PE" smtClean="0"/>
              <a:t>‹Nº›</a:t>
            </a:fld>
            <a:endParaRPr lang="es-PE"/>
          </a:p>
        </p:txBody>
      </p:sp>
    </p:spTree>
    <p:extLst>
      <p:ext uri="{BB962C8B-B14F-4D97-AF65-F5344CB8AC3E}">
        <p14:creationId xmlns:p14="http://schemas.microsoft.com/office/powerpoint/2010/main" val="546439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1E7AF07-847C-4278-910F-B9AD9BF0CC2F}" type="datetimeFigureOut">
              <a:rPr lang="es-PE" smtClean="0"/>
              <a:t>2/07/2021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3D0170D-CC3B-438F-8781-1885386C9057}" type="slidenum">
              <a:rPr lang="es-PE" smtClean="0"/>
              <a:t>‹Nº›</a:t>
            </a:fld>
            <a:endParaRPr lang="es-P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61303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1E7AF07-847C-4278-910F-B9AD9BF0CC2F}" type="datetimeFigureOut">
              <a:rPr lang="es-PE" smtClean="0"/>
              <a:t>2/07/2021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3D0170D-CC3B-438F-8781-1885386C9057}" type="slidenum">
              <a:rPr lang="es-PE" smtClean="0"/>
              <a:t>‹Nº›</a:t>
            </a:fld>
            <a:endParaRPr lang="es-PE"/>
          </a:p>
        </p:txBody>
      </p:sp>
    </p:spTree>
    <p:extLst>
      <p:ext uri="{BB962C8B-B14F-4D97-AF65-F5344CB8AC3E}">
        <p14:creationId xmlns:p14="http://schemas.microsoft.com/office/powerpoint/2010/main" val="1098819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1E7AF07-847C-4278-910F-B9AD9BF0CC2F}" type="datetimeFigureOut">
              <a:rPr lang="es-PE" smtClean="0"/>
              <a:t>2/07/2021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3D0170D-CC3B-438F-8781-1885386C9057}" type="slidenum">
              <a:rPr lang="es-PE" smtClean="0"/>
              <a:t>‹Nº›</a:t>
            </a:fld>
            <a:endParaRPr lang="es-PE"/>
          </a:p>
        </p:txBody>
      </p:sp>
    </p:spTree>
    <p:extLst>
      <p:ext uri="{BB962C8B-B14F-4D97-AF65-F5344CB8AC3E}">
        <p14:creationId xmlns:p14="http://schemas.microsoft.com/office/powerpoint/2010/main" val="3474609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1E7AF07-847C-4278-910F-B9AD9BF0CC2F}" type="datetimeFigureOut">
              <a:rPr lang="es-PE" smtClean="0"/>
              <a:t>2/07/2021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3D0170D-CC3B-438F-8781-1885386C9057}" type="slidenum">
              <a:rPr lang="es-PE" smtClean="0"/>
              <a:t>‹Nº›</a:t>
            </a:fld>
            <a:endParaRPr lang="es-PE"/>
          </a:p>
        </p:txBody>
      </p:sp>
    </p:spTree>
    <p:extLst>
      <p:ext uri="{BB962C8B-B14F-4D97-AF65-F5344CB8AC3E}">
        <p14:creationId xmlns:p14="http://schemas.microsoft.com/office/powerpoint/2010/main" val="2781732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1E7AF07-847C-4278-910F-B9AD9BF0CC2F}" type="datetimeFigureOut">
              <a:rPr lang="es-PE" smtClean="0"/>
              <a:t>2/07/2021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3D0170D-CC3B-438F-8781-1885386C9057}" type="slidenum">
              <a:rPr lang="es-PE" smtClean="0"/>
              <a:t>‹Nº›</a:t>
            </a:fld>
            <a:endParaRPr lang="es-PE"/>
          </a:p>
        </p:txBody>
      </p:sp>
    </p:spTree>
    <p:extLst>
      <p:ext uri="{BB962C8B-B14F-4D97-AF65-F5344CB8AC3E}">
        <p14:creationId xmlns:p14="http://schemas.microsoft.com/office/powerpoint/2010/main" val="1904115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1E7AF07-847C-4278-910F-B9AD9BF0CC2F}" type="datetimeFigureOut">
              <a:rPr lang="es-PE" smtClean="0"/>
              <a:t>2/07/2021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3D0170D-CC3B-438F-8781-1885386C9057}" type="slidenum">
              <a:rPr lang="es-PE" smtClean="0"/>
              <a:t>‹Nº›</a:t>
            </a:fld>
            <a:endParaRPr lang="es-PE"/>
          </a:p>
        </p:txBody>
      </p:sp>
    </p:spTree>
    <p:extLst>
      <p:ext uri="{BB962C8B-B14F-4D97-AF65-F5344CB8AC3E}">
        <p14:creationId xmlns:p14="http://schemas.microsoft.com/office/powerpoint/2010/main" val="131816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1E7AF07-847C-4278-910F-B9AD9BF0CC2F}" type="datetimeFigureOut">
              <a:rPr lang="es-PE" smtClean="0"/>
              <a:t>2/07/2021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3D0170D-CC3B-438F-8781-1885386C9057}" type="slidenum">
              <a:rPr lang="es-PE" smtClean="0"/>
              <a:t>‹Nº›</a:t>
            </a:fld>
            <a:endParaRPr lang="es-PE"/>
          </a:p>
        </p:txBody>
      </p:sp>
    </p:spTree>
    <p:extLst>
      <p:ext uri="{BB962C8B-B14F-4D97-AF65-F5344CB8AC3E}">
        <p14:creationId xmlns:p14="http://schemas.microsoft.com/office/powerpoint/2010/main" val="1386904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1E7AF07-847C-4278-910F-B9AD9BF0CC2F}" type="datetimeFigureOut">
              <a:rPr lang="es-PE" smtClean="0"/>
              <a:t>2/07/2021</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B3D0170D-CC3B-438F-8781-1885386C9057}" type="slidenum">
              <a:rPr lang="es-PE" smtClean="0"/>
              <a:t>‹Nº›</a:t>
            </a:fld>
            <a:endParaRPr lang="es-PE"/>
          </a:p>
        </p:txBody>
      </p:sp>
    </p:spTree>
    <p:extLst>
      <p:ext uri="{BB962C8B-B14F-4D97-AF65-F5344CB8AC3E}">
        <p14:creationId xmlns:p14="http://schemas.microsoft.com/office/powerpoint/2010/main" val="3914392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E7AF07-847C-4278-910F-B9AD9BF0CC2F}" type="datetimeFigureOut">
              <a:rPr lang="es-PE" smtClean="0"/>
              <a:t>2/07/2021</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B3D0170D-CC3B-438F-8781-1885386C9057}" type="slidenum">
              <a:rPr lang="es-PE" smtClean="0"/>
              <a:t>‹Nº›</a:t>
            </a:fld>
            <a:endParaRPr lang="es-PE"/>
          </a:p>
        </p:txBody>
      </p:sp>
    </p:spTree>
    <p:extLst>
      <p:ext uri="{BB962C8B-B14F-4D97-AF65-F5344CB8AC3E}">
        <p14:creationId xmlns:p14="http://schemas.microsoft.com/office/powerpoint/2010/main" val="2420400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E7AF07-847C-4278-910F-B9AD9BF0CC2F}" type="datetimeFigureOut">
              <a:rPr lang="es-PE" smtClean="0"/>
              <a:t>2/07/2021</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B3D0170D-CC3B-438F-8781-1885386C9057}" type="slidenum">
              <a:rPr lang="es-PE" smtClean="0"/>
              <a:t>‹Nº›</a:t>
            </a:fld>
            <a:endParaRPr lang="es-PE"/>
          </a:p>
        </p:txBody>
      </p:sp>
    </p:spTree>
    <p:extLst>
      <p:ext uri="{BB962C8B-B14F-4D97-AF65-F5344CB8AC3E}">
        <p14:creationId xmlns:p14="http://schemas.microsoft.com/office/powerpoint/2010/main" val="4251407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1E7AF07-847C-4278-910F-B9AD9BF0CC2F}" type="datetimeFigureOut">
              <a:rPr lang="es-PE" smtClean="0"/>
              <a:t>2/07/2021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3D0170D-CC3B-438F-8781-1885386C9057}" type="slidenum">
              <a:rPr lang="es-PE" smtClean="0"/>
              <a:t>‹Nº›</a:t>
            </a:fld>
            <a:endParaRPr lang="es-PE"/>
          </a:p>
        </p:txBody>
      </p:sp>
    </p:spTree>
    <p:extLst>
      <p:ext uri="{BB962C8B-B14F-4D97-AF65-F5344CB8AC3E}">
        <p14:creationId xmlns:p14="http://schemas.microsoft.com/office/powerpoint/2010/main" val="1993548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1E7AF07-847C-4278-910F-B9AD9BF0CC2F}" type="datetimeFigureOut">
              <a:rPr lang="es-PE" smtClean="0"/>
              <a:t>2/07/2021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3D0170D-CC3B-438F-8781-1885386C9057}" type="slidenum">
              <a:rPr lang="es-PE" smtClean="0"/>
              <a:t>‹Nº›</a:t>
            </a:fld>
            <a:endParaRPr lang="es-PE"/>
          </a:p>
        </p:txBody>
      </p:sp>
    </p:spTree>
    <p:extLst>
      <p:ext uri="{BB962C8B-B14F-4D97-AF65-F5344CB8AC3E}">
        <p14:creationId xmlns:p14="http://schemas.microsoft.com/office/powerpoint/2010/main" val="2821657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E7AF07-847C-4278-910F-B9AD9BF0CC2F}" type="datetimeFigureOut">
              <a:rPr lang="es-PE" smtClean="0"/>
              <a:t>2/07/2021</a:t>
            </a:fld>
            <a:endParaRPr lang="es-P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3D0170D-CC3B-438F-8781-1885386C9057}" type="slidenum">
              <a:rPr lang="es-PE" smtClean="0"/>
              <a:t>‹Nº›</a:t>
            </a:fld>
            <a:endParaRPr lang="es-PE"/>
          </a:p>
        </p:txBody>
      </p:sp>
    </p:spTree>
    <p:extLst>
      <p:ext uri="{BB962C8B-B14F-4D97-AF65-F5344CB8AC3E}">
        <p14:creationId xmlns:p14="http://schemas.microsoft.com/office/powerpoint/2010/main" val="3723379189"/>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onografias.com/trabajos5/relhuman/relhuman.shtml" TargetMode="External"/><Relationship Id="rId2" Type="http://schemas.openxmlformats.org/officeDocument/2006/relationships/hyperlink" Target="https://www.monografias.com/trabajos13/artcomu/artcomu.shtml" TargetMode="External"/><Relationship Id="rId1" Type="http://schemas.openxmlformats.org/officeDocument/2006/relationships/slideLayout" Target="../slideLayouts/slideLayout2.xml"/><Relationship Id="rId4" Type="http://schemas.openxmlformats.org/officeDocument/2006/relationships/hyperlink" Target="https://www.monografias.com/trabajos13/mapro/mapro.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C42220-91D9-45F4-8ADB-752E33BBB4F0}"/>
              </a:ext>
            </a:extLst>
          </p:cNvPr>
          <p:cNvSpPr>
            <a:spLocks noGrp="1"/>
          </p:cNvSpPr>
          <p:nvPr>
            <p:ph type="title"/>
          </p:nvPr>
        </p:nvSpPr>
        <p:spPr>
          <a:xfrm>
            <a:off x="1356842" y="2768600"/>
            <a:ext cx="8596668" cy="1320800"/>
          </a:xfrm>
        </p:spPr>
        <p:txBody>
          <a:bodyPr>
            <a:normAutofit/>
          </a:bodyPr>
          <a:lstStyle/>
          <a:p>
            <a:r>
              <a:rPr lang="es-MX" sz="7200" b="1" dirty="0"/>
              <a:t>Trabajo en equipo</a:t>
            </a:r>
            <a:endParaRPr lang="es-PE" sz="7200" b="1" dirty="0"/>
          </a:p>
        </p:txBody>
      </p:sp>
    </p:spTree>
    <p:extLst>
      <p:ext uri="{BB962C8B-B14F-4D97-AF65-F5344CB8AC3E}">
        <p14:creationId xmlns:p14="http://schemas.microsoft.com/office/powerpoint/2010/main" val="707585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50147" y="1646593"/>
            <a:ext cx="9463178" cy="3416320"/>
          </a:xfrm>
          <a:prstGeom prst="rect">
            <a:avLst/>
          </a:prstGeom>
          <a:noFill/>
        </p:spPr>
        <p:txBody>
          <a:bodyPr wrap="square" rtlCol="0">
            <a:spAutoFit/>
          </a:bodyPr>
          <a:lstStyle/>
          <a:p>
            <a:pPr algn="just"/>
            <a:r>
              <a:rPr lang="es-MX" b="1" u="sng" dirty="0">
                <a:latin typeface="Arial" panose="020B0604020202020204" pitchFamily="34" charset="0"/>
                <a:cs typeface="Arial" panose="020B0604020202020204" pitchFamily="34" charset="0"/>
              </a:rPr>
              <a:t>Rol Jefe de Equipo</a:t>
            </a:r>
          </a:p>
          <a:p>
            <a:pPr algn="just"/>
            <a:r>
              <a:rPr lang="es-MX" dirty="0">
                <a:latin typeface="Arial" panose="020B0604020202020204" pitchFamily="34" charset="0"/>
                <a:cs typeface="Arial" panose="020B0604020202020204" pitchFamily="34" charset="0"/>
              </a:rPr>
              <a:t>Bajo este rol están todas actividades que un líder hace para GESTIONAR a su equipo. Aquí entra el trabajo clásico del jefe: planificar, organizar, coordinar, controlar, etc. Estas son las típicas funciones encontradas en los primeros manuales de Administración y autores como Fayol, Drucker, Mintzberg, etc. Dicho de otro modo, el jefe aquí está dedicado a estar atento a las Tareas de las Personas.</a:t>
            </a:r>
          </a:p>
          <a:p>
            <a:pPr algn="just"/>
            <a:endParaRPr lang="es-MX" dirty="0"/>
          </a:p>
          <a:p>
            <a:pPr algn="just"/>
            <a:r>
              <a:rPr lang="es-MX" b="1" u="sng" dirty="0">
                <a:latin typeface="Arial" panose="020B0604020202020204" pitchFamily="34" charset="0"/>
                <a:cs typeface="Arial" panose="020B0604020202020204" pitchFamily="34" charset="0"/>
              </a:rPr>
              <a:t>Rol Líder de Equipo</a:t>
            </a:r>
          </a:p>
          <a:p>
            <a:pPr algn="just"/>
            <a:r>
              <a:rPr lang="es-MX" dirty="0">
                <a:solidFill>
                  <a:srgbClr val="202124"/>
                </a:solidFill>
                <a:latin typeface="arial" panose="020B0604020202020204" pitchFamily="34" charset="0"/>
              </a:rPr>
              <a:t>Es el tiempo dedicado a motivar, desarrollar, integrar, comunicar, inspirar, reconocer, coachear, dar feedback constructivo, etc. Es el tiempo dedicado a las Personas. A este rol le llamo LIDERAR.</a:t>
            </a:r>
          </a:p>
          <a:p>
            <a:pPr algn="just"/>
            <a:endParaRPr lang="es-MX" dirty="0">
              <a:solidFill>
                <a:schemeClr val="bg1"/>
              </a:solidFill>
            </a:endParaRPr>
          </a:p>
        </p:txBody>
      </p:sp>
    </p:spTree>
    <p:extLst>
      <p:ext uri="{BB962C8B-B14F-4D97-AF65-F5344CB8AC3E}">
        <p14:creationId xmlns:p14="http://schemas.microsoft.com/office/powerpoint/2010/main" val="2923992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953970" y="1466965"/>
            <a:ext cx="8591909" cy="3693319"/>
          </a:xfrm>
          <a:prstGeom prst="rect">
            <a:avLst/>
          </a:prstGeom>
        </p:spPr>
        <p:txBody>
          <a:bodyPr wrap="square">
            <a:spAutoFit/>
          </a:bodyPr>
          <a:lstStyle/>
          <a:p>
            <a:pPr algn="just"/>
            <a:r>
              <a:rPr lang="es-MX" u="sng" dirty="0">
                <a:latin typeface="Arial" panose="020B0604020202020204" pitchFamily="34" charset="0"/>
                <a:cs typeface="Arial" panose="020B0604020202020204" pitchFamily="34" charset="0"/>
              </a:rPr>
              <a:t>*EQUILIBRIO*</a:t>
            </a:r>
          </a:p>
          <a:p>
            <a:pPr algn="just"/>
            <a:endParaRPr lang="es-MX" dirty="0">
              <a:latin typeface="Arial" panose="020B0604020202020204" pitchFamily="34" charset="0"/>
              <a:cs typeface="Arial" panose="020B0604020202020204" pitchFamily="34" charset="0"/>
            </a:endParaRPr>
          </a:p>
          <a:p>
            <a:pPr algn="just"/>
            <a:r>
              <a:rPr lang="es-MX" dirty="0">
                <a:latin typeface="Arial" panose="020B0604020202020204" pitchFamily="34" charset="0"/>
                <a:cs typeface="Arial" panose="020B0604020202020204" pitchFamily="34" charset="0"/>
              </a:rPr>
              <a:t>El éxito del líder de equipos radica en equilibrar su HACER, GESTIONAR y LIDERAR. Sus tareas, las tareas de las personas y las personas. Pero por sobre todas las cosas, el líder debe tener bien en claro que si bien su HACER (rol especialista) es delegable, las acciones del GESTIONAR, pero más que nada el LIDERAR son indelegables. Cuanto más alto el líder quiera llegar, deberá HACER menos y LIDERAR más.</a:t>
            </a:r>
          </a:p>
          <a:p>
            <a:pPr algn="just"/>
            <a:endParaRPr lang="es-MX" dirty="0">
              <a:latin typeface="Arial" panose="020B0604020202020204" pitchFamily="34" charset="0"/>
              <a:cs typeface="Arial" panose="020B0604020202020204" pitchFamily="34" charset="0"/>
            </a:endParaRPr>
          </a:p>
          <a:p>
            <a:pPr algn="just"/>
            <a:r>
              <a:rPr lang="es-MX" dirty="0">
                <a:latin typeface="Arial" panose="020B0604020202020204" pitchFamily="34" charset="0"/>
                <a:cs typeface="Arial" panose="020B0604020202020204" pitchFamily="34" charset="0"/>
              </a:rPr>
              <a:t>El desafío que tenemos es encontrar momentos para LIDERAR y no dejar que el HACER y GESTIONAR se lleve puesto el día. </a:t>
            </a:r>
          </a:p>
          <a:p>
            <a:pPr algn="just"/>
            <a:endParaRPr lang="es-MX" dirty="0">
              <a:latin typeface="Arial" panose="020B0604020202020204" pitchFamily="34" charset="0"/>
              <a:cs typeface="Arial" panose="020B0604020202020204" pitchFamily="34" charset="0"/>
            </a:endParaRPr>
          </a:p>
          <a:p>
            <a:pPr algn="just"/>
            <a:r>
              <a:rPr lang="es-MX" dirty="0">
                <a:latin typeface="Arial" panose="020B0604020202020204" pitchFamily="34" charset="0"/>
                <a:cs typeface="Arial" panose="020B0604020202020204" pitchFamily="34" charset="0"/>
              </a:rPr>
              <a:t>“Nadie te manda un mail para LIDERAR”. </a:t>
            </a:r>
            <a:endParaRPr lang="es-P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5698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1E8AE6-31C5-4F99-BD45-2874555B5575}"/>
              </a:ext>
            </a:extLst>
          </p:cNvPr>
          <p:cNvSpPr>
            <a:spLocks noGrp="1"/>
          </p:cNvSpPr>
          <p:nvPr>
            <p:ph type="title"/>
          </p:nvPr>
        </p:nvSpPr>
        <p:spPr/>
        <p:txBody>
          <a:bodyPr/>
          <a:lstStyle/>
          <a:p>
            <a:r>
              <a:rPr lang="es-PE" b="1" u="sng" dirty="0"/>
              <a:t>7</a:t>
            </a:r>
            <a:r>
              <a:rPr lang="es-PE" sz="3600" b="1" u="sng" dirty="0"/>
              <a:t>.- REUNIONES DE TRABAJO EN </a:t>
            </a:r>
            <a:br>
              <a:rPr lang="es-PE" sz="3600" b="1" u="sng" dirty="0"/>
            </a:br>
            <a:r>
              <a:rPr lang="es-PE" sz="3600" b="1" u="sng" dirty="0"/>
              <a:t>EQUIPO</a:t>
            </a:r>
            <a:endParaRPr lang="es-PE" dirty="0"/>
          </a:p>
        </p:txBody>
      </p:sp>
      <p:sp>
        <p:nvSpPr>
          <p:cNvPr id="3" name="Marcador de contenido 2">
            <a:extLst>
              <a:ext uri="{FF2B5EF4-FFF2-40B4-BE49-F238E27FC236}">
                <a16:creationId xmlns:a16="http://schemas.microsoft.com/office/drawing/2014/main" id="{C693B307-386E-4404-94C1-F7D9F3BD6202}"/>
              </a:ext>
            </a:extLst>
          </p:cNvPr>
          <p:cNvSpPr>
            <a:spLocks noGrp="1"/>
          </p:cNvSpPr>
          <p:nvPr>
            <p:ph idx="1"/>
          </p:nvPr>
        </p:nvSpPr>
        <p:spPr/>
        <p:txBody>
          <a:bodyPr/>
          <a:lstStyle/>
          <a:p>
            <a:r>
              <a:rPr lang="es-MX" dirty="0"/>
              <a:t> Una reunión de trabajo es la congregación de un determinado número de personas con un perfil profesional y unos intereses comunes, con el fin de tomar decisiones o transmitir alguna información</a:t>
            </a:r>
          </a:p>
          <a:p>
            <a:r>
              <a:rPr lang="es-MX" dirty="0"/>
              <a:t>Característica</a:t>
            </a:r>
          </a:p>
          <a:p>
            <a:pPr lvl="1"/>
            <a:r>
              <a:rPr lang="es-MX" dirty="0"/>
              <a:t>Participación de varias personas</a:t>
            </a:r>
          </a:p>
          <a:p>
            <a:pPr lvl="1"/>
            <a:r>
              <a:rPr lang="es-MX" dirty="0"/>
              <a:t>Tiempo y lugar determinado</a:t>
            </a:r>
          </a:p>
          <a:p>
            <a:pPr lvl="1"/>
            <a:r>
              <a:rPr lang="es-MX" dirty="0"/>
              <a:t>Tema Común</a:t>
            </a:r>
          </a:p>
          <a:p>
            <a:endParaRPr lang="es-PE" dirty="0"/>
          </a:p>
        </p:txBody>
      </p:sp>
    </p:spTree>
    <p:extLst>
      <p:ext uri="{BB962C8B-B14F-4D97-AF65-F5344CB8AC3E}">
        <p14:creationId xmlns:p14="http://schemas.microsoft.com/office/powerpoint/2010/main" val="1250304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5DD8C1-F4A7-4680-BF8A-F980D1D7CAD8}"/>
              </a:ext>
            </a:extLst>
          </p:cNvPr>
          <p:cNvSpPr>
            <a:spLocks noGrp="1"/>
          </p:cNvSpPr>
          <p:nvPr>
            <p:ph type="title"/>
          </p:nvPr>
        </p:nvSpPr>
        <p:spPr/>
        <p:txBody>
          <a:bodyPr/>
          <a:lstStyle/>
          <a:p>
            <a:r>
              <a:rPr lang="es-PE" sz="3600" dirty="0"/>
              <a:t>¿Por qué se hace una reunión?</a:t>
            </a:r>
            <a:endParaRPr lang="es-PE" dirty="0"/>
          </a:p>
        </p:txBody>
      </p:sp>
      <p:pic>
        <p:nvPicPr>
          <p:cNvPr id="5" name="Marcador de contenido 4">
            <a:extLst>
              <a:ext uri="{FF2B5EF4-FFF2-40B4-BE49-F238E27FC236}">
                <a16:creationId xmlns:a16="http://schemas.microsoft.com/office/drawing/2014/main" id="{7A49BEFE-CDDB-456F-A998-DB981D2EA38C}"/>
              </a:ext>
            </a:extLst>
          </p:cNvPr>
          <p:cNvPicPr>
            <a:picLocks noGrp="1" noChangeAspect="1"/>
          </p:cNvPicPr>
          <p:nvPr>
            <p:ph idx="1"/>
          </p:nvPr>
        </p:nvPicPr>
        <p:blipFill>
          <a:blip r:embed="rId2"/>
          <a:stretch>
            <a:fillRect/>
          </a:stretch>
        </p:blipFill>
        <p:spPr>
          <a:xfrm>
            <a:off x="2746818" y="2453788"/>
            <a:ext cx="4457700" cy="2657475"/>
          </a:xfrm>
        </p:spPr>
      </p:pic>
    </p:spTree>
    <p:extLst>
      <p:ext uri="{BB962C8B-B14F-4D97-AF65-F5344CB8AC3E}">
        <p14:creationId xmlns:p14="http://schemas.microsoft.com/office/powerpoint/2010/main" val="2207922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B2AF66-B426-4E3E-A4B7-26BC3D4A4F0F}"/>
              </a:ext>
            </a:extLst>
          </p:cNvPr>
          <p:cNvSpPr>
            <a:spLocks noGrp="1"/>
          </p:cNvSpPr>
          <p:nvPr>
            <p:ph type="title"/>
          </p:nvPr>
        </p:nvSpPr>
        <p:spPr/>
        <p:txBody>
          <a:bodyPr/>
          <a:lstStyle/>
          <a:p>
            <a:r>
              <a:rPr lang="en-US" b="1" u="sng" dirty="0"/>
              <a:t>8.- </a:t>
            </a:r>
            <a:r>
              <a:rPr lang="en-US" b="1" u="sng" dirty="0" err="1"/>
              <a:t>TECNOLóGIcA</a:t>
            </a:r>
            <a:endParaRPr lang="es-PE" dirty="0"/>
          </a:p>
        </p:txBody>
      </p:sp>
      <p:sp>
        <p:nvSpPr>
          <p:cNvPr id="3" name="Marcador de contenido 2">
            <a:extLst>
              <a:ext uri="{FF2B5EF4-FFF2-40B4-BE49-F238E27FC236}">
                <a16:creationId xmlns:a16="http://schemas.microsoft.com/office/drawing/2014/main" id="{FF22D7DA-3C05-4653-91C4-27EC1ED4CCF9}"/>
              </a:ext>
            </a:extLst>
          </p:cNvPr>
          <p:cNvSpPr>
            <a:spLocks noGrp="1"/>
          </p:cNvSpPr>
          <p:nvPr>
            <p:ph idx="1"/>
          </p:nvPr>
        </p:nvSpPr>
        <p:spPr>
          <a:xfrm>
            <a:off x="517943" y="1623693"/>
            <a:ext cx="4230226" cy="3880773"/>
          </a:xfrm>
        </p:spPr>
        <p:txBody>
          <a:bodyPr/>
          <a:lstStyle/>
          <a:p>
            <a:r>
              <a:rPr lang="en-US" cap="all" dirty="0">
                <a:latin typeface="Arial" panose="020B0604020202020204" pitchFamily="34" charset="0"/>
                <a:cs typeface="Arial" panose="020B0604020202020204" pitchFamily="34" charset="0"/>
              </a:rPr>
              <a:t>La globalización y los avances tecnológicos están favoreciendo la gestión del tiempo en las empresas y el concepto de trabajo en equipo.</a:t>
            </a:r>
          </a:p>
        </p:txBody>
      </p:sp>
      <p:pic>
        <p:nvPicPr>
          <p:cNvPr id="4" name="Picture 6" descr="Los roles y responsabilidades más importantes en un proyecto - Universidad  Benito Juárez G.">
            <a:extLst>
              <a:ext uri="{FF2B5EF4-FFF2-40B4-BE49-F238E27FC236}">
                <a16:creationId xmlns:a16="http://schemas.microsoft.com/office/drawing/2014/main" id="{85726363-ECE8-46F1-8F1D-31C5248427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311" r="34156" b="-1"/>
          <a:stretch/>
        </p:blipFill>
        <p:spPr bwMode="auto">
          <a:xfrm>
            <a:off x="4975668" y="1731227"/>
            <a:ext cx="3997727" cy="3665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62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0C7D10-AF7A-42A4-B55A-02F120179F12}"/>
              </a:ext>
            </a:extLst>
          </p:cNvPr>
          <p:cNvSpPr>
            <a:spLocks noGrp="1"/>
          </p:cNvSpPr>
          <p:nvPr>
            <p:ph type="title"/>
          </p:nvPr>
        </p:nvSpPr>
        <p:spPr/>
        <p:txBody>
          <a:bodyPr/>
          <a:lstStyle/>
          <a:p>
            <a:r>
              <a:rPr lang="es-PE" dirty="0"/>
              <a:t>Herramientas de Gestión de Proyectos</a:t>
            </a:r>
          </a:p>
        </p:txBody>
      </p:sp>
      <p:sp>
        <p:nvSpPr>
          <p:cNvPr id="3" name="Marcador de contenido 2">
            <a:extLst>
              <a:ext uri="{FF2B5EF4-FFF2-40B4-BE49-F238E27FC236}">
                <a16:creationId xmlns:a16="http://schemas.microsoft.com/office/drawing/2014/main" id="{0A56BEEB-A754-400E-ADBB-357AC82D25A6}"/>
              </a:ext>
            </a:extLst>
          </p:cNvPr>
          <p:cNvSpPr>
            <a:spLocks noGrp="1"/>
          </p:cNvSpPr>
          <p:nvPr>
            <p:ph idx="1"/>
          </p:nvPr>
        </p:nvSpPr>
        <p:spPr/>
        <p:txBody>
          <a:bodyPr/>
          <a:lstStyle/>
          <a:p>
            <a:pPr>
              <a:lnSpc>
                <a:spcPct val="110000"/>
              </a:lnSpc>
            </a:pPr>
            <a:r>
              <a:rPr lang="es-MX" dirty="0"/>
              <a:t>El uso de herramientas de gestión de proyectos ayuda a organizar los proyectos. Ejemplo: Asana, Trello, Microsoft Project, etc.</a:t>
            </a:r>
          </a:p>
          <a:p>
            <a:pPr>
              <a:lnSpc>
                <a:spcPct val="110000"/>
              </a:lnSpc>
            </a:pPr>
            <a:r>
              <a:rPr lang="es-PE" dirty="0"/>
              <a:t>Ventajas:</a:t>
            </a:r>
          </a:p>
          <a:p>
            <a:pPr lvl="1">
              <a:lnSpc>
                <a:spcPct val="110000"/>
              </a:lnSpc>
            </a:pPr>
            <a:r>
              <a:rPr lang="es-MX" dirty="0"/>
              <a:t>Se potencia la colaboración y la </a:t>
            </a:r>
            <a:r>
              <a:rPr lang="es-MX" dirty="0" err="1"/>
              <a:t>co-creación</a:t>
            </a:r>
            <a:r>
              <a:rPr lang="es-MX" dirty="0"/>
              <a:t>.</a:t>
            </a:r>
          </a:p>
          <a:p>
            <a:pPr lvl="1">
              <a:lnSpc>
                <a:spcPct val="110000"/>
              </a:lnSpc>
            </a:pPr>
            <a:r>
              <a:rPr lang="es-MX" dirty="0"/>
              <a:t>Simplificación de procesos</a:t>
            </a:r>
          </a:p>
          <a:p>
            <a:pPr lvl="1">
              <a:lnSpc>
                <a:spcPct val="110000"/>
              </a:lnSpc>
            </a:pPr>
            <a:r>
              <a:rPr lang="es-MX" dirty="0"/>
              <a:t>Aumento de productividad.</a:t>
            </a:r>
          </a:p>
          <a:p>
            <a:pPr lvl="1">
              <a:lnSpc>
                <a:spcPct val="110000"/>
              </a:lnSpc>
            </a:pPr>
            <a:r>
              <a:rPr lang="es-MX" dirty="0"/>
              <a:t>Visibilidad de proyectos</a:t>
            </a:r>
          </a:p>
          <a:p>
            <a:pPr lvl="1">
              <a:lnSpc>
                <a:spcPct val="110000"/>
              </a:lnSpc>
            </a:pPr>
            <a:r>
              <a:rPr lang="es-MX" dirty="0"/>
              <a:t>Planificación del tiempo</a:t>
            </a:r>
            <a:endParaRPr lang="es-PE" dirty="0"/>
          </a:p>
          <a:p>
            <a:endParaRPr lang="es-PE" dirty="0"/>
          </a:p>
        </p:txBody>
      </p:sp>
    </p:spTree>
    <p:extLst>
      <p:ext uri="{BB962C8B-B14F-4D97-AF65-F5344CB8AC3E}">
        <p14:creationId xmlns:p14="http://schemas.microsoft.com/office/powerpoint/2010/main" val="2865073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C76DCE-195F-4D34-93A2-EAA2E13509E5}"/>
              </a:ext>
            </a:extLst>
          </p:cNvPr>
          <p:cNvSpPr>
            <a:spLocks noGrp="1"/>
          </p:cNvSpPr>
          <p:nvPr>
            <p:ph type="title"/>
          </p:nvPr>
        </p:nvSpPr>
        <p:spPr/>
        <p:txBody>
          <a:bodyPr/>
          <a:lstStyle/>
          <a:p>
            <a:r>
              <a:rPr lang="es-PE" dirty="0">
                <a:latin typeface="Arial" panose="020B0604020202020204" pitchFamily="34" charset="0"/>
                <a:cs typeface="Arial" panose="020B0604020202020204" pitchFamily="34" charset="0"/>
              </a:rPr>
              <a:t>Control de versiones	</a:t>
            </a:r>
          </a:p>
        </p:txBody>
      </p:sp>
      <p:sp>
        <p:nvSpPr>
          <p:cNvPr id="3" name="Marcador de contenido 2">
            <a:extLst>
              <a:ext uri="{FF2B5EF4-FFF2-40B4-BE49-F238E27FC236}">
                <a16:creationId xmlns:a16="http://schemas.microsoft.com/office/drawing/2014/main" id="{A067A9CD-4684-4AAB-A282-65B6A1D3513A}"/>
              </a:ext>
            </a:extLst>
          </p:cNvPr>
          <p:cNvSpPr>
            <a:spLocks noGrp="1"/>
          </p:cNvSpPr>
          <p:nvPr>
            <p:ph idx="1"/>
          </p:nvPr>
        </p:nvSpPr>
        <p:spPr>
          <a:xfrm>
            <a:off x="392108" y="1930400"/>
            <a:ext cx="8596668" cy="3880773"/>
          </a:xfrm>
        </p:spPr>
        <p:txBody>
          <a:bodyPr>
            <a:normAutofit/>
          </a:bodyPr>
          <a:lstStyle/>
          <a:p>
            <a:pPr>
              <a:lnSpc>
                <a:spcPct val="110000"/>
              </a:lnSpc>
            </a:pPr>
            <a:r>
              <a:rPr lang="es-MX" b="0" i="0" dirty="0">
                <a:effectLst/>
                <a:latin typeface="Arial" panose="020B0604020202020204" pitchFamily="34" charset="0"/>
                <a:cs typeface="Arial" panose="020B0604020202020204" pitchFamily="34" charset="0"/>
              </a:rPr>
              <a:t>Los sistemas de control de versiones son herramientas de software que ayudan a los equipos de software a gestionar los cambios en el código fuente a lo largo del tiempo.</a:t>
            </a:r>
          </a:p>
          <a:p>
            <a:pPr>
              <a:lnSpc>
                <a:spcPct val="110000"/>
              </a:lnSpc>
            </a:pPr>
            <a:r>
              <a:rPr lang="es-MX" dirty="0">
                <a:latin typeface="Arial" panose="020B0604020202020204" pitchFamily="34" charset="0"/>
                <a:cs typeface="Arial" panose="020B0604020202020204" pitchFamily="34" charset="0"/>
              </a:rPr>
              <a:t>Ventajas:</a:t>
            </a:r>
          </a:p>
          <a:p>
            <a:pPr lvl="1">
              <a:lnSpc>
                <a:spcPct val="110000"/>
              </a:lnSpc>
            </a:pPr>
            <a:r>
              <a:rPr lang="es-MX" sz="1800" b="0" i="0" dirty="0">
                <a:effectLst/>
                <a:latin typeface="Arial" panose="020B0604020202020204" pitchFamily="34" charset="0"/>
                <a:cs typeface="Arial" panose="020B0604020202020204" pitchFamily="34" charset="0"/>
              </a:rPr>
              <a:t>Un completo historial de cambios a largo plazo de todos los archivos</a:t>
            </a:r>
          </a:p>
          <a:p>
            <a:pPr lvl="1">
              <a:lnSpc>
                <a:spcPct val="110000"/>
              </a:lnSpc>
            </a:pPr>
            <a:r>
              <a:rPr lang="es-MX" sz="1800" b="0" i="0" dirty="0">
                <a:effectLst/>
                <a:latin typeface="Arial" panose="020B0604020202020204" pitchFamily="34" charset="0"/>
                <a:cs typeface="Arial" panose="020B0604020202020204" pitchFamily="34" charset="0"/>
              </a:rPr>
              <a:t>Creación de ramas y fusiones.</a:t>
            </a:r>
            <a:endParaRPr lang="es-MX" sz="1800" dirty="0">
              <a:latin typeface="Arial" panose="020B0604020202020204" pitchFamily="34" charset="0"/>
              <a:cs typeface="Arial" panose="020B0604020202020204" pitchFamily="34" charset="0"/>
            </a:endParaRPr>
          </a:p>
          <a:p>
            <a:pPr lvl="1">
              <a:lnSpc>
                <a:spcPct val="110000"/>
              </a:lnSpc>
            </a:pPr>
            <a:r>
              <a:rPr lang="es-PE" sz="1800" b="0" i="0" dirty="0">
                <a:effectLst/>
                <a:latin typeface="Arial" panose="020B0604020202020204" pitchFamily="34" charset="0"/>
                <a:cs typeface="Arial" panose="020B0604020202020204" pitchFamily="34" charset="0"/>
              </a:rPr>
              <a:t>Trazabilidad</a:t>
            </a:r>
            <a:endParaRPr lang="es-PE"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0357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301E08-F732-482B-B32F-4A8EA7C8BB5B}"/>
              </a:ext>
            </a:extLst>
          </p:cNvPr>
          <p:cNvSpPr>
            <a:spLocks noGrp="1"/>
          </p:cNvSpPr>
          <p:nvPr>
            <p:ph type="title"/>
          </p:nvPr>
        </p:nvSpPr>
        <p:spPr>
          <a:xfrm>
            <a:off x="677334" y="609600"/>
            <a:ext cx="8596668" cy="917196"/>
          </a:xfrm>
        </p:spPr>
        <p:txBody>
          <a:bodyPr/>
          <a:lstStyle/>
          <a:p>
            <a:r>
              <a:rPr lang="es-PE" dirty="0">
                <a:latin typeface="Arial" panose="020B0604020202020204" pitchFamily="34" charset="0"/>
                <a:cs typeface="Arial" panose="020B0604020202020204" pitchFamily="34" charset="0"/>
              </a:rPr>
              <a:t>Videoconferencias</a:t>
            </a:r>
          </a:p>
        </p:txBody>
      </p:sp>
      <p:sp>
        <p:nvSpPr>
          <p:cNvPr id="3" name="Marcador de contenido 2">
            <a:extLst>
              <a:ext uri="{FF2B5EF4-FFF2-40B4-BE49-F238E27FC236}">
                <a16:creationId xmlns:a16="http://schemas.microsoft.com/office/drawing/2014/main" id="{11A22D48-92F7-41C6-B923-4F8687C4D43F}"/>
              </a:ext>
            </a:extLst>
          </p:cNvPr>
          <p:cNvSpPr>
            <a:spLocks noGrp="1"/>
          </p:cNvSpPr>
          <p:nvPr>
            <p:ph idx="1"/>
          </p:nvPr>
        </p:nvSpPr>
        <p:spPr>
          <a:xfrm>
            <a:off x="551499" y="1908919"/>
            <a:ext cx="8596668" cy="3880773"/>
          </a:xfrm>
        </p:spPr>
        <p:txBody>
          <a:bodyPr/>
          <a:lstStyle/>
          <a:p>
            <a:r>
              <a:rPr lang="es-MX" sz="1800" dirty="0">
                <a:solidFill>
                  <a:schemeClr val="tx1"/>
                </a:solidFill>
                <a:latin typeface="Arial" panose="020B0604020202020204" pitchFamily="34" charset="0"/>
                <a:cs typeface="Arial" panose="020B0604020202020204" pitchFamily="34" charset="0"/>
              </a:rPr>
              <a:t>Mejor comunicación y relaciones con colegas</a:t>
            </a:r>
          </a:p>
          <a:p>
            <a:r>
              <a:rPr lang="es-PE" sz="1800" b="0" i="0" dirty="0">
                <a:solidFill>
                  <a:schemeClr val="tx1"/>
                </a:solidFill>
                <a:effectLst/>
                <a:latin typeface="Arial" panose="020B0604020202020204" pitchFamily="34" charset="0"/>
                <a:cs typeface="Arial" panose="020B0604020202020204" pitchFamily="34" charset="0"/>
              </a:rPr>
              <a:t>Aumenta la eficiencia</a:t>
            </a:r>
          </a:p>
          <a:p>
            <a:r>
              <a:rPr lang="es-MX" sz="1800" b="0" i="0" dirty="0">
                <a:solidFill>
                  <a:schemeClr val="tx1"/>
                </a:solidFill>
                <a:effectLst/>
                <a:latin typeface="Arial" panose="020B0604020202020204" pitchFamily="34" charset="0"/>
                <a:cs typeface="Arial" panose="020B0604020202020204" pitchFamily="34" charset="0"/>
              </a:rPr>
              <a:t>Facilita el trabajo desde casa</a:t>
            </a:r>
          </a:p>
          <a:p>
            <a:r>
              <a:rPr lang="es-MX" sz="1800" b="0" i="0" dirty="0">
                <a:solidFill>
                  <a:schemeClr val="tx1"/>
                </a:solidFill>
                <a:effectLst/>
                <a:latin typeface="Arial" panose="020B0604020202020204" pitchFamily="34" charset="0"/>
                <a:cs typeface="Arial" panose="020B0604020202020204" pitchFamily="34" charset="0"/>
              </a:rPr>
              <a:t>Puede utilizarse en todos los dispositivos</a:t>
            </a:r>
          </a:p>
          <a:p>
            <a:r>
              <a:rPr lang="es-MX" sz="1800" dirty="0">
                <a:solidFill>
                  <a:schemeClr val="tx1"/>
                </a:solidFill>
                <a:latin typeface="Arial" panose="020B0604020202020204" pitchFamily="34" charset="0"/>
                <a:cs typeface="Arial" panose="020B0604020202020204" pitchFamily="34" charset="0"/>
              </a:rPr>
              <a:t>MAYOR AGILIDAD EN LA TOMA DE DECISIONES</a:t>
            </a:r>
            <a:endParaRPr lang="es-PE" sz="1800" dirty="0">
              <a:solidFill>
                <a:schemeClr val="tx1"/>
              </a:solidFill>
              <a:latin typeface="Arial" panose="020B0604020202020204" pitchFamily="34" charset="0"/>
              <a:cs typeface="Arial" panose="020B0604020202020204" pitchFamily="34" charset="0"/>
            </a:endParaRPr>
          </a:p>
          <a:p>
            <a:endParaRPr lang="es-PE" dirty="0"/>
          </a:p>
        </p:txBody>
      </p:sp>
    </p:spTree>
    <p:extLst>
      <p:ext uri="{BB962C8B-B14F-4D97-AF65-F5344CB8AC3E}">
        <p14:creationId xmlns:p14="http://schemas.microsoft.com/office/powerpoint/2010/main" val="597768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301E08-F732-482B-B32F-4A8EA7C8BB5B}"/>
              </a:ext>
            </a:extLst>
          </p:cNvPr>
          <p:cNvSpPr>
            <a:spLocks noGrp="1"/>
          </p:cNvSpPr>
          <p:nvPr>
            <p:ph type="title"/>
          </p:nvPr>
        </p:nvSpPr>
        <p:spPr>
          <a:xfrm>
            <a:off x="677333" y="609599"/>
            <a:ext cx="9204897" cy="1210811"/>
          </a:xfrm>
        </p:spPr>
        <p:txBody>
          <a:bodyPr>
            <a:normAutofit/>
          </a:bodyPr>
          <a:lstStyle/>
          <a:p>
            <a:r>
              <a:rPr lang="es-MX" dirty="0">
                <a:latin typeface="Arial" panose="020B0604020202020204" pitchFamily="34" charset="0"/>
                <a:cs typeface="Arial" panose="020B0604020202020204" pitchFamily="34" charset="0"/>
              </a:rPr>
              <a:t>Recomendaciones para mejorar el trabajo en equipo</a:t>
            </a:r>
            <a:endParaRPr lang="es-PE"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11A22D48-92F7-41C6-B923-4F8687C4D43F}"/>
              </a:ext>
            </a:extLst>
          </p:cNvPr>
          <p:cNvSpPr>
            <a:spLocks noGrp="1"/>
          </p:cNvSpPr>
          <p:nvPr>
            <p:ph idx="1"/>
          </p:nvPr>
        </p:nvSpPr>
        <p:spPr>
          <a:xfrm>
            <a:off x="551499" y="1908919"/>
            <a:ext cx="8596668" cy="4173099"/>
          </a:xfrm>
        </p:spPr>
        <p:txBody>
          <a:bodyPr>
            <a:normAutofit/>
          </a:bodyPr>
          <a:lstStyle/>
          <a:p>
            <a:r>
              <a:rPr lang="es-MX" sz="1800" dirty="0">
                <a:solidFill>
                  <a:schemeClr val="tx1"/>
                </a:solidFill>
                <a:latin typeface="Arial" panose="020B0604020202020204" pitchFamily="34" charset="0"/>
                <a:cs typeface="Arial" panose="020B0604020202020204" pitchFamily="34" charset="0"/>
              </a:rPr>
              <a:t>Establecer metas claras y comprensibles para todos los miembros. Todos los integrantes deben conocer qué se espera que logren. También deben comprender cómo trabajarán juntos para conseguirlo.</a:t>
            </a:r>
          </a:p>
          <a:p>
            <a:r>
              <a:rPr lang="es-MX" sz="1800" b="0" i="0" dirty="0">
                <a:solidFill>
                  <a:schemeClr val="tx1"/>
                </a:solidFill>
                <a:effectLst/>
                <a:latin typeface="Arial" panose="020B0604020202020204" pitchFamily="34" charset="0"/>
                <a:cs typeface="Arial" panose="020B0604020202020204" pitchFamily="34" charset="0"/>
              </a:rPr>
              <a:t>Conformar el equipo por sujetos competentes. Es decir, miembros con habilidades útiles. Estos deben poseer las capacidades técnicas e interpersonales necesarias para lograr los objetivos comunes deseados.</a:t>
            </a:r>
          </a:p>
          <a:p>
            <a:r>
              <a:rPr lang="es-MX" sz="1800" b="0" i="0" dirty="0">
                <a:solidFill>
                  <a:schemeClr val="tx1"/>
                </a:solidFill>
                <a:effectLst/>
                <a:latin typeface="Arial" panose="020B0604020202020204" pitchFamily="34" charset="0"/>
                <a:cs typeface="Arial" panose="020B0604020202020204" pitchFamily="34" charset="0"/>
              </a:rPr>
              <a:t>Construir y conservar confianza recíproca entre los miembros.</a:t>
            </a:r>
          </a:p>
          <a:p>
            <a:r>
              <a:rPr lang="es-MX" sz="1800" b="0" i="0" dirty="0">
                <a:solidFill>
                  <a:schemeClr val="tx1"/>
                </a:solidFill>
                <a:effectLst/>
                <a:latin typeface="Arial" panose="020B0604020202020204" pitchFamily="34" charset="0"/>
                <a:cs typeface="Arial" panose="020B0604020202020204" pitchFamily="34" charset="0"/>
              </a:rPr>
              <a:t>Estimular una buena comunicación interna entre los miembros del equipo. Deben compartir entre sí ideas y sentimientos de manera rápida y eficaz.</a:t>
            </a:r>
          </a:p>
          <a:p>
            <a:r>
              <a:rPr lang="es-MX" sz="1800" dirty="0">
                <a:solidFill>
                  <a:schemeClr val="tx1"/>
                </a:solidFill>
                <a:latin typeface="Arial" panose="020B0604020202020204" pitchFamily="34" charset="0"/>
                <a:cs typeface="Arial" panose="020B0604020202020204" pitchFamily="34" charset="0"/>
              </a:rPr>
              <a:t>Los integrantes deben ser capaces de confrontar y reconciliar sus diferencias. Deben tener oportunidades de negociación para lograr el consenso interno y la aceptación externa.</a:t>
            </a:r>
            <a:endParaRPr lang="es-PE" dirty="0"/>
          </a:p>
        </p:txBody>
      </p:sp>
    </p:spTree>
    <p:extLst>
      <p:ext uri="{BB962C8B-B14F-4D97-AF65-F5344CB8AC3E}">
        <p14:creationId xmlns:p14="http://schemas.microsoft.com/office/powerpoint/2010/main" val="3073712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301E08-F732-482B-B32F-4A8EA7C8BB5B}"/>
              </a:ext>
            </a:extLst>
          </p:cNvPr>
          <p:cNvSpPr>
            <a:spLocks noGrp="1"/>
          </p:cNvSpPr>
          <p:nvPr>
            <p:ph type="title"/>
          </p:nvPr>
        </p:nvSpPr>
        <p:spPr>
          <a:xfrm>
            <a:off x="677333" y="609599"/>
            <a:ext cx="9204897" cy="1210811"/>
          </a:xfrm>
        </p:spPr>
        <p:txBody>
          <a:bodyPr>
            <a:normAutofit/>
          </a:bodyPr>
          <a:lstStyle/>
          <a:p>
            <a:r>
              <a:rPr lang="es-MX" dirty="0">
                <a:latin typeface="Arial" panose="020B0604020202020204" pitchFamily="34" charset="0"/>
                <a:cs typeface="Arial" panose="020B0604020202020204" pitchFamily="34" charset="0"/>
              </a:rPr>
              <a:t>Recomendaciones para mejorar el trabajo en equipo</a:t>
            </a:r>
            <a:endParaRPr lang="es-PE"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11A22D48-92F7-41C6-B923-4F8687C4D43F}"/>
              </a:ext>
            </a:extLst>
          </p:cNvPr>
          <p:cNvSpPr>
            <a:spLocks noGrp="1"/>
          </p:cNvSpPr>
          <p:nvPr>
            <p:ph idx="1"/>
          </p:nvPr>
        </p:nvSpPr>
        <p:spPr>
          <a:xfrm>
            <a:off x="551499" y="1908919"/>
            <a:ext cx="8596668" cy="4173099"/>
          </a:xfrm>
        </p:spPr>
        <p:txBody>
          <a:bodyPr>
            <a:normAutofit/>
          </a:bodyPr>
          <a:lstStyle/>
          <a:p>
            <a:r>
              <a:rPr lang="es-MX" dirty="0">
                <a:solidFill>
                  <a:schemeClr val="tx1"/>
                </a:solidFill>
                <a:latin typeface="Arial" panose="020B0604020202020204" pitchFamily="34" charset="0"/>
                <a:cs typeface="Arial" panose="020B0604020202020204" pitchFamily="34" charset="0"/>
              </a:rPr>
              <a:t>G</a:t>
            </a:r>
            <a:r>
              <a:rPr lang="es-MX" sz="1800" dirty="0">
                <a:solidFill>
                  <a:schemeClr val="tx1"/>
                </a:solidFill>
                <a:latin typeface="Arial" panose="020B0604020202020204" pitchFamily="34" charset="0"/>
                <a:cs typeface="Arial" panose="020B0604020202020204" pitchFamily="34" charset="0"/>
              </a:rPr>
              <a:t>uiar y apoyar al equipo sin controlarlo. Debemos ayudarlos a darse cuenta de todo su potencial, aumentar su autoconfianza y aprovechar sus cualidades.</a:t>
            </a:r>
          </a:p>
          <a:p>
            <a:r>
              <a:rPr lang="es-MX" sz="1800" b="0" i="0" dirty="0">
                <a:solidFill>
                  <a:schemeClr val="tx1"/>
                </a:solidFill>
                <a:effectLst/>
                <a:latin typeface="Arial" panose="020B0604020202020204" pitchFamily="34" charset="0"/>
                <a:cs typeface="Arial" panose="020B0604020202020204" pitchFamily="34" charset="0"/>
              </a:rPr>
              <a:t>Ofrecer un clima laboral de apoyo desde todas las partes de la organización. Brindarle al equipo la capacitación adecuada, los recursos necesarios, un programa de incentivos que reconozca y recompense las actividades del equipo, etc.</a:t>
            </a:r>
            <a:endParaRPr lang="es-PE" dirty="0"/>
          </a:p>
        </p:txBody>
      </p:sp>
    </p:spTree>
    <p:extLst>
      <p:ext uri="{BB962C8B-B14F-4D97-AF65-F5344CB8AC3E}">
        <p14:creationId xmlns:p14="http://schemas.microsoft.com/office/powerpoint/2010/main" val="1944391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509179-A283-47C9-B766-B70AA6C4D455}"/>
              </a:ext>
            </a:extLst>
          </p:cNvPr>
          <p:cNvSpPr>
            <a:spLocks noGrp="1"/>
          </p:cNvSpPr>
          <p:nvPr>
            <p:ph type="title"/>
          </p:nvPr>
        </p:nvSpPr>
        <p:spPr/>
        <p:txBody>
          <a:bodyPr/>
          <a:lstStyle/>
          <a:p>
            <a:r>
              <a:rPr lang="es-MX" dirty="0"/>
              <a:t>Tema: Trabajo en equipo</a:t>
            </a:r>
            <a:endParaRPr lang="es-PE" dirty="0"/>
          </a:p>
        </p:txBody>
      </p:sp>
      <p:sp>
        <p:nvSpPr>
          <p:cNvPr id="3" name="Marcador de contenido 2">
            <a:extLst>
              <a:ext uri="{FF2B5EF4-FFF2-40B4-BE49-F238E27FC236}">
                <a16:creationId xmlns:a16="http://schemas.microsoft.com/office/drawing/2014/main" id="{CF83FBF5-2D75-4673-8C1E-BF9162EAC524}"/>
              </a:ext>
            </a:extLst>
          </p:cNvPr>
          <p:cNvSpPr>
            <a:spLocks noGrp="1"/>
          </p:cNvSpPr>
          <p:nvPr>
            <p:ph idx="1"/>
          </p:nvPr>
        </p:nvSpPr>
        <p:spPr>
          <a:xfrm>
            <a:off x="677334" y="2160589"/>
            <a:ext cx="7644545" cy="3880773"/>
          </a:xfrm>
        </p:spPr>
        <p:txBody>
          <a:bodyPr/>
          <a:lstStyle/>
          <a:p>
            <a:r>
              <a:rPr lang="es-MX" dirty="0"/>
              <a:t>Integrantes:</a:t>
            </a:r>
          </a:p>
          <a:p>
            <a:pPr lvl="1"/>
            <a:r>
              <a:rPr lang="es-PE" dirty="0"/>
              <a:t>Jonathan </a:t>
            </a:r>
            <a:r>
              <a:rPr lang="es-PE" dirty="0" err="1"/>
              <a:t>Marin</a:t>
            </a:r>
            <a:r>
              <a:rPr lang="es-PE" dirty="0"/>
              <a:t> Toribio</a:t>
            </a:r>
          </a:p>
          <a:p>
            <a:pPr lvl="1"/>
            <a:r>
              <a:rPr lang="es-PE" dirty="0" err="1"/>
              <a:t>Angelo</a:t>
            </a:r>
            <a:r>
              <a:rPr lang="es-PE" dirty="0"/>
              <a:t> </a:t>
            </a:r>
            <a:r>
              <a:rPr lang="es-PE" dirty="0" err="1"/>
              <a:t>Marchino</a:t>
            </a:r>
            <a:r>
              <a:rPr lang="es-PE" dirty="0"/>
              <a:t> Tordoya</a:t>
            </a:r>
          </a:p>
          <a:p>
            <a:pPr lvl="1"/>
            <a:r>
              <a:rPr lang="es-PE" dirty="0" err="1"/>
              <a:t>Lyn</a:t>
            </a:r>
            <a:r>
              <a:rPr lang="es-PE" dirty="0"/>
              <a:t> Harold Mantilla Lobatón</a:t>
            </a:r>
          </a:p>
          <a:p>
            <a:pPr lvl="1"/>
            <a:r>
              <a:rPr lang="es-PE" dirty="0"/>
              <a:t>Carlos Alberto Medrano Guerra</a:t>
            </a:r>
          </a:p>
          <a:p>
            <a:pPr lvl="1"/>
            <a:r>
              <a:rPr lang="es-PE" dirty="0"/>
              <a:t>Joel Molina Montoya</a:t>
            </a:r>
          </a:p>
          <a:p>
            <a:pPr lvl="1"/>
            <a:r>
              <a:rPr lang="es-PE" dirty="0"/>
              <a:t>Cindy Mendoza</a:t>
            </a:r>
          </a:p>
        </p:txBody>
      </p:sp>
    </p:spTree>
    <p:extLst>
      <p:ext uri="{BB962C8B-B14F-4D97-AF65-F5344CB8AC3E}">
        <p14:creationId xmlns:p14="http://schemas.microsoft.com/office/powerpoint/2010/main" val="1580129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6879C4-B1D3-45DC-BB4C-806C3322EB58}"/>
              </a:ext>
            </a:extLst>
          </p:cNvPr>
          <p:cNvSpPr>
            <a:spLocks noGrp="1"/>
          </p:cNvSpPr>
          <p:nvPr>
            <p:ph type="title"/>
          </p:nvPr>
        </p:nvSpPr>
        <p:spPr>
          <a:xfrm>
            <a:off x="534721" y="704602"/>
            <a:ext cx="8596668" cy="1041070"/>
          </a:xfrm>
        </p:spPr>
        <p:txBody>
          <a:bodyPr/>
          <a:lstStyle/>
          <a:p>
            <a:r>
              <a:rPr lang="es-MX" dirty="0"/>
              <a:t>1.-Historia del trabajo en Equipo</a:t>
            </a:r>
            <a:endParaRPr lang="es-PE" dirty="0"/>
          </a:p>
        </p:txBody>
      </p:sp>
      <p:sp>
        <p:nvSpPr>
          <p:cNvPr id="3" name="Marcador de contenido 2">
            <a:extLst>
              <a:ext uri="{FF2B5EF4-FFF2-40B4-BE49-F238E27FC236}">
                <a16:creationId xmlns:a16="http://schemas.microsoft.com/office/drawing/2014/main" id="{8191D3B5-8936-44F2-ABF8-C79FFF2E2BD7}"/>
              </a:ext>
            </a:extLst>
          </p:cNvPr>
          <p:cNvSpPr>
            <a:spLocks noGrp="1"/>
          </p:cNvSpPr>
          <p:nvPr>
            <p:ph idx="1"/>
          </p:nvPr>
        </p:nvSpPr>
        <p:spPr>
          <a:xfrm>
            <a:off x="534721" y="1930400"/>
            <a:ext cx="8596668" cy="3880773"/>
          </a:xfrm>
        </p:spPr>
        <p:txBody>
          <a:bodyPr/>
          <a:lstStyle/>
          <a:p>
            <a:r>
              <a:rPr lang="es-PE" dirty="0">
                <a:solidFill>
                  <a:srgbClr val="202124"/>
                </a:solidFill>
                <a:latin typeface="arial" panose="020B0604020202020204" pitchFamily="34" charset="0"/>
              </a:rPr>
              <a:t>Kaoru Ishikawa : </a:t>
            </a:r>
            <a:r>
              <a:rPr lang="es-MX" dirty="0">
                <a:solidFill>
                  <a:srgbClr val="202124"/>
                </a:solidFill>
                <a:latin typeface="arial" panose="020B0604020202020204" pitchFamily="34" charset="0"/>
              </a:rPr>
              <a:t>químico japonés, administrador de empresas con conocimientos en el control de calidad, </a:t>
            </a:r>
            <a:r>
              <a:rPr lang="es-MX" u="sng" dirty="0">
                <a:solidFill>
                  <a:srgbClr val="202124"/>
                </a:solidFill>
                <a:latin typeface="arial" panose="020B0604020202020204" pitchFamily="34" charset="0"/>
              </a:rPr>
              <a:t>aporto en la implementación de sistemas de calidad </a:t>
            </a:r>
            <a:r>
              <a:rPr lang="es-MX" dirty="0">
                <a:solidFill>
                  <a:srgbClr val="202124"/>
                </a:solidFill>
                <a:latin typeface="arial" panose="020B0604020202020204" pitchFamily="34" charset="0"/>
              </a:rPr>
              <a:t>a los procesos empresariales. </a:t>
            </a:r>
          </a:p>
          <a:p>
            <a:r>
              <a:rPr lang="es-PE" dirty="0">
                <a:solidFill>
                  <a:srgbClr val="202124"/>
                </a:solidFill>
                <a:latin typeface="arial" panose="020B0604020202020204" pitchFamily="34" charset="0"/>
              </a:rPr>
              <a:t>Hawthorne en 1925 crea la  </a:t>
            </a:r>
            <a:r>
              <a:rPr lang="es-PE" u="sng" dirty="0">
                <a:solidFill>
                  <a:srgbClr val="202124"/>
                </a:solidFill>
                <a:latin typeface="arial" panose="020B0604020202020204" pitchFamily="34" charset="0"/>
                <a:hlinkClick r:id="rId2">
                  <a:extLst>
                    <a:ext uri="{A12FA001-AC4F-418D-AE19-62706E023703}">
                      <ahyp:hlinkClr xmlns:ahyp="http://schemas.microsoft.com/office/drawing/2018/hyperlinkcolor" val="tx"/>
                    </a:ext>
                  </a:extLst>
                </a:hlinkClick>
              </a:rPr>
              <a:t>escuela</a:t>
            </a:r>
            <a:r>
              <a:rPr lang="es-PE" u="sng" dirty="0">
                <a:solidFill>
                  <a:srgbClr val="202124"/>
                </a:solidFill>
                <a:latin typeface="arial" panose="020B0604020202020204" pitchFamily="34" charset="0"/>
              </a:rPr>
              <a:t> de </a:t>
            </a:r>
            <a:r>
              <a:rPr lang="es-PE" u="sng" dirty="0">
                <a:solidFill>
                  <a:srgbClr val="202124"/>
                </a:solidFill>
                <a:latin typeface="arial" panose="020B0604020202020204" pitchFamily="34" charset="0"/>
                <a:hlinkClick r:id="rId3">
                  <a:extLst>
                    <a:ext uri="{A12FA001-AC4F-418D-AE19-62706E023703}">
                      <ahyp:hlinkClr xmlns:ahyp="http://schemas.microsoft.com/office/drawing/2018/hyperlinkcolor" val="tx"/>
                    </a:ext>
                  </a:extLst>
                </a:hlinkClick>
              </a:rPr>
              <a:t>relaciones </a:t>
            </a:r>
            <a:r>
              <a:rPr lang="es-PE" dirty="0">
                <a:solidFill>
                  <a:srgbClr val="202124"/>
                </a:solidFill>
                <a:latin typeface="arial" panose="020B0604020202020204" pitchFamily="34" charset="0"/>
                <a:hlinkClick r:id="rId3">
                  <a:extLst>
                    <a:ext uri="{A12FA001-AC4F-418D-AE19-62706E023703}">
                      <ahyp:hlinkClr xmlns:ahyp="http://schemas.microsoft.com/office/drawing/2018/hyperlinkcolor" val="tx"/>
                    </a:ext>
                  </a:extLst>
                </a:hlinkClick>
              </a:rPr>
              <a:t>humanas</a:t>
            </a:r>
            <a:r>
              <a:rPr lang="es-PE" dirty="0">
                <a:solidFill>
                  <a:srgbClr val="202124"/>
                </a:solidFill>
                <a:latin typeface="arial" panose="020B0604020202020204" pitchFamily="34" charset="0"/>
              </a:rPr>
              <a:t> con los conceptos de liderazgo, motivación y comunicación.</a:t>
            </a:r>
          </a:p>
          <a:p>
            <a:r>
              <a:rPr lang="es-MX" dirty="0">
                <a:solidFill>
                  <a:srgbClr val="202124"/>
                </a:solidFill>
                <a:latin typeface="arial" panose="020B0604020202020204" pitchFamily="34" charset="0"/>
              </a:rPr>
              <a:t>Peter R. Schöltes en su </a:t>
            </a:r>
            <a:r>
              <a:rPr lang="es-MX" u="sng" dirty="0">
                <a:solidFill>
                  <a:srgbClr val="202124"/>
                </a:solidFill>
                <a:latin typeface="arial" panose="020B0604020202020204" pitchFamily="34" charset="0"/>
                <a:hlinkClick r:id="rId4">
                  <a:extLst>
                    <a:ext uri="{A12FA001-AC4F-418D-AE19-62706E023703}">
                      <ahyp:hlinkClr xmlns:ahyp="http://schemas.microsoft.com/office/drawing/2018/hyperlinkcolor" val="tx"/>
                    </a:ext>
                  </a:extLst>
                </a:hlinkClick>
              </a:rPr>
              <a:t>manual</a:t>
            </a:r>
            <a:r>
              <a:rPr lang="es-MX" u="sng" dirty="0">
                <a:solidFill>
                  <a:srgbClr val="202124"/>
                </a:solidFill>
                <a:latin typeface="arial" panose="020B0604020202020204" pitchFamily="34" charset="0"/>
              </a:rPr>
              <a:t> de procedimientos </a:t>
            </a:r>
            <a:r>
              <a:rPr lang="es-MX" dirty="0">
                <a:solidFill>
                  <a:srgbClr val="202124"/>
                </a:solidFill>
                <a:latin typeface="arial" panose="020B0604020202020204" pitchFamily="34" charset="0"/>
              </a:rPr>
              <a:t>de equipo destaca la importancia del equipo en la implantación de los programas de mejora,  y plantea las etapas de madurez y crecimiento de los mismos.</a:t>
            </a:r>
            <a:endParaRPr lang="es-PE" dirty="0">
              <a:solidFill>
                <a:srgbClr val="202124"/>
              </a:solidFill>
              <a:latin typeface="arial" panose="020B0604020202020204" pitchFamily="34" charset="0"/>
            </a:endParaRPr>
          </a:p>
          <a:p>
            <a:r>
              <a:rPr lang="es-PE" dirty="0">
                <a:solidFill>
                  <a:srgbClr val="202124"/>
                </a:solidFill>
                <a:latin typeface="arial" panose="020B0604020202020204" pitchFamily="34" charset="0"/>
              </a:rPr>
              <a:t>Gracias a los aportes de estas personas y otras mas personas, se tiene lo que hoy en día se conoce como el trabajo en equipo.</a:t>
            </a:r>
            <a:endParaRPr lang="es-MX" dirty="0">
              <a:solidFill>
                <a:srgbClr val="202124"/>
              </a:solidFill>
              <a:latin typeface="arial" panose="020B0604020202020204" pitchFamily="34" charset="0"/>
            </a:endParaRPr>
          </a:p>
        </p:txBody>
      </p:sp>
    </p:spTree>
    <p:extLst>
      <p:ext uri="{BB962C8B-B14F-4D97-AF65-F5344CB8AC3E}">
        <p14:creationId xmlns:p14="http://schemas.microsoft.com/office/powerpoint/2010/main" val="642436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A45AC6-0006-404D-B864-00A7FA6F7AFC}"/>
              </a:ext>
            </a:extLst>
          </p:cNvPr>
          <p:cNvSpPr>
            <a:spLocks noGrp="1"/>
          </p:cNvSpPr>
          <p:nvPr>
            <p:ph type="title"/>
          </p:nvPr>
        </p:nvSpPr>
        <p:spPr>
          <a:xfrm>
            <a:off x="437975" y="713684"/>
            <a:ext cx="9601196" cy="720833"/>
          </a:xfrm>
        </p:spPr>
        <p:txBody>
          <a:bodyPr>
            <a:normAutofit/>
          </a:bodyPr>
          <a:lstStyle/>
          <a:p>
            <a:r>
              <a:rPr lang="es-MX" dirty="0"/>
              <a:t>2.-Definición: </a:t>
            </a:r>
            <a:r>
              <a:rPr lang="es-MX" b="1" dirty="0"/>
              <a:t>Trabajo en equipo</a:t>
            </a:r>
            <a:endParaRPr lang="es-PE" b="1" dirty="0"/>
          </a:p>
        </p:txBody>
      </p:sp>
      <p:sp>
        <p:nvSpPr>
          <p:cNvPr id="3" name="Marcador de contenido 2">
            <a:extLst>
              <a:ext uri="{FF2B5EF4-FFF2-40B4-BE49-F238E27FC236}">
                <a16:creationId xmlns:a16="http://schemas.microsoft.com/office/drawing/2014/main" id="{3BF85986-81EF-49EA-8680-A375C30AFEEE}"/>
              </a:ext>
            </a:extLst>
          </p:cNvPr>
          <p:cNvSpPr>
            <a:spLocks noGrp="1"/>
          </p:cNvSpPr>
          <p:nvPr>
            <p:ph idx="1"/>
          </p:nvPr>
        </p:nvSpPr>
        <p:spPr>
          <a:xfrm>
            <a:off x="276836" y="1711354"/>
            <a:ext cx="9923474" cy="4332294"/>
          </a:xfrm>
        </p:spPr>
        <p:txBody>
          <a:bodyPr>
            <a:normAutofit/>
          </a:bodyPr>
          <a:lstStyle/>
          <a:p>
            <a:pPr algn="just"/>
            <a:r>
              <a:rPr lang="es-MX" b="0" i="0" dirty="0">
                <a:solidFill>
                  <a:srgbClr val="202124"/>
                </a:solidFill>
                <a:effectLst/>
                <a:latin typeface="arial" panose="020B0604020202020204" pitchFamily="34" charset="0"/>
              </a:rPr>
              <a:t>La palabra equipo proviene del francés “</a:t>
            </a:r>
            <a:r>
              <a:rPr lang="es-PE" b="0" i="0" dirty="0">
                <a:solidFill>
                  <a:srgbClr val="202124"/>
                </a:solidFill>
                <a:effectLst/>
                <a:latin typeface="arial" panose="020B0604020202020204" pitchFamily="34" charset="0"/>
              </a:rPr>
              <a:t>equipe” que quiere decir, “Alistar la embarcación”, el cual fue adoptando la definición actual conforme pasa el tiempo.</a:t>
            </a:r>
            <a:endParaRPr lang="es-MX" b="0" i="0" dirty="0">
              <a:solidFill>
                <a:srgbClr val="202124"/>
              </a:solidFill>
              <a:effectLst/>
              <a:latin typeface="arial" panose="020B0604020202020204" pitchFamily="34" charset="0"/>
            </a:endParaRPr>
          </a:p>
          <a:p>
            <a:pPr algn="just"/>
            <a:r>
              <a:rPr lang="es-MX" b="0" i="0" dirty="0">
                <a:solidFill>
                  <a:srgbClr val="202124"/>
                </a:solidFill>
                <a:effectLst/>
                <a:latin typeface="arial" panose="020B0604020202020204" pitchFamily="34" charset="0"/>
              </a:rPr>
              <a:t>Un </a:t>
            </a:r>
            <a:r>
              <a:rPr lang="es-MX" b="1" i="0" dirty="0">
                <a:solidFill>
                  <a:srgbClr val="202124"/>
                </a:solidFill>
                <a:effectLst/>
                <a:latin typeface="arial" panose="020B0604020202020204" pitchFamily="34" charset="0"/>
              </a:rPr>
              <a:t>equipo de trabajo,</a:t>
            </a:r>
            <a:r>
              <a:rPr lang="es-MX" b="0" i="0" dirty="0">
                <a:solidFill>
                  <a:srgbClr val="202124"/>
                </a:solidFill>
                <a:effectLst/>
                <a:latin typeface="arial" panose="020B0604020202020204" pitchFamily="34" charset="0"/>
              </a:rPr>
              <a:t> es un conjunto de personas que realizan tareas específicas para alcanzar resultados en beneficio de la organización, a </a:t>
            </a:r>
            <a:r>
              <a:rPr lang="es-MX" b="1" i="0" dirty="0">
                <a:solidFill>
                  <a:srgbClr val="202124"/>
                </a:solidFill>
                <a:effectLst/>
                <a:latin typeface="arial" panose="020B0604020202020204" pitchFamily="34" charset="0"/>
              </a:rPr>
              <a:t>diferencia de los grupos</a:t>
            </a:r>
            <a:r>
              <a:rPr lang="es-MX" b="0" i="0" dirty="0">
                <a:solidFill>
                  <a:srgbClr val="202124"/>
                </a:solidFill>
                <a:effectLst/>
                <a:latin typeface="arial" panose="020B0604020202020204" pitchFamily="34" charset="0"/>
              </a:rPr>
              <a:t>, que solo son personas agrupadas sin objetivos comunes.</a:t>
            </a:r>
          </a:p>
          <a:p>
            <a:pPr algn="just"/>
            <a:r>
              <a:rPr lang="es-MX" dirty="0">
                <a:solidFill>
                  <a:srgbClr val="202124"/>
                </a:solidFill>
                <a:latin typeface="arial" panose="020B0604020202020204" pitchFamily="34" charset="0"/>
              </a:rPr>
              <a:t>Difiere </a:t>
            </a:r>
            <a:r>
              <a:rPr lang="es-MX" b="1" dirty="0">
                <a:solidFill>
                  <a:srgbClr val="202124"/>
                </a:solidFill>
                <a:latin typeface="arial" panose="020B0604020202020204" pitchFamily="34" charset="0"/>
              </a:rPr>
              <a:t>Equipo de trabajo </a:t>
            </a:r>
            <a:r>
              <a:rPr lang="es-MX" dirty="0">
                <a:solidFill>
                  <a:srgbClr val="202124"/>
                </a:solidFill>
                <a:latin typeface="arial" panose="020B0604020202020204" pitchFamily="34" charset="0"/>
              </a:rPr>
              <a:t>como el conjunto de personas, por otro lado </a:t>
            </a:r>
            <a:r>
              <a:rPr lang="es-MX" b="1" dirty="0">
                <a:solidFill>
                  <a:srgbClr val="202124"/>
                </a:solidFill>
                <a:latin typeface="arial" panose="020B0604020202020204" pitchFamily="34" charset="0"/>
              </a:rPr>
              <a:t>trabajo en Equipo </a:t>
            </a:r>
            <a:r>
              <a:rPr lang="es-MX" dirty="0">
                <a:solidFill>
                  <a:srgbClr val="202124"/>
                </a:solidFill>
                <a:latin typeface="arial" panose="020B0604020202020204" pitchFamily="34" charset="0"/>
              </a:rPr>
              <a:t>se</a:t>
            </a:r>
            <a:r>
              <a:rPr lang="es-MX" b="1" dirty="0">
                <a:solidFill>
                  <a:srgbClr val="202124"/>
                </a:solidFill>
                <a:latin typeface="arial" panose="020B0604020202020204" pitchFamily="34" charset="0"/>
              </a:rPr>
              <a:t> </a:t>
            </a:r>
            <a:r>
              <a:rPr lang="es-MX" dirty="0">
                <a:solidFill>
                  <a:srgbClr val="202124"/>
                </a:solidFill>
                <a:latin typeface="arial" panose="020B0604020202020204" pitchFamily="34" charset="0"/>
              </a:rPr>
              <a:t>refiere a las técnicas, estrategias, metodologías para trabajar en conjunto de la mejor manera posible en beneficio de todos.</a:t>
            </a:r>
          </a:p>
          <a:p>
            <a:pPr algn="just"/>
            <a:r>
              <a:rPr lang="es-MX" dirty="0">
                <a:solidFill>
                  <a:srgbClr val="202124"/>
                </a:solidFill>
                <a:latin typeface="arial" panose="020B0604020202020204" pitchFamily="34" charset="0"/>
              </a:rPr>
              <a:t>Elementos en definición de </a:t>
            </a:r>
            <a:r>
              <a:rPr lang="es-MX" b="1" dirty="0">
                <a:solidFill>
                  <a:srgbClr val="202124"/>
                </a:solidFill>
                <a:latin typeface="arial" panose="020B0604020202020204" pitchFamily="34" charset="0"/>
              </a:rPr>
              <a:t>“TRABAJO EN EQUIPO” </a:t>
            </a:r>
            <a:r>
              <a:rPr lang="es-MX" dirty="0">
                <a:solidFill>
                  <a:srgbClr val="202124"/>
                </a:solidFill>
                <a:latin typeface="arial" panose="020B0604020202020204" pitchFamily="34" charset="0"/>
              </a:rPr>
              <a:t>son: </a:t>
            </a:r>
          </a:p>
          <a:p>
            <a:pPr marL="457200" lvl="1" indent="0" algn="just">
              <a:buNone/>
            </a:pPr>
            <a:r>
              <a:rPr lang="es-PE" b="0" i="0" dirty="0">
                <a:solidFill>
                  <a:srgbClr val="445555"/>
                </a:solidFill>
                <a:effectLst/>
                <a:latin typeface="Georgia" panose="02040502050405020303" pitchFamily="18" charset="0"/>
              </a:rPr>
              <a:t>“Metodología”		“Meta en común”		“Opinión”		“Entorno de mejora continua”</a:t>
            </a:r>
            <a:endParaRPr lang="es-MX" dirty="0">
              <a:solidFill>
                <a:srgbClr val="202124"/>
              </a:solidFill>
              <a:latin typeface="arial" panose="020B0604020202020204" pitchFamily="34" charset="0"/>
            </a:endParaRPr>
          </a:p>
          <a:p>
            <a:pPr marL="457200" lvl="1" indent="0" algn="just">
              <a:buNone/>
            </a:pPr>
            <a:r>
              <a:rPr lang="es-PE" dirty="0">
                <a:solidFill>
                  <a:srgbClr val="445555"/>
                </a:solidFill>
                <a:latin typeface="Georgia" panose="02040502050405020303" pitchFamily="18" charset="0"/>
              </a:rPr>
              <a:t> 	“Objetivos</a:t>
            </a:r>
            <a:r>
              <a:rPr lang="es-MX" dirty="0">
                <a:solidFill>
                  <a:srgbClr val="445555"/>
                </a:solidFill>
                <a:latin typeface="Georgia" panose="02040502050405020303" pitchFamily="18" charset="0"/>
              </a:rPr>
              <a:t> en común”</a:t>
            </a:r>
            <a:r>
              <a:rPr lang="es-MX" dirty="0">
                <a:solidFill>
                  <a:srgbClr val="202124"/>
                </a:solidFill>
                <a:latin typeface="arial" panose="020B0604020202020204" pitchFamily="34" charset="0"/>
              </a:rPr>
              <a:t>	“</a:t>
            </a:r>
            <a:r>
              <a:rPr lang="es-PE" b="0" i="0" dirty="0">
                <a:solidFill>
                  <a:srgbClr val="445555"/>
                </a:solidFill>
                <a:effectLst/>
                <a:latin typeface="Georgia" panose="02040502050405020303" pitchFamily="18" charset="0"/>
              </a:rPr>
              <a:t>Rol” 	“Fuerza colectiva”		“Calidad”		</a:t>
            </a:r>
          </a:p>
          <a:p>
            <a:pPr marL="457200" lvl="1" indent="0" algn="just">
              <a:buNone/>
            </a:pPr>
            <a:r>
              <a:rPr lang="es-PE" b="0" i="0" dirty="0">
                <a:solidFill>
                  <a:srgbClr val="445555"/>
                </a:solidFill>
                <a:effectLst/>
                <a:latin typeface="Georgia" panose="02040502050405020303" pitchFamily="18" charset="0"/>
              </a:rPr>
              <a:t> “Comunicación” 	 “Identidad grupal”	         “Liderazgo”		   “Equipo”</a:t>
            </a:r>
          </a:p>
        </p:txBody>
      </p:sp>
    </p:spTree>
    <p:extLst>
      <p:ext uri="{BB962C8B-B14F-4D97-AF65-F5344CB8AC3E}">
        <p14:creationId xmlns:p14="http://schemas.microsoft.com/office/powerpoint/2010/main" val="3693723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0">
            <a:extLst>
              <a:ext uri="{FF2B5EF4-FFF2-40B4-BE49-F238E27FC236}">
                <a16:creationId xmlns:a16="http://schemas.microsoft.com/office/drawing/2014/main" id="{9063C4C8-70D2-4B32-BBAC-B4E8FCA2CEE2}"/>
              </a:ext>
            </a:extLst>
          </p:cNvPr>
          <p:cNvSpPr txBox="1"/>
          <p:nvPr/>
        </p:nvSpPr>
        <p:spPr>
          <a:xfrm>
            <a:off x="7175294" y="1972444"/>
            <a:ext cx="2966775" cy="289823"/>
          </a:xfrm>
          <a:prstGeom prst="rect">
            <a:avLst/>
          </a:prstGeom>
        </p:spPr>
        <p:txBody>
          <a:bodyPr vert="horz" wrap="square" lIns="0" tIns="12700" rIns="0" bIns="0" rtlCol="0">
            <a:spAutoFit/>
          </a:bodyPr>
          <a:lstStyle/>
          <a:p>
            <a:pPr marL="12700">
              <a:lnSpc>
                <a:spcPct val="100000"/>
              </a:lnSpc>
              <a:spcBef>
                <a:spcPts val="100"/>
              </a:spcBef>
            </a:pPr>
            <a:r>
              <a:rPr lang="es-MX" spc="-5" dirty="0">
                <a:solidFill>
                  <a:srgbClr val="00093B"/>
                </a:solidFill>
                <a:latin typeface="Lato"/>
                <a:cs typeface="Lato"/>
              </a:rPr>
              <a:t>Objetivos en común</a:t>
            </a:r>
            <a:endParaRPr sz="1800" dirty="0">
              <a:latin typeface="Lato"/>
              <a:cs typeface="Lato"/>
            </a:endParaRPr>
          </a:p>
        </p:txBody>
      </p:sp>
      <p:sp>
        <p:nvSpPr>
          <p:cNvPr id="15" name="object 10">
            <a:extLst>
              <a:ext uri="{FF2B5EF4-FFF2-40B4-BE49-F238E27FC236}">
                <a16:creationId xmlns:a16="http://schemas.microsoft.com/office/drawing/2014/main" id="{D1ADF781-A138-45FD-ACDC-4061D524C5A0}"/>
              </a:ext>
            </a:extLst>
          </p:cNvPr>
          <p:cNvSpPr txBox="1"/>
          <p:nvPr/>
        </p:nvSpPr>
        <p:spPr>
          <a:xfrm>
            <a:off x="7197953" y="2377924"/>
            <a:ext cx="3531007" cy="289823"/>
          </a:xfrm>
          <a:prstGeom prst="rect">
            <a:avLst/>
          </a:prstGeom>
        </p:spPr>
        <p:txBody>
          <a:bodyPr vert="horz" wrap="square" lIns="0" tIns="12700" rIns="0" bIns="0" rtlCol="0">
            <a:spAutoFit/>
          </a:bodyPr>
          <a:lstStyle/>
          <a:p>
            <a:pPr marL="12700">
              <a:lnSpc>
                <a:spcPct val="100000"/>
              </a:lnSpc>
              <a:spcBef>
                <a:spcPts val="100"/>
              </a:spcBef>
            </a:pPr>
            <a:r>
              <a:rPr lang="es-MX" spc="-5" dirty="0">
                <a:solidFill>
                  <a:srgbClr val="00093B"/>
                </a:solidFill>
                <a:latin typeface="Lato"/>
                <a:cs typeface="Lato"/>
              </a:rPr>
              <a:t>Comunicación Efectiva </a:t>
            </a:r>
            <a:endParaRPr sz="1800" dirty="0">
              <a:latin typeface="Lato"/>
              <a:cs typeface="Lato"/>
            </a:endParaRPr>
          </a:p>
        </p:txBody>
      </p:sp>
      <p:sp>
        <p:nvSpPr>
          <p:cNvPr id="17" name="object 10">
            <a:extLst>
              <a:ext uri="{FF2B5EF4-FFF2-40B4-BE49-F238E27FC236}">
                <a16:creationId xmlns:a16="http://schemas.microsoft.com/office/drawing/2014/main" id="{4E0F5810-FAA5-448E-AFD4-B62E3EC9C569}"/>
              </a:ext>
            </a:extLst>
          </p:cNvPr>
          <p:cNvSpPr txBox="1"/>
          <p:nvPr/>
        </p:nvSpPr>
        <p:spPr>
          <a:xfrm>
            <a:off x="7175293" y="4167411"/>
            <a:ext cx="3531007" cy="289823"/>
          </a:xfrm>
          <a:prstGeom prst="rect">
            <a:avLst/>
          </a:prstGeom>
        </p:spPr>
        <p:txBody>
          <a:bodyPr vert="horz" wrap="square" lIns="0" tIns="12700" rIns="0" bIns="0" rtlCol="0">
            <a:spAutoFit/>
          </a:bodyPr>
          <a:lstStyle/>
          <a:p>
            <a:pPr marL="12700">
              <a:lnSpc>
                <a:spcPct val="100000"/>
              </a:lnSpc>
              <a:spcBef>
                <a:spcPts val="100"/>
              </a:spcBef>
            </a:pPr>
            <a:r>
              <a:rPr lang="es-MX" spc="-5" dirty="0">
                <a:solidFill>
                  <a:srgbClr val="00093B"/>
                </a:solidFill>
                <a:latin typeface="Lato"/>
                <a:cs typeface="Lato"/>
              </a:rPr>
              <a:t>Respeto de los roles y funciones</a:t>
            </a:r>
            <a:endParaRPr sz="1800" dirty="0">
              <a:latin typeface="Lato"/>
              <a:cs typeface="Lato"/>
            </a:endParaRPr>
          </a:p>
        </p:txBody>
      </p:sp>
      <p:sp>
        <p:nvSpPr>
          <p:cNvPr id="18" name="object 10">
            <a:extLst>
              <a:ext uri="{FF2B5EF4-FFF2-40B4-BE49-F238E27FC236}">
                <a16:creationId xmlns:a16="http://schemas.microsoft.com/office/drawing/2014/main" id="{698B9D94-EB00-4D72-8907-89881ECB1FD8}"/>
              </a:ext>
            </a:extLst>
          </p:cNvPr>
          <p:cNvSpPr txBox="1"/>
          <p:nvPr/>
        </p:nvSpPr>
        <p:spPr>
          <a:xfrm>
            <a:off x="7197953" y="2908559"/>
            <a:ext cx="3531007" cy="289823"/>
          </a:xfrm>
          <a:prstGeom prst="rect">
            <a:avLst/>
          </a:prstGeom>
        </p:spPr>
        <p:txBody>
          <a:bodyPr vert="horz" wrap="square" lIns="0" tIns="12700" rIns="0" bIns="0" rtlCol="0">
            <a:spAutoFit/>
          </a:bodyPr>
          <a:lstStyle/>
          <a:p>
            <a:pPr marL="12700">
              <a:lnSpc>
                <a:spcPct val="100000"/>
              </a:lnSpc>
              <a:spcBef>
                <a:spcPts val="100"/>
              </a:spcBef>
            </a:pPr>
            <a:r>
              <a:rPr lang="es-MX" spc="-5" dirty="0">
                <a:solidFill>
                  <a:srgbClr val="00093B"/>
                </a:solidFill>
                <a:latin typeface="Lato"/>
                <a:cs typeface="Lato"/>
              </a:rPr>
              <a:t>Responsabilidades compartidas</a:t>
            </a:r>
            <a:endParaRPr sz="1800" dirty="0">
              <a:latin typeface="Lato"/>
              <a:cs typeface="Lato"/>
            </a:endParaRPr>
          </a:p>
        </p:txBody>
      </p:sp>
      <p:sp>
        <p:nvSpPr>
          <p:cNvPr id="19" name="object 10">
            <a:extLst>
              <a:ext uri="{FF2B5EF4-FFF2-40B4-BE49-F238E27FC236}">
                <a16:creationId xmlns:a16="http://schemas.microsoft.com/office/drawing/2014/main" id="{544410B0-3FD5-4F94-BFEA-FCF9C69DD60E}"/>
              </a:ext>
            </a:extLst>
          </p:cNvPr>
          <p:cNvSpPr txBox="1"/>
          <p:nvPr/>
        </p:nvSpPr>
        <p:spPr>
          <a:xfrm>
            <a:off x="7175294" y="3376208"/>
            <a:ext cx="3531007" cy="566822"/>
          </a:xfrm>
          <a:prstGeom prst="rect">
            <a:avLst/>
          </a:prstGeom>
        </p:spPr>
        <p:txBody>
          <a:bodyPr vert="horz" wrap="square" lIns="0" tIns="12700" rIns="0" bIns="0" rtlCol="0">
            <a:spAutoFit/>
          </a:bodyPr>
          <a:lstStyle/>
          <a:p>
            <a:pPr marL="12700">
              <a:lnSpc>
                <a:spcPct val="100000"/>
              </a:lnSpc>
              <a:spcBef>
                <a:spcPts val="100"/>
              </a:spcBef>
            </a:pPr>
            <a:r>
              <a:rPr lang="es-MX" spc="-5" dirty="0">
                <a:solidFill>
                  <a:srgbClr val="00093B"/>
                </a:solidFill>
                <a:latin typeface="Lato"/>
                <a:cs typeface="Lato"/>
              </a:rPr>
              <a:t>Desarrollo de actividades coordinadas</a:t>
            </a:r>
            <a:endParaRPr sz="1800" dirty="0">
              <a:latin typeface="Lato"/>
              <a:cs typeface="Lato"/>
            </a:endParaRPr>
          </a:p>
        </p:txBody>
      </p:sp>
      <p:pic>
        <p:nvPicPr>
          <p:cNvPr id="2050" name="Picture 2" descr="Un nuevo año, un nuevo proyecto - Pediatria Salud">
            <a:extLst>
              <a:ext uri="{FF2B5EF4-FFF2-40B4-BE49-F238E27FC236}">
                <a16:creationId xmlns:a16="http://schemas.microsoft.com/office/drawing/2014/main" id="{FAC07FAF-19FA-4761-A68A-427F7261F3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203" y="2350149"/>
            <a:ext cx="5996231" cy="313865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ómo influyen en la conducta los diferentes tipos de feedback | EAE">
            <a:extLst>
              <a:ext uri="{FF2B5EF4-FFF2-40B4-BE49-F238E27FC236}">
                <a16:creationId xmlns:a16="http://schemas.microsoft.com/office/drawing/2014/main" id="{95F1820C-F399-4131-8225-D49A8AA44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203" y="2364029"/>
            <a:ext cx="5996231" cy="3124772"/>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B1AA4E91-5213-4D4B-84F5-78FB61B8342A}"/>
              </a:ext>
            </a:extLst>
          </p:cNvPr>
          <p:cNvPicPr>
            <a:picLocks noChangeAspect="1"/>
          </p:cNvPicPr>
          <p:nvPr/>
        </p:nvPicPr>
        <p:blipFill>
          <a:blip r:embed="rId4"/>
          <a:stretch>
            <a:fillRect/>
          </a:stretch>
        </p:blipFill>
        <p:spPr>
          <a:xfrm>
            <a:off x="541203" y="2293484"/>
            <a:ext cx="5996230" cy="3195317"/>
          </a:xfrm>
          <a:prstGeom prst="rect">
            <a:avLst/>
          </a:prstGeom>
        </p:spPr>
      </p:pic>
      <p:pic>
        <p:nvPicPr>
          <p:cNvPr id="21" name="Imagen 20">
            <a:extLst>
              <a:ext uri="{FF2B5EF4-FFF2-40B4-BE49-F238E27FC236}">
                <a16:creationId xmlns:a16="http://schemas.microsoft.com/office/drawing/2014/main" id="{F18E8CB4-0FDD-4D47-927F-781875E4C9E3}"/>
              </a:ext>
            </a:extLst>
          </p:cNvPr>
          <p:cNvPicPr>
            <a:picLocks noChangeAspect="1"/>
          </p:cNvPicPr>
          <p:nvPr/>
        </p:nvPicPr>
        <p:blipFill>
          <a:blip r:embed="rId5"/>
          <a:stretch>
            <a:fillRect/>
          </a:stretch>
        </p:blipFill>
        <p:spPr>
          <a:xfrm>
            <a:off x="527091" y="2262267"/>
            <a:ext cx="6010341" cy="3226534"/>
          </a:xfrm>
          <a:prstGeom prst="rect">
            <a:avLst/>
          </a:prstGeom>
        </p:spPr>
      </p:pic>
      <p:pic>
        <p:nvPicPr>
          <p:cNvPr id="2054" name="Picture 6" descr="WEBINAR] Gestión de la Innovación del Negocio con Design Thinking:  Empatizar - YouTube">
            <a:extLst>
              <a:ext uri="{FF2B5EF4-FFF2-40B4-BE49-F238E27FC236}">
                <a16:creationId xmlns:a16="http://schemas.microsoft.com/office/drawing/2014/main" id="{2F422F26-EC6F-4F23-822C-6D50DC17DE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202" y="2262267"/>
            <a:ext cx="5996230" cy="3242815"/>
          </a:xfrm>
          <a:prstGeom prst="rect">
            <a:avLst/>
          </a:prstGeom>
          <a:noFill/>
          <a:extLst>
            <a:ext uri="{909E8E84-426E-40DD-AFC4-6F175D3DCCD1}">
              <a14:hiddenFill xmlns:a14="http://schemas.microsoft.com/office/drawing/2010/main">
                <a:solidFill>
                  <a:srgbClr val="FFFFFF"/>
                </a:solidFill>
              </a14:hiddenFill>
            </a:ext>
          </a:extLst>
        </p:spPr>
      </p:pic>
      <p:sp>
        <p:nvSpPr>
          <p:cNvPr id="12" name="Título 1">
            <a:extLst>
              <a:ext uri="{FF2B5EF4-FFF2-40B4-BE49-F238E27FC236}">
                <a16:creationId xmlns:a16="http://schemas.microsoft.com/office/drawing/2014/main" id="{00E729DE-BA61-4DAE-A14A-AED622678171}"/>
              </a:ext>
            </a:extLst>
          </p:cNvPr>
          <p:cNvSpPr>
            <a:spLocks noGrp="1"/>
          </p:cNvSpPr>
          <p:nvPr>
            <p:ph type="title"/>
          </p:nvPr>
        </p:nvSpPr>
        <p:spPr>
          <a:xfrm>
            <a:off x="534721" y="704602"/>
            <a:ext cx="8596668" cy="1041070"/>
          </a:xfrm>
        </p:spPr>
        <p:txBody>
          <a:bodyPr>
            <a:normAutofit/>
          </a:bodyPr>
          <a:lstStyle/>
          <a:p>
            <a:r>
              <a:rPr lang="es-MX" dirty="0"/>
              <a:t>3.-Características del trabajo en equipo</a:t>
            </a:r>
            <a:endParaRPr lang="es-PE" dirty="0"/>
          </a:p>
        </p:txBody>
      </p:sp>
    </p:spTree>
    <p:extLst>
      <p:ext uri="{BB962C8B-B14F-4D97-AF65-F5344CB8AC3E}">
        <p14:creationId xmlns:p14="http://schemas.microsoft.com/office/powerpoint/2010/main" val="2295868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1000"/>
                                        <p:tgtEl>
                                          <p:spTgt spid="2050"/>
                                        </p:tgtEl>
                                      </p:cBhvr>
                                    </p:animEffect>
                                    <p:anim calcmode="lin" valueType="num">
                                      <p:cBhvr>
                                        <p:cTn id="13" dur="1000" fill="hold"/>
                                        <p:tgtEl>
                                          <p:spTgt spid="2050"/>
                                        </p:tgtEl>
                                        <p:attrNameLst>
                                          <p:attrName>ppt_x</p:attrName>
                                        </p:attrNameLst>
                                      </p:cBhvr>
                                      <p:tavLst>
                                        <p:tav tm="0">
                                          <p:val>
                                            <p:strVal val="#ppt_x"/>
                                          </p:val>
                                        </p:tav>
                                        <p:tav tm="100000">
                                          <p:val>
                                            <p:strVal val="#ppt_x"/>
                                          </p:val>
                                        </p:tav>
                                      </p:tavLst>
                                    </p:anim>
                                    <p:anim calcmode="lin" valueType="num">
                                      <p:cBhvr>
                                        <p:cTn id="14"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052"/>
                                        </p:tgtEl>
                                        <p:attrNameLst>
                                          <p:attrName>style.visibility</p:attrName>
                                        </p:attrNameLst>
                                      </p:cBhvr>
                                      <p:to>
                                        <p:strVal val="visible"/>
                                      </p:to>
                                    </p:set>
                                    <p:animEffect transition="in" filter="fade">
                                      <p:cBhvr>
                                        <p:cTn id="24" dur="1000"/>
                                        <p:tgtEl>
                                          <p:spTgt spid="2052"/>
                                        </p:tgtEl>
                                      </p:cBhvr>
                                    </p:animEffect>
                                    <p:anim calcmode="lin" valueType="num">
                                      <p:cBhvr>
                                        <p:cTn id="25" dur="1000" fill="hold"/>
                                        <p:tgtEl>
                                          <p:spTgt spid="2052"/>
                                        </p:tgtEl>
                                        <p:attrNameLst>
                                          <p:attrName>ppt_x</p:attrName>
                                        </p:attrNameLst>
                                      </p:cBhvr>
                                      <p:tavLst>
                                        <p:tav tm="0">
                                          <p:val>
                                            <p:strVal val="#ppt_x"/>
                                          </p:val>
                                        </p:tav>
                                        <p:tav tm="100000">
                                          <p:val>
                                            <p:strVal val="#ppt_x"/>
                                          </p:val>
                                        </p:tav>
                                      </p:tavLst>
                                    </p:anim>
                                    <p:anim calcmode="lin" valueType="num">
                                      <p:cBhvr>
                                        <p:cTn id="26" dur="1000" fill="hold"/>
                                        <p:tgtEl>
                                          <p:spTgt spid="205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anim calcmode="lin" valueType="num">
                                      <p:cBhvr>
                                        <p:cTn id="32" dur="1000" fill="hold"/>
                                        <p:tgtEl>
                                          <p:spTgt spid="18"/>
                                        </p:tgtEl>
                                        <p:attrNameLst>
                                          <p:attrName>ppt_x</p:attrName>
                                        </p:attrNameLst>
                                      </p:cBhvr>
                                      <p:tavLst>
                                        <p:tav tm="0">
                                          <p:val>
                                            <p:strVal val="#ppt_x"/>
                                          </p:val>
                                        </p:tav>
                                        <p:tav tm="100000">
                                          <p:val>
                                            <p:strVal val="#ppt_x"/>
                                          </p:val>
                                        </p:tav>
                                      </p:tavLst>
                                    </p:anim>
                                    <p:anim calcmode="lin" valueType="num">
                                      <p:cBhvr>
                                        <p:cTn id="33" dur="1000" fill="hold"/>
                                        <p:tgtEl>
                                          <p:spTgt spid="18"/>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1000"/>
                                        <p:tgtEl>
                                          <p:spTgt spid="3"/>
                                        </p:tgtEl>
                                      </p:cBhvr>
                                    </p:animEffect>
                                    <p:anim calcmode="lin" valueType="num">
                                      <p:cBhvr>
                                        <p:cTn id="37" dur="1000" fill="hold"/>
                                        <p:tgtEl>
                                          <p:spTgt spid="3"/>
                                        </p:tgtEl>
                                        <p:attrNameLst>
                                          <p:attrName>ppt_x</p:attrName>
                                        </p:attrNameLst>
                                      </p:cBhvr>
                                      <p:tavLst>
                                        <p:tav tm="0">
                                          <p:val>
                                            <p:strVal val="#ppt_x"/>
                                          </p:val>
                                        </p:tav>
                                        <p:tav tm="100000">
                                          <p:val>
                                            <p:strVal val="#ppt_x"/>
                                          </p:val>
                                        </p:tav>
                                      </p:tavLst>
                                    </p:anim>
                                    <p:anim calcmode="lin" valueType="num">
                                      <p:cBhvr>
                                        <p:cTn id="3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1000"/>
                                        <p:tgtEl>
                                          <p:spTgt spid="19"/>
                                        </p:tgtEl>
                                      </p:cBhvr>
                                    </p:animEffect>
                                    <p:anim calcmode="lin" valueType="num">
                                      <p:cBhvr>
                                        <p:cTn id="44" dur="1000" fill="hold"/>
                                        <p:tgtEl>
                                          <p:spTgt spid="19"/>
                                        </p:tgtEl>
                                        <p:attrNameLst>
                                          <p:attrName>ppt_x</p:attrName>
                                        </p:attrNameLst>
                                      </p:cBhvr>
                                      <p:tavLst>
                                        <p:tav tm="0">
                                          <p:val>
                                            <p:strVal val="#ppt_x"/>
                                          </p:val>
                                        </p:tav>
                                        <p:tav tm="100000">
                                          <p:val>
                                            <p:strVal val="#ppt_x"/>
                                          </p:val>
                                        </p:tav>
                                      </p:tavLst>
                                    </p:anim>
                                    <p:anim calcmode="lin" valueType="num">
                                      <p:cBhvr>
                                        <p:cTn id="45" dur="1000" fill="hold"/>
                                        <p:tgtEl>
                                          <p:spTgt spid="19"/>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1000"/>
                                        <p:tgtEl>
                                          <p:spTgt spid="21"/>
                                        </p:tgtEl>
                                      </p:cBhvr>
                                    </p:animEffect>
                                    <p:anim calcmode="lin" valueType="num">
                                      <p:cBhvr>
                                        <p:cTn id="49" dur="1000" fill="hold"/>
                                        <p:tgtEl>
                                          <p:spTgt spid="21"/>
                                        </p:tgtEl>
                                        <p:attrNameLst>
                                          <p:attrName>ppt_x</p:attrName>
                                        </p:attrNameLst>
                                      </p:cBhvr>
                                      <p:tavLst>
                                        <p:tav tm="0">
                                          <p:val>
                                            <p:strVal val="#ppt_x"/>
                                          </p:val>
                                        </p:tav>
                                        <p:tav tm="100000">
                                          <p:val>
                                            <p:strVal val="#ppt_x"/>
                                          </p:val>
                                        </p:tav>
                                      </p:tavLst>
                                    </p:anim>
                                    <p:anim calcmode="lin" valueType="num">
                                      <p:cBhvr>
                                        <p:cTn id="5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ppt_x</p:attrName>
                                        </p:attrNameLst>
                                      </p:cBhvr>
                                      <p:tavLst>
                                        <p:tav tm="0">
                                          <p:val>
                                            <p:strVal val="#ppt_x"/>
                                          </p:val>
                                        </p:tav>
                                        <p:tav tm="100000">
                                          <p:val>
                                            <p:strVal val="#ppt_x"/>
                                          </p:val>
                                        </p:tav>
                                      </p:tavLst>
                                    </p:anim>
                                    <p:anim calcmode="lin" valueType="num">
                                      <p:cBhvr>
                                        <p:cTn id="57" dur="1000" fill="hold"/>
                                        <p:tgtEl>
                                          <p:spTgt spid="17"/>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054"/>
                                        </p:tgtEl>
                                        <p:attrNameLst>
                                          <p:attrName>style.visibility</p:attrName>
                                        </p:attrNameLst>
                                      </p:cBhvr>
                                      <p:to>
                                        <p:strVal val="visible"/>
                                      </p:to>
                                    </p:set>
                                    <p:animEffect transition="in" filter="fade">
                                      <p:cBhvr>
                                        <p:cTn id="60" dur="1000"/>
                                        <p:tgtEl>
                                          <p:spTgt spid="2054"/>
                                        </p:tgtEl>
                                      </p:cBhvr>
                                    </p:animEffect>
                                    <p:anim calcmode="lin" valueType="num">
                                      <p:cBhvr>
                                        <p:cTn id="61" dur="1000" fill="hold"/>
                                        <p:tgtEl>
                                          <p:spTgt spid="2054"/>
                                        </p:tgtEl>
                                        <p:attrNameLst>
                                          <p:attrName>ppt_x</p:attrName>
                                        </p:attrNameLst>
                                      </p:cBhvr>
                                      <p:tavLst>
                                        <p:tav tm="0">
                                          <p:val>
                                            <p:strVal val="#ppt_x"/>
                                          </p:val>
                                        </p:tav>
                                        <p:tav tm="100000">
                                          <p:val>
                                            <p:strVal val="#ppt_x"/>
                                          </p:val>
                                        </p:tav>
                                      </p:tavLst>
                                    </p:anim>
                                    <p:anim calcmode="lin" valueType="num">
                                      <p:cBhvr>
                                        <p:cTn id="62" dur="1000" fill="hold"/>
                                        <p:tgtEl>
                                          <p:spTgt spid="20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7" grpId="0"/>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BD53892D-0191-46EE-B06F-A0AAB2F2ABE5}"/>
              </a:ext>
            </a:extLst>
          </p:cNvPr>
          <p:cNvPicPr>
            <a:picLocks noChangeAspect="1"/>
          </p:cNvPicPr>
          <p:nvPr/>
        </p:nvPicPr>
        <p:blipFill rotWithShape="1">
          <a:blip r:embed="rId2"/>
          <a:srcRect t="23138"/>
          <a:stretch/>
        </p:blipFill>
        <p:spPr>
          <a:xfrm>
            <a:off x="3048000" y="2046913"/>
            <a:ext cx="7062544" cy="4071311"/>
          </a:xfrm>
          <a:prstGeom prst="rect">
            <a:avLst/>
          </a:prstGeom>
        </p:spPr>
      </p:pic>
      <p:pic>
        <p:nvPicPr>
          <p:cNvPr id="1030" name="Picture 6" descr="Hombre De Negocios Dibujos - Imagen gratis en Pixabay">
            <a:extLst>
              <a:ext uri="{FF2B5EF4-FFF2-40B4-BE49-F238E27FC236}">
                <a16:creationId xmlns:a16="http://schemas.microsoft.com/office/drawing/2014/main" id="{04B6E0BA-EB10-415D-AD1B-855C32E55E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990134"/>
            <a:ext cx="3188166" cy="3188166"/>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1">
            <a:extLst>
              <a:ext uri="{FF2B5EF4-FFF2-40B4-BE49-F238E27FC236}">
                <a16:creationId xmlns:a16="http://schemas.microsoft.com/office/drawing/2014/main" id="{0C005423-8BA5-4764-B6D4-D7EFB37727F9}"/>
              </a:ext>
            </a:extLst>
          </p:cNvPr>
          <p:cNvSpPr>
            <a:spLocks noGrp="1"/>
          </p:cNvSpPr>
          <p:nvPr>
            <p:ph type="title"/>
          </p:nvPr>
        </p:nvSpPr>
        <p:spPr>
          <a:xfrm>
            <a:off x="534721" y="394210"/>
            <a:ext cx="8596668" cy="1041070"/>
          </a:xfrm>
        </p:spPr>
        <p:txBody>
          <a:bodyPr>
            <a:normAutofit/>
          </a:bodyPr>
          <a:lstStyle/>
          <a:p>
            <a:r>
              <a:rPr lang="es-MX" dirty="0"/>
              <a:t>4.-Etapa de formación del equipo</a:t>
            </a:r>
            <a:endParaRPr lang="es-PE" dirty="0"/>
          </a:p>
        </p:txBody>
      </p:sp>
    </p:spTree>
    <p:extLst>
      <p:ext uri="{BB962C8B-B14F-4D97-AF65-F5344CB8AC3E}">
        <p14:creationId xmlns:p14="http://schemas.microsoft.com/office/powerpoint/2010/main" val="422131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CuadroTexto 3"/>
          <p:cNvSpPr txBox="1"/>
          <p:nvPr/>
        </p:nvSpPr>
        <p:spPr>
          <a:xfrm>
            <a:off x="1055408" y="334785"/>
            <a:ext cx="6600397" cy="1200329"/>
          </a:xfrm>
          <a:prstGeom prst="rect">
            <a:avLst/>
          </a:prstGeom>
          <a:noFill/>
        </p:spPr>
        <p:txBody>
          <a:bodyPr wrap="none" rtlCol="0">
            <a:spAutoFit/>
          </a:bodyPr>
          <a:lstStyle/>
          <a:p>
            <a:r>
              <a:rPr lang="es-ES" sz="3600" dirty="0">
                <a:solidFill>
                  <a:schemeClr val="accent1"/>
                </a:solidFill>
                <a:latin typeface="+mj-lt"/>
                <a:ea typeface="+mj-ea"/>
                <a:cs typeface="+mj-cs"/>
              </a:rPr>
              <a:t>5. </a:t>
            </a:r>
            <a:r>
              <a:rPr lang="es-MX" sz="3600" dirty="0">
                <a:solidFill>
                  <a:schemeClr val="accent1"/>
                </a:solidFill>
                <a:latin typeface="+mj-lt"/>
                <a:ea typeface="+mj-ea"/>
                <a:cs typeface="+mj-cs"/>
              </a:rPr>
              <a:t>Planteamientos en Relación </a:t>
            </a:r>
          </a:p>
          <a:p>
            <a:r>
              <a:rPr lang="es-MX" sz="3600" dirty="0">
                <a:solidFill>
                  <a:schemeClr val="accent1"/>
                </a:solidFill>
                <a:latin typeface="+mj-lt"/>
                <a:ea typeface="+mj-ea"/>
                <a:cs typeface="+mj-cs"/>
              </a:rPr>
              <a:t>al Trabajo en Equipo</a:t>
            </a:r>
            <a:endParaRPr lang="es-PE" sz="3600" dirty="0">
              <a:solidFill>
                <a:schemeClr val="accent1"/>
              </a:solidFill>
              <a:latin typeface="+mj-lt"/>
              <a:ea typeface="+mj-ea"/>
              <a:cs typeface="+mj-cs"/>
            </a:endParaRPr>
          </a:p>
        </p:txBody>
      </p:sp>
      <p:sp>
        <p:nvSpPr>
          <p:cNvPr id="5" name="CuadroTexto 4"/>
          <p:cNvSpPr txBox="1"/>
          <p:nvPr/>
        </p:nvSpPr>
        <p:spPr>
          <a:xfrm>
            <a:off x="1055408" y="1678501"/>
            <a:ext cx="10014439" cy="2862322"/>
          </a:xfrm>
          <a:prstGeom prst="rect">
            <a:avLst/>
          </a:prstGeom>
          <a:noFill/>
        </p:spPr>
        <p:txBody>
          <a:bodyPr wrap="square" rtlCol="0">
            <a:spAutoFit/>
          </a:bodyPr>
          <a:lstStyle/>
          <a:p>
            <a:pPr algn="just"/>
            <a:r>
              <a:rPr lang="es-MX" dirty="0">
                <a:solidFill>
                  <a:srgbClr val="202124"/>
                </a:solidFill>
                <a:latin typeface="arial" panose="020B0604020202020204" pitchFamily="34" charset="0"/>
              </a:rPr>
              <a:t>¿Es posible poner un final a los ejercicios sin propósito y dolorosos de definición de objetivos, y a las exigencias de seguimiento que consumen tiempo? Creemos que sí, y confiamos en se debe comenzar con tres características esenciales sobre la forma en que un equipo de trabajo se plantea en conjunto la definición de objetivos:</a:t>
            </a:r>
          </a:p>
          <a:p>
            <a:endParaRPr lang="es-MX" dirty="0">
              <a:solidFill>
                <a:srgbClr val="202124"/>
              </a:solidFill>
              <a:latin typeface="arial" panose="020B0604020202020204" pitchFamily="34" charset="0"/>
            </a:endParaRPr>
          </a:p>
          <a:p>
            <a:r>
              <a:rPr lang="es-MX" dirty="0">
                <a:solidFill>
                  <a:srgbClr val="202124"/>
                </a:solidFill>
                <a:latin typeface="arial" panose="020B0604020202020204" pitchFamily="34" charset="0"/>
              </a:rPr>
              <a:t>1. Hacerlos colaborativos.</a:t>
            </a:r>
          </a:p>
          <a:p>
            <a:endParaRPr lang="es-MX" dirty="0">
              <a:solidFill>
                <a:srgbClr val="202124"/>
              </a:solidFill>
              <a:latin typeface="arial" panose="020B0604020202020204" pitchFamily="34" charset="0"/>
            </a:endParaRPr>
          </a:p>
          <a:p>
            <a:r>
              <a:rPr lang="es-MX" dirty="0">
                <a:solidFill>
                  <a:srgbClr val="202124"/>
                </a:solidFill>
                <a:latin typeface="arial" panose="020B0604020202020204" pitchFamily="34" charset="0"/>
              </a:rPr>
              <a:t>2. Hacerlos fácil de actualizar.</a:t>
            </a:r>
          </a:p>
          <a:p>
            <a:endParaRPr lang="es-MX" dirty="0">
              <a:solidFill>
                <a:srgbClr val="202124"/>
              </a:solidFill>
              <a:latin typeface="arial" panose="020B0604020202020204" pitchFamily="34" charset="0"/>
            </a:endParaRPr>
          </a:p>
          <a:p>
            <a:r>
              <a:rPr lang="es-MX" dirty="0">
                <a:solidFill>
                  <a:srgbClr val="202124"/>
                </a:solidFill>
                <a:latin typeface="arial" panose="020B0604020202020204" pitchFamily="34" charset="0"/>
              </a:rPr>
              <a:t>3. Hacerlos propios.</a:t>
            </a:r>
            <a:endParaRPr lang="es-PE" dirty="0">
              <a:solidFill>
                <a:srgbClr val="202124"/>
              </a:solidFill>
              <a:latin typeface="arial" panose="020B0604020202020204" pitchFamily="34" charset="0"/>
            </a:endParaRPr>
          </a:p>
        </p:txBody>
      </p:sp>
    </p:spTree>
    <p:extLst>
      <p:ext uri="{BB962C8B-B14F-4D97-AF65-F5344CB8AC3E}">
        <p14:creationId xmlns:p14="http://schemas.microsoft.com/office/powerpoint/2010/main" val="368231167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CuadroTexto 3"/>
          <p:cNvSpPr txBox="1"/>
          <p:nvPr/>
        </p:nvSpPr>
        <p:spPr>
          <a:xfrm>
            <a:off x="553991" y="2551837"/>
            <a:ext cx="9195759" cy="1754326"/>
          </a:xfrm>
          <a:prstGeom prst="rect">
            <a:avLst/>
          </a:prstGeom>
          <a:noFill/>
        </p:spPr>
        <p:txBody>
          <a:bodyPr wrap="square" rtlCol="0">
            <a:spAutoFit/>
          </a:bodyPr>
          <a:lstStyle/>
          <a:p>
            <a:pPr algn="just"/>
            <a:r>
              <a:rPr lang="es-MX" dirty="0">
                <a:solidFill>
                  <a:srgbClr val="202124"/>
                </a:solidFill>
                <a:latin typeface="arial" panose="020B0604020202020204" pitchFamily="34" charset="0"/>
              </a:rPr>
              <a:t>No creemos que haya una forma preestablecida de definir y dar seguimiento a los objetivos y metas de una empresa que sea absolutamente superior a todas las demás (eso explica el punto 3). Sin embargo, estas tres reglas son clave para convertirlo en un esfuerzo de equipo en el que todos tienen una participación en los resultados, y obtienen valor y motivación individuales al continuar el progreso hacia objetivos comunes.</a:t>
            </a:r>
            <a:endParaRPr lang="es-PE" dirty="0">
              <a:solidFill>
                <a:srgbClr val="202124"/>
              </a:solidFill>
              <a:latin typeface="arial" panose="020B0604020202020204" pitchFamily="34" charset="0"/>
            </a:endParaRPr>
          </a:p>
        </p:txBody>
      </p:sp>
    </p:spTree>
    <p:extLst>
      <p:ext uri="{BB962C8B-B14F-4D97-AF65-F5344CB8AC3E}">
        <p14:creationId xmlns:p14="http://schemas.microsoft.com/office/powerpoint/2010/main" val="126599966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18488" y="787290"/>
            <a:ext cx="8378384" cy="646331"/>
          </a:xfrm>
          <a:prstGeom prst="rect">
            <a:avLst/>
          </a:prstGeom>
          <a:noFill/>
        </p:spPr>
        <p:txBody>
          <a:bodyPr wrap="none" rtlCol="0">
            <a:spAutoFit/>
          </a:bodyPr>
          <a:lstStyle/>
          <a:p>
            <a:r>
              <a:rPr lang="es-ES" sz="3600" dirty="0">
                <a:solidFill>
                  <a:schemeClr val="accent1"/>
                </a:solidFill>
                <a:latin typeface="+mj-lt"/>
                <a:ea typeface="+mj-ea"/>
                <a:cs typeface="+mj-cs"/>
              </a:rPr>
              <a:t>6. Rol del Líder en el Trabajo en Equipo</a:t>
            </a:r>
            <a:endParaRPr lang="es-PE" sz="3600" dirty="0">
              <a:solidFill>
                <a:schemeClr val="accent1"/>
              </a:solidFill>
              <a:latin typeface="+mj-lt"/>
              <a:ea typeface="+mj-ea"/>
              <a:cs typeface="+mj-cs"/>
            </a:endParaRPr>
          </a:p>
        </p:txBody>
      </p:sp>
      <p:sp>
        <p:nvSpPr>
          <p:cNvPr id="5" name="CuadroTexto 4"/>
          <p:cNvSpPr txBox="1"/>
          <p:nvPr/>
        </p:nvSpPr>
        <p:spPr>
          <a:xfrm>
            <a:off x="771076" y="1638781"/>
            <a:ext cx="8315864" cy="3970318"/>
          </a:xfrm>
          <a:prstGeom prst="rect">
            <a:avLst/>
          </a:prstGeom>
          <a:noFill/>
        </p:spPr>
        <p:txBody>
          <a:bodyPr wrap="square" rtlCol="0">
            <a:spAutoFit/>
          </a:bodyPr>
          <a:lstStyle/>
          <a:p>
            <a:pPr algn="just"/>
            <a:r>
              <a:rPr lang="es-MX" dirty="0">
                <a:solidFill>
                  <a:srgbClr val="202124"/>
                </a:solidFill>
                <a:latin typeface="arial" panose="020B0604020202020204" pitchFamily="34" charset="0"/>
              </a:rPr>
              <a:t>Hablemos de tres roles indispensables que todo líder de equipos tiene: Especialista, Jefe de Equipo y Líder de Equipo.</a:t>
            </a:r>
          </a:p>
          <a:p>
            <a:pPr algn="just"/>
            <a:r>
              <a:rPr lang="es-MX" dirty="0">
                <a:solidFill>
                  <a:srgbClr val="202124"/>
                </a:solidFill>
                <a:latin typeface="arial" panose="020B0604020202020204" pitchFamily="34" charset="0"/>
              </a:rPr>
              <a:t>La confusión de estos roles lleva a enorme dificultades en su trabajo así como un gran impacto en su equipo.</a:t>
            </a:r>
          </a:p>
          <a:p>
            <a:pPr algn="just"/>
            <a:r>
              <a:rPr lang="es-MX" dirty="0">
                <a:solidFill>
                  <a:srgbClr val="202124"/>
                </a:solidFill>
                <a:latin typeface="arial" panose="020B0604020202020204" pitchFamily="34" charset="0"/>
              </a:rPr>
              <a:t>Es muy importante que un líder mantenga un sano equilibrio entre los tres, veremos de qué tratan:</a:t>
            </a:r>
          </a:p>
          <a:p>
            <a:pPr algn="just"/>
            <a:endParaRPr lang="es-MX" dirty="0">
              <a:solidFill>
                <a:srgbClr val="202124"/>
              </a:solidFill>
              <a:latin typeface="arial" panose="020B0604020202020204" pitchFamily="34" charset="0"/>
            </a:endParaRPr>
          </a:p>
          <a:p>
            <a:pPr algn="just"/>
            <a:r>
              <a:rPr lang="es-MX" u="sng" dirty="0">
                <a:solidFill>
                  <a:srgbClr val="202124"/>
                </a:solidFill>
                <a:latin typeface="arial" panose="020B0604020202020204" pitchFamily="34" charset="0"/>
              </a:rPr>
              <a:t>Rol Especialista</a:t>
            </a:r>
          </a:p>
          <a:p>
            <a:pPr algn="just"/>
            <a:r>
              <a:rPr lang="es-MX" dirty="0">
                <a:solidFill>
                  <a:srgbClr val="202124"/>
                </a:solidFill>
                <a:latin typeface="arial" panose="020B0604020202020204" pitchFamily="34" charset="0"/>
              </a:rPr>
              <a:t>En la mayoría de las organizaciones, el líder surge «de abajo». Muchas veces son los que más saben y que más experiencia tienen. Pero más allá del experiencia que el líder tenga, parte de su trabajo diario es resolver situaciones complejas de su trabajo. Por ejemplo, un jefe contable que tiene un equipo de tres analistas contables, seguramente hará algunas tareas críticas. Al tiempo dedicado a estas tareas le llamo HACER.</a:t>
            </a:r>
            <a:endParaRPr lang="es-PE" dirty="0">
              <a:solidFill>
                <a:srgbClr val="202124"/>
              </a:solidFill>
              <a:latin typeface="arial" panose="020B0604020202020204" pitchFamily="34" charset="0"/>
            </a:endParaRPr>
          </a:p>
        </p:txBody>
      </p:sp>
    </p:spTree>
    <p:extLst>
      <p:ext uri="{BB962C8B-B14F-4D97-AF65-F5344CB8AC3E}">
        <p14:creationId xmlns:p14="http://schemas.microsoft.com/office/powerpoint/2010/main" val="157414653"/>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Override1.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2.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98</TotalTime>
  <Words>1355</Words>
  <Application>Microsoft Office PowerPoint</Application>
  <PresentationFormat>Panorámica</PresentationFormat>
  <Paragraphs>96</Paragraphs>
  <Slides>19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Arial</vt:lpstr>
      <vt:lpstr>Arial</vt:lpstr>
      <vt:lpstr>Georgia</vt:lpstr>
      <vt:lpstr>Lato</vt:lpstr>
      <vt:lpstr>Trebuchet MS</vt:lpstr>
      <vt:lpstr>Wingdings 3</vt:lpstr>
      <vt:lpstr>Faceta</vt:lpstr>
      <vt:lpstr>Trabajo en equipo</vt:lpstr>
      <vt:lpstr>Tema: Trabajo en equipo</vt:lpstr>
      <vt:lpstr>1.-Historia del trabajo en Equipo</vt:lpstr>
      <vt:lpstr>2.-Definición: Trabajo en equipo</vt:lpstr>
      <vt:lpstr>3.-Características del trabajo en equipo</vt:lpstr>
      <vt:lpstr>4.-Etapa de formación del equipo</vt:lpstr>
      <vt:lpstr>Presentación de PowerPoint</vt:lpstr>
      <vt:lpstr>Presentación de PowerPoint</vt:lpstr>
      <vt:lpstr>Presentación de PowerPoint</vt:lpstr>
      <vt:lpstr>Presentación de PowerPoint</vt:lpstr>
      <vt:lpstr>Presentación de PowerPoint</vt:lpstr>
      <vt:lpstr>7.- REUNIONES DE TRABAJO EN  EQUIPO</vt:lpstr>
      <vt:lpstr>¿Por qué se hace una reunión?</vt:lpstr>
      <vt:lpstr>8.- TECNOLóGIcA</vt:lpstr>
      <vt:lpstr>Herramientas de Gestión de Proyectos</vt:lpstr>
      <vt:lpstr>Control de versiones </vt:lpstr>
      <vt:lpstr>Videoconferencias</vt:lpstr>
      <vt:lpstr>Recomendaciones para mejorar el trabajo en equipo</vt:lpstr>
      <vt:lpstr>Recomendaciones para mejorar el trabajo en equipo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EQUIPO</dc:creator>
  <cp:lastModifiedBy>Cindy Mendoza Ibarra</cp:lastModifiedBy>
  <cp:revision>14</cp:revision>
  <dcterms:created xsi:type="dcterms:W3CDTF">2021-07-02T23:13:20Z</dcterms:created>
  <dcterms:modified xsi:type="dcterms:W3CDTF">2021-07-03T01:11:55Z</dcterms:modified>
</cp:coreProperties>
</file>