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33312-CB0A-416F-8061-776D8B3A9620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7A501-4732-42F3-9D96-A94C797A39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1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31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31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09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02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79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90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697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456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956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960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158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363D-7BDD-48F0-A06A-C739E2D98DD7}" type="datetimeFigureOut">
              <a:rPr lang="es-PE" smtClean="0"/>
              <a:t>22/02/2019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9AD3-94EB-4E02-A8C3-8E2D436892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590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2880319"/>
          </a:xfrm>
        </p:spPr>
        <p:txBody>
          <a:bodyPr>
            <a:norm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Características de los textos en el entorno académico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3 Imagen" descr="D:\texto académico.png"/>
          <p:cNvPicPr/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323528" y="764704"/>
            <a:ext cx="820891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 </a:t>
            </a:r>
          </a:p>
          <a:p>
            <a:pPr algn="just"/>
            <a:r>
              <a:rPr lang="es-PE" sz="2800" dirty="0" smtClean="0"/>
              <a:t>A </a:t>
            </a:r>
            <a:r>
              <a:rPr lang="es-PE" sz="2800" dirty="0"/>
              <a:t>diferencia de los textos administrativos,  cuyo ámbito de producción es el empresarial o institucional, en </a:t>
            </a:r>
            <a:r>
              <a:rPr lang="es-PE" sz="2800" dirty="0" smtClean="0"/>
              <a:t>el entorno académico</a:t>
            </a:r>
            <a:r>
              <a:rPr lang="es-PE" sz="2800" dirty="0"/>
              <a:t>, principalmente </a:t>
            </a:r>
            <a:r>
              <a:rPr lang="es-PE" sz="2800" dirty="0" smtClean="0"/>
              <a:t>en el </a:t>
            </a:r>
            <a:r>
              <a:rPr lang="es-PE" sz="2800" dirty="0"/>
              <a:t>ámbito </a:t>
            </a:r>
            <a:r>
              <a:rPr lang="es-PE" sz="2800" dirty="0" smtClean="0"/>
              <a:t>universitario, </a:t>
            </a:r>
            <a:r>
              <a:rPr lang="es-PE" sz="2800" dirty="0"/>
              <a:t>se </a:t>
            </a:r>
            <a:r>
              <a:rPr lang="es-PE" sz="2800" dirty="0" smtClean="0"/>
              <a:t>producen textos formales: respuestas a preguntas propuestas en exámenes, textos breves y textos propiamente académicos. </a:t>
            </a:r>
            <a:endParaRPr lang="es-PE" sz="2800" dirty="0"/>
          </a:p>
        </p:txBody>
      </p:sp>
      <p:sp>
        <p:nvSpPr>
          <p:cNvPr id="8" name="7 Rectángulo"/>
          <p:cNvSpPr/>
          <p:nvPr/>
        </p:nvSpPr>
        <p:spPr>
          <a:xfrm>
            <a:off x="1049796" y="345495"/>
            <a:ext cx="7006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Audiencia y contexto comunicativo:</a:t>
            </a:r>
            <a:endParaRPr lang="es-PE" sz="36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D:\academic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5029902" cy="2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6084168" y="4904292"/>
            <a:ext cx="28438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b="1" dirty="0"/>
              <a:t>¿Quién será mi lector?</a:t>
            </a:r>
          </a:p>
          <a:p>
            <a:r>
              <a:rPr lang="es-PE" b="1" dirty="0"/>
              <a:t>¿Cuál es mi objetivo</a:t>
            </a:r>
            <a:r>
              <a:rPr lang="es-PE" b="1" dirty="0" smtClean="0"/>
              <a:t>?</a:t>
            </a:r>
          </a:p>
          <a:p>
            <a:r>
              <a:rPr lang="es-PE" b="1" dirty="0" smtClean="0"/>
              <a:t>¿Qué canal de comunicación utilizaré?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10769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4 Imagen" descr="D:\texto académico.png"/>
          <p:cNvPicPr/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"/>
          <p:cNvSpPr/>
          <p:nvPr/>
        </p:nvSpPr>
        <p:spPr>
          <a:xfrm>
            <a:off x="1259632" y="836712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Organización y estructura:</a:t>
            </a:r>
            <a:endParaRPr lang="es-PE" sz="3600" b="1" dirty="0">
              <a:solidFill>
                <a:srgbClr val="FF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67544" y="2060848"/>
            <a:ext cx="338437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/>
              <a:t> </a:t>
            </a:r>
          </a:p>
          <a:p>
            <a:pPr algn="just"/>
            <a:r>
              <a:rPr lang="es-PE" sz="2800" dirty="0" smtClean="0"/>
              <a:t>En el contexto académico, los textos formales responden a la siguiente estructura: introducción, desarrollo y cierre.</a:t>
            </a:r>
            <a:endParaRPr lang="es-PE" sz="2800" dirty="0"/>
          </a:p>
        </p:txBody>
      </p:sp>
      <p:sp>
        <p:nvSpPr>
          <p:cNvPr id="9" name="8 Operación manual"/>
          <p:cNvSpPr/>
          <p:nvPr/>
        </p:nvSpPr>
        <p:spPr>
          <a:xfrm>
            <a:off x="5185467" y="1730330"/>
            <a:ext cx="3240360" cy="1080120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Introducción</a:t>
            </a:r>
            <a:endParaRPr lang="es-PE" b="1" dirty="0"/>
          </a:p>
        </p:txBody>
      </p:sp>
      <p:sp>
        <p:nvSpPr>
          <p:cNvPr id="10" name="9 Rectángulo"/>
          <p:cNvSpPr/>
          <p:nvPr/>
        </p:nvSpPr>
        <p:spPr>
          <a:xfrm>
            <a:off x="5796136" y="2924944"/>
            <a:ext cx="2088232" cy="1224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Desarrollo</a:t>
            </a:r>
            <a:endParaRPr lang="es-PE" b="1" dirty="0"/>
          </a:p>
        </p:txBody>
      </p:sp>
      <p:sp>
        <p:nvSpPr>
          <p:cNvPr id="13" name="12 Trapecio"/>
          <p:cNvSpPr/>
          <p:nvPr/>
        </p:nvSpPr>
        <p:spPr>
          <a:xfrm>
            <a:off x="5364089" y="4221088"/>
            <a:ext cx="2952328" cy="1152128"/>
          </a:xfrm>
          <a:prstGeom prst="trapezoid">
            <a:avLst>
              <a:gd name="adj" fmla="val 410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Cierre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047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16" y="2262981"/>
            <a:ext cx="2029968" cy="3200400"/>
          </a:xfrm>
        </p:spPr>
      </p:pic>
      <p:pic>
        <p:nvPicPr>
          <p:cNvPr id="4" name="3 Imagen" descr="D:\texto académico.png"/>
          <p:cNvPicPr/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3528"/>
            <a:ext cx="9036496" cy="64458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1691680" y="22352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Organización y estructura:</a:t>
            </a:r>
            <a:endParaRPr lang="es-PE" sz="36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D:\párrafo texto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85C7FF"/>
              </a:clrFrom>
              <a:clrTo>
                <a:srgbClr val="85C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124744"/>
            <a:ext cx="9144000" cy="566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5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3 Imagen" descr="D:\texto académico.png"/>
          <p:cNvPicPr/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1835696" y="478413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Desarrollo y contenido:</a:t>
            </a:r>
            <a:endParaRPr lang="es-PE" sz="3600" b="1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48575" y="1124744"/>
            <a:ext cx="82089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 </a:t>
            </a:r>
          </a:p>
          <a:p>
            <a:pPr algn="just"/>
            <a:r>
              <a:rPr lang="es-PE" sz="2800" dirty="0" smtClean="0"/>
              <a:t>Se debe utilizar información relevante y pertinente para explicar, de forma suficiente, el tema del discurso escrito.</a:t>
            </a:r>
          </a:p>
        </p:txBody>
      </p:sp>
      <p:pic>
        <p:nvPicPr>
          <p:cNvPr id="7" name="Picture 2" descr="D:\academic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5" y="3284984"/>
            <a:ext cx="5029902" cy="2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5598971" y="5548789"/>
            <a:ext cx="317901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No debo incluir datos o ideas que no correspondan al tema de mi texto.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598971" y="2898870"/>
            <a:ext cx="317901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Debería incluir ejemplos, aclaraciones, datos específicos  para que mi lector  entienda.</a:t>
            </a:r>
            <a:endParaRPr lang="es-PE" b="1" dirty="0"/>
          </a:p>
        </p:txBody>
      </p:sp>
      <p:sp>
        <p:nvSpPr>
          <p:cNvPr id="10" name="9 Rectángulo"/>
          <p:cNvSpPr/>
          <p:nvPr/>
        </p:nvSpPr>
        <p:spPr>
          <a:xfrm>
            <a:off x="5576554" y="4083901"/>
            <a:ext cx="3179010" cy="122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Debo recurrir a otras fuentes académicas (investigar) para poder explicarle a mi lector el mensaje que deseo.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2807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3 Imagen" descr="D:\texto académico.png"/>
          <p:cNvPicPr/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1835696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sz="3600" b="1" dirty="0" smtClean="0">
                <a:solidFill>
                  <a:srgbClr val="FF0000"/>
                </a:solidFill>
              </a:rPr>
              <a:t>Léxico y gramática:</a:t>
            </a:r>
            <a:endParaRPr lang="es-PE" sz="3600" b="1" dirty="0">
              <a:solidFill>
                <a:srgbClr val="FF0000"/>
              </a:solidFill>
            </a:endParaRPr>
          </a:p>
        </p:txBody>
      </p:sp>
      <p:pic>
        <p:nvPicPr>
          <p:cNvPr id="7" name="Picture 2" descr="D:\academic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81" y="2636912"/>
            <a:ext cx="5029902" cy="2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323528" y="1124744"/>
            <a:ext cx="3168352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b="1" dirty="0" smtClean="0"/>
              <a:t>En el ámbito académico, un texto debe ser escrito con un léxico formal, variado y apropiado para la situación académica.</a:t>
            </a:r>
            <a:endParaRPr lang="es-PE" b="1" dirty="0"/>
          </a:p>
        </p:txBody>
      </p:sp>
      <p:sp>
        <p:nvSpPr>
          <p:cNvPr id="10" name="9 Rectángulo"/>
          <p:cNvSpPr/>
          <p:nvPr/>
        </p:nvSpPr>
        <p:spPr>
          <a:xfrm>
            <a:off x="5641462" y="1077055"/>
            <a:ext cx="3168352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b="1" dirty="0" smtClean="0"/>
              <a:t>Las oraciones que conforman el texto deben estar correctamente construidas.</a:t>
            </a:r>
            <a:endParaRPr lang="es-PE" b="1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1691680" y="2636912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7374983" y="2636912"/>
            <a:ext cx="293361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585276" y="5456706"/>
            <a:ext cx="2762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 smtClean="0">
                <a:solidFill>
                  <a:srgbClr val="FF0000"/>
                </a:solidFill>
              </a:rPr>
              <a:t>- No usar palabras baúl</a:t>
            </a:r>
          </a:p>
          <a:p>
            <a:r>
              <a:rPr lang="es-PE" sz="2000" b="1" dirty="0" smtClean="0">
                <a:solidFill>
                  <a:srgbClr val="FF0000"/>
                </a:solidFill>
              </a:rPr>
              <a:t>- Evitar la redundancia</a:t>
            </a:r>
          </a:p>
          <a:p>
            <a:r>
              <a:rPr lang="es-PE" sz="2000" b="1" dirty="0" smtClean="0">
                <a:solidFill>
                  <a:srgbClr val="FF0000"/>
                </a:solidFill>
              </a:rPr>
              <a:t>- Usar léxico preciso</a:t>
            </a:r>
            <a:endParaRPr lang="es-PE" sz="2000" b="1" dirty="0">
              <a:solidFill>
                <a:srgbClr val="FF0000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497446" y="5191669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- Mantener la estructura (S+V+P)</a:t>
            </a:r>
          </a:p>
          <a:p>
            <a:r>
              <a:rPr lang="es-PE" b="1" dirty="0" smtClean="0">
                <a:solidFill>
                  <a:srgbClr val="FF0000"/>
                </a:solidFill>
              </a:rPr>
              <a:t>- Evitar oraciones demasiado extensas</a:t>
            </a:r>
          </a:p>
          <a:p>
            <a:r>
              <a:rPr lang="es-PE" b="1" dirty="0" smtClean="0">
                <a:solidFill>
                  <a:srgbClr val="FF0000"/>
                </a:solidFill>
              </a:rPr>
              <a:t>- Evitar errores gramaticales como anacolutos o ambigüedad 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9" name="18 Flecha abajo"/>
          <p:cNvSpPr/>
          <p:nvPr/>
        </p:nvSpPr>
        <p:spPr>
          <a:xfrm>
            <a:off x="1115616" y="3032956"/>
            <a:ext cx="576064" cy="215871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Flecha abajo"/>
          <p:cNvSpPr/>
          <p:nvPr/>
        </p:nvSpPr>
        <p:spPr>
          <a:xfrm>
            <a:off x="7668344" y="3032956"/>
            <a:ext cx="576064" cy="215871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0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3 Imagen" descr="D:\texto académico.png"/>
          <p:cNvPicPr/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1691680" y="929632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sz="3600" b="1" dirty="0" smtClean="0">
                <a:solidFill>
                  <a:srgbClr val="FF0000"/>
                </a:solidFill>
              </a:rPr>
              <a:t>Ortografía y puntuación:</a:t>
            </a:r>
            <a:endParaRPr lang="es-PE" sz="3600" b="1" dirty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67544" y="1988840"/>
            <a:ext cx="82089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 </a:t>
            </a:r>
          </a:p>
          <a:p>
            <a:pPr algn="just"/>
            <a:r>
              <a:rPr lang="es-PE" sz="2800" dirty="0" smtClean="0"/>
              <a:t>Se debe considerar un uso correcto de la puntuación (punto, coma, punto y coma, dos puntos, etc.) y las reglas de escritura (grafías, mayúsculas, minúsculas, tildación, palabras juntas y separadas, etc.)</a:t>
            </a:r>
          </a:p>
        </p:txBody>
      </p:sp>
    </p:spTree>
    <p:extLst>
      <p:ext uri="{BB962C8B-B14F-4D97-AF65-F5344CB8AC3E}">
        <p14:creationId xmlns:p14="http://schemas.microsoft.com/office/powerpoint/2010/main" val="38815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171</Words>
  <Application>Microsoft Office PowerPoint</Application>
  <PresentationFormat>Presentación en pantalla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Características de los textos en el entorno académico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AQUINO</dc:creator>
  <cp:lastModifiedBy>SILVIA ROCIO DEL CARMEN ALIAGA SALAZAR</cp:lastModifiedBy>
  <cp:revision>19</cp:revision>
  <dcterms:created xsi:type="dcterms:W3CDTF">2018-06-22T14:24:48Z</dcterms:created>
  <dcterms:modified xsi:type="dcterms:W3CDTF">2019-02-22T19:16:06Z</dcterms:modified>
</cp:coreProperties>
</file>