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59" r:id="rId6"/>
    <p:sldId id="273" r:id="rId7"/>
    <p:sldId id="261" r:id="rId8"/>
    <p:sldId id="262" r:id="rId9"/>
    <p:sldId id="269" r:id="rId10"/>
    <p:sldId id="270" r:id="rId11"/>
    <p:sldId id="282" r:id="rId12"/>
    <p:sldId id="283" r:id="rId13"/>
    <p:sldId id="284" r:id="rId14"/>
    <p:sldId id="285" r:id="rId15"/>
    <p:sldId id="286" r:id="rId16"/>
    <p:sldId id="272" r:id="rId17"/>
    <p:sldId id="274" r:id="rId18"/>
    <p:sldId id="265" r:id="rId19"/>
    <p:sldId id="266" r:id="rId20"/>
    <p:sldId id="280" r:id="rId21"/>
    <p:sldId id="275" r:id="rId22"/>
    <p:sldId id="279" r:id="rId23"/>
    <p:sldId id="281" r:id="rId2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97574-1A79-4681-AED5-8C3CE83A96DD}" type="datetimeFigureOut">
              <a:rPr lang="es-PE" smtClean="0"/>
              <a:t>27/02/2020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6D1C6-D444-47BE-BF28-16AFF0ADDD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094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CFCFBCF-254B-4601-84CE-F48BC5BDB2FF}" type="slidenum">
              <a:rPr lang="es-PE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s-PE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93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E63538-AFDC-4D93-B0E2-413DF1CCB7AF}" type="slidenum">
              <a:rPr lang="es-PE" smtClean="0"/>
              <a:pPr>
                <a:defRPr/>
              </a:pPr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15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E63538-AFDC-4D93-B0E2-413DF1CCB7AF}" type="slidenum">
              <a:rPr lang="es-PE" smtClean="0"/>
              <a:pPr>
                <a:defRPr/>
              </a:pPr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370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784F56-81A7-4744-8F13-102AA0B3F684}" type="slidenum">
              <a:rPr lang="es-PE" smtClean="0"/>
              <a:pPr>
                <a:defRPr/>
              </a:pPr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028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58647-97E5-4DAF-A28A-27799DFFFF95}" type="slidenum">
              <a:rPr lang="es-PE" smtClean="0"/>
              <a:pPr>
                <a:defRPr/>
              </a:pPr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2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PE" dirty="0" smtClean="0"/>
              <a:t>Analice el párrafo. </a:t>
            </a:r>
            <a:r>
              <a:rPr lang="es-PE" dirty="0" smtClean="0">
                <a:latin typeface="Segoe UI Semibold"/>
                <a:cs typeface="Times New Roman" pitchFamily="18" charset="0"/>
              </a:rPr>
              <a:t>Para explicar la causa u origen de un problema se debe evidenciar al lector la serie de hechos que lo produjeron. Se puede partir de la siguiente pregunta: ¿Qué hechos se encadenaron para producir el problema?</a:t>
            </a:r>
            <a:endParaRPr lang="es-PE" dirty="0" smtClean="0"/>
          </a:p>
          <a:p>
            <a:r>
              <a:rPr lang="es-PE" b="1" dirty="0" smtClean="0"/>
              <a:t>¿Cuál es la estructura de este párrafo con estrategia causal? Dibuje un esquema a partir del párrafo.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5901A4-945B-43B6-BB29-D21625CF29FF}" type="slidenum">
              <a:rPr lang="es-PE" smtClean="0"/>
              <a:pPr>
                <a:defRPr/>
              </a:pPr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609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F671-7CB9-453F-98C1-B7D333D82B57}" type="datetimeFigureOut">
              <a:rPr lang="es-PE" smtClean="0"/>
              <a:t>27/02/2020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ADDDB9-D3F1-42E0-8211-66A038CD972B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F671-7CB9-453F-98C1-B7D333D82B57}" type="datetimeFigureOut">
              <a:rPr lang="es-PE" smtClean="0"/>
              <a:t>27/02/2020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DDB9-D3F1-42E0-8211-66A038CD972B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3ADDDB9-D3F1-42E0-8211-66A038CD972B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F671-7CB9-453F-98C1-B7D333D82B57}" type="datetimeFigureOut">
              <a:rPr lang="es-PE" smtClean="0"/>
              <a:t>27/02/2020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F671-7CB9-453F-98C1-B7D333D82B57}" type="datetimeFigureOut">
              <a:rPr lang="es-PE" smtClean="0"/>
              <a:t>27/02/2020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3ADDDB9-D3F1-42E0-8211-66A038CD972B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F671-7CB9-453F-98C1-B7D333D82B57}" type="datetimeFigureOut">
              <a:rPr lang="es-PE" smtClean="0"/>
              <a:t>27/02/2020</a:t>
            </a:fld>
            <a:endParaRPr lang="es-PE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ADDDB9-D3F1-42E0-8211-66A038CD972B}" type="slidenum">
              <a:rPr lang="es-PE" smtClean="0"/>
              <a:t>‹Nº›</a:t>
            </a:fld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209F671-7CB9-453F-98C1-B7D333D82B57}" type="datetimeFigureOut">
              <a:rPr lang="es-PE" smtClean="0"/>
              <a:t>27/02/2020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DDB9-D3F1-42E0-8211-66A038CD972B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F671-7CB9-453F-98C1-B7D333D82B57}" type="datetimeFigureOut">
              <a:rPr lang="es-PE" smtClean="0"/>
              <a:t>27/02/2020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PE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3ADDDB9-D3F1-42E0-8211-66A038CD972B}" type="slidenum">
              <a:rPr lang="es-PE" smtClean="0"/>
              <a:t>‹Nº›</a:t>
            </a:fld>
            <a:endParaRPr lang="es-PE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F671-7CB9-453F-98C1-B7D333D82B57}" type="datetimeFigureOut">
              <a:rPr lang="es-PE" smtClean="0"/>
              <a:t>27/02/2020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3ADDDB9-D3F1-42E0-8211-66A038CD972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F671-7CB9-453F-98C1-B7D333D82B57}" type="datetimeFigureOut">
              <a:rPr lang="es-PE" smtClean="0"/>
              <a:t>27/02/2020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ADDDB9-D3F1-42E0-8211-66A038CD972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ADDDB9-D3F1-42E0-8211-66A038CD972B}" type="slidenum">
              <a:rPr lang="es-PE" smtClean="0"/>
              <a:t>‹Nº›</a:t>
            </a:fld>
            <a:endParaRPr lang="es-PE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F671-7CB9-453F-98C1-B7D333D82B57}" type="datetimeFigureOut">
              <a:rPr lang="es-PE" smtClean="0"/>
              <a:t>27/02/2020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3ADDDB9-D3F1-42E0-8211-66A038CD972B}" type="slidenum">
              <a:rPr lang="es-PE" smtClean="0"/>
              <a:t>‹Nº›</a:t>
            </a:fld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209F671-7CB9-453F-98C1-B7D333D82B57}" type="datetimeFigureOut">
              <a:rPr lang="es-PE" smtClean="0"/>
              <a:t>27/02/2020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209F671-7CB9-453F-98C1-B7D333D82B57}" type="datetimeFigureOut">
              <a:rPr lang="es-PE" smtClean="0"/>
              <a:t>27/02/2020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ADDDB9-D3F1-42E0-8211-66A038CD972B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2848" y="620688"/>
            <a:ext cx="7772400" cy="1008856"/>
          </a:xfrm>
        </p:spPr>
        <p:txBody>
          <a:bodyPr/>
          <a:lstStyle/>
          <a:p>
            <a:r>
              <a:rPr lang="es-PE" dirty="0" smtClean="0"/>
              <a:t>La estrategia </a:t>
            </a:r>
            <a:r>
              <a:rPr lang="es-PE" dirty="0"/>
              <a:t>c</a:t>
            </a:r>
            <a:r>
              <a:rPr lang="es-PE" dirty="0" smtClean="0"/>
              <a:t>ausal</a:t>
            </a:r>
            <a:endParaRPr lang="es-PE" dirty="0"/>
          </a:p>
        </p:txBody>
      </p:sp>
      <p:grpSp>
        <p:nvGrpSpPr>
          <p:cNvPr id="19" name="Grupo 18"/>
          <p:cNvGrpSpPr/>
          <p:nvPr/>
        </p:nvGrpSpPr>
        <p:grpSpPr>
          <a:xfrm>
            <a:off x="1835696" y="3343050"/>
            <a:ext cx="5616624" cy="1310086"/>
            <a:chOff x="1835696" y="3343050"/>
            <a:chExt cx="5616624" cy="1310086"/>
          </a:xfrm>
        </p:grpSpPr>
        <p:sp>
          <p:nvSpPr>
            <p:cNvPr id="3" name="Rectángulo 2"/>
            <p:cNvSpPr/>
            <p:nvPr/>
          </p:nvSpPr>
          <p:spPr>
            <a:xfrm>
              <a:off x="1835696" y="3356992"/>
              <a:ext cx="1512168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3887924" y="3356992"/>
              <a:ext cx="1512168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5940152" y="3343050"/>
              <a:ext cx="1512168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" name="Flecha a la derecha con bandas 15"/>
            <p:cNvSpPr/>
            <p:nvPr/>
          </p:nvSpPr>
          <p:spPr>
            <a:xfrm>
              <a:off x="3419872" y="3861048"/>
              <a:ext cx="360040" cy="360040"/>
            </a:xfrm>
            <a:prstGeom prst="striped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Flecha a la derecha con bandas 16"/>
            <p:cNvSpPr/>
            <p:nvPr/>
          </p:nvSpPr>
          <p:spPr>
            <a:xfrm>
              <a:off x="5514280" y="3861048"/>
              <a:ext cx="360040" cy="360040"/>
            </a:xfrm>
            <a:prstGeom prst="striped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07114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179512" y="1350059"/>
            <a:ext cx="1611231" cy="1478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Causa inicial</a:t>
            </a:r>
            <a:endParaRPr lang="es-PE" sz="1600" dirty="0"/>
          </a:p>
        </p:txBody>
      </p:sp>
      <p:sp>
        <p:nvSpPr>
          <p:cNvPr id="3" name="2 Elipse"/>
          <p:cNvSpPr/>
          <p:nvPr/>
        </p:nvSpPr>
        <p:spPr>
          <a:xfrm>
            <a:off x="2044144" y="2403840"/>
            <a:ext cx="2016224" cy="1727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Causa-Consecuencia</a:t>
            </a:r>
            <a:endParaRPr lang="es-PE" sz="1600" dirty="0"/>
          </a:p>
        </p:txBody>
      </p:sp>
      <p:sp>
        <p:nvSpPr>
          <p:cNvPr id="5" name="4 Elipse"/>
          <p:cNvSpPr/>
          <p:nvPr/>
        </p:nvSpPr>
        <p:spPr>
          <a:xfrm>
            <a:off x="6831554" y="4365104"/>
            <a:ext cx="2051720" cy="1784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Consecuencia final</a:t>
            </a:r>
            <a:endParaRPr lang="es-PE" sz="1600" dirty="0"/>
          </a:p>
        </p:txBody>
      </p:sp>
      <p:sp>
        <p:nvSpPr>
          <p:cNvPr id="6" name="5 Elipse"/>
          <p:cNvSpPr/>
          <p:nvPr/>
        </p:nvSpPr>
        <p:spPr>
          <a:xfrm>
            <a:off x="4516846" y="3445932"/>
            <a:ext cx="1999370" cy="1548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Causa-Consecuencia</a:t>
            </a:r>
            <a:endParaRPr lang="es-PE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39856" y="404664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>
                <a:solidFill>
                  <a:srgbClr val="FF0000"/>
                </a:solidFill>
              </a:rPr>
              <a:t>Consignando eslabones entre los que pueda establecerse con facilidad una relación causal</a:t>
            </a:r>
            <a:endParaRPr lang="es-PE" sz="2000" b="1" dirty="0">
              <a:solidFill>
                <a:srgbClr val="FF0000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 rot="1809713">
            <a:off x="1714206" y="2516035"/>
            <a:ext cx="432048" cy="27804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18 Flecha derecha"/>
          <p:cNvSpPr/>
          <p:nvPr/>
        </p:nvSpPr>
        <p:spPr>
          <a:xfrm rot="1809713">
            <a:off x="4074339" y="3619544"/>
            <a:ext cx="432048" cy="27804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19 Flecha derecha"/>
          <p:cNvSpPr/>
          <p:nvPr/>
        </p:nvSpPr>
        <p:spPr>
          <a:xfrm rot="1809713">
            <a:off x="6449298" y="4652974"/>
            <a:ext cx="432048" cy="27804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06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sz="quarter" idx="1"/>
          </p:nvPr>
        </p:nvSpPr>
        <p:spPr>
          <a:xfrm>
            <a:off x="1403648" y="2081980"/>
            <a:ext cx="6624736" cy="1779068"/>
          </a:xfrm>
        </p:spPr>
        <p:txBody>
          <a:bodyPr>
            <a:normAutofit/>
          </a:bodyPr>
          <a:lstStyle/>
          <a:p>
            <a:pPr marL="0" indent="0" algn="ctr">
              <a:buFont typeface="Arial" charset="0"/>
              <a:buNone/>
            </a:pPr>
            <a:r>
              <a:rPr lang="es-E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Las cadenas causales pueden ser de diferentes tipos</a:t>
            </a:r>
            <a:endParaRPr lang="es-ES" sz="4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4400" dirty="0" smtClean="0"/>
              <a:t>Existen cadenas causales simples</a:t>
            </a:r>
            <a:endParaRPr lang="es-PE" sz="4400" dirty="0"/>
          </a:p>
        </p:txBody>
      </p:sp>
      <p:grpSp>
        <p:nvGrpSpPr>
          <p:cNvPr id="7" name="Grupo 18"/>
          <p:cNvGrpSpPr/>
          <p:nvPr/>
        </p:nvGrpSpPr>
        <p:grpSpPr>
          <a:xfrm>
            <a:off x="2091332" y="3488896"/>
            <a:ext cx="4896544" cy="1152128"/>
            <a:chOff x="1835696" y="3343050"/>
            <a:chExt cx="5616624" cy="1310086"/>
          </a:xfrm>
        </p:grpSpPr>
        <p:sp>
          <p:nvSpPr>
            <p:cNvPr id="8" name="Rectángulo 2"/>
            <p:cNvSpPr/>
            <p:nvPr/>
          </p:nvSpPr>
          <p:spPr>
            <a:xfrm>
              <a:off x="1835696" y="3356992"/>
              <a:ext cx="1512168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" name="Rectángulo 13"/>
            <p:cNvSpPr/>
            <p:nvPr/>
          </p:nvSpPr>
          <p:spPr>
            <a:xfrm>
              <a:off x="3887924" y="3356992"/>
              <a:ext cx="1512168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" name="Rectángulo 14"/>
            <p:cNvSpPr/>
            <p:nvPr/>
          </p:nvSpPr>
          <p:spPr>
            <a:xfrm>
              <a:off x="5940152" y="3343050"/>
              <a:ext cx="1512168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" name="Flecha a la derecha con bandas 15"/>
            <p:cNvSpPr/>
            <p:nvPr/>
          </p:nvSpPr>
          <p:spPr>
            <a:xfrm>
              <a:off x="3419872" y="3861048"/>
              <a:ext cx="360040" cy="360040"/>
            </a:xfrm>
            <a:prstGeom prst="striped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Flecha a la derecha con bandas 16"/>
            <p:cNvSpPr/>
            <p:nvPr/>
          </p:nvSpPr>
          <p:spPr>
            <a:xfrm>
              <a:off x="5514280" y="3861048"/>
              <a:ext cx="360040" cy="360040"/>
            </a:xfrm>
            <a:prstGeom prst="striped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5788666" y="375188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200" dirty="0" smtClean="0"/>
              <a:t>Tercer eslabón intermedio</a:t>
            </a:r>
            <a:endParaRPr lang="es-PE" sz="12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210422" y="375738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200" dirty="0" smtClean="0"/>
              <a:t>Primer eslabón intermedio</a:t>
            </a:r>
            <a:endParaRPr lang="es-PE" sz="12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999544" y="375557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200" dirty="0" smtClean="0"/>
              <a:t>Segundo eslabón intermedio</a:t>
            </a:r>
            <a:endParaRPr lang="es-PE" sz="1200" dirty="0"/>
          </a:p>
        </p:txBody>
      </p:sp>
      <p:sp>
        <p:nvSpPr>
          <p:cNvPr id="16" name="15 Rectángulo"/>
          <p:cNvSpPr/>
          <p:nvPr/>
        </p:nvSpPr>
        <p:spPr>
          <a:xfrm>
            <a:off x="391776" y="3476394"/>
            <a:ext cx="1224136" cy="117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16 Rectángulo"/>
          <p:cNvSpPr/>
          <p:nvPr/>
        </p:nvSpPr>
        <p:spPr>
          <a:xfrm>
            <a:off x="7452320" y="3476394"/>
            <a:ext cx="1290605" cy="1139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Flecha a la derecha con bandas 16"/>
          <p:cNvSpPr/>
          <p:nvPr/>
        </p:nvSpPr>
        <p:spPr>
          <a:xfrm>
            <a:off x="1688000" y="3932870"/>
            <a:ext cx="313881" cy="316630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Flecha a la derecha con bandas 16"/>
          <p:cNvSpPr/>
          <p:nvPr/>
        </p:nvSpPr>
        <p:spPr>
          <a:xfrm>
            <a:off x="7078009" y="3944439"/>
            <a:ext cx="313881" cy="316630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19 CuadroTexto"/>
          <p:cNvSpPr txBox="1"/>
          <p:nvPr/>
        </p:nvSpPr>
        <p:spPr>
          <a:xfrm>
            <a:off x="7557561" y="3757386"/>
            <a:ext cx="11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200" dirty="0" smtClean="0"/>
              <a:t>Consecuencia final</a:t>
            </a:r>
            <a:endParaRPr lang="es-PE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63784" y="39330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200" dirty="0" smtClean="0"/>
              <a:t>Causa inicial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414097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4400" dirty="0" smtClean="0"/>
              <a:t>Cadenas causales dobles</a:t>
            </a:r>
            <a:endParaRPr lang="es-PE" sz="4400" dirty="0"/>
          </a:p>
        </p:txBody>
      </p:sp>
      <p:grpSp>
        <p:nvGrpSpPr>
          <p:cNvPr id="3" name="2 Grupo"/>
          <p:cNvGrpSpPr/>
          <p:nvPr/>
        </p:nvGrpSpPr>
        <p:grpSpPr>
          <a:xfrm>
            <a:off x="2091332" y="2324266"/>
            <a:ext cx="4896544" cy="1152128"/>
            <a:chOff x="2091332" y="3488896"/>
            <a:chExt cx="4896544" cy="1152128"/>
          </a:xfrm>
        </p:grpSpPr>
        <p:grpSp>
          <p:nvGrpSpPr>
            <p:cNvPr id="7" name="Grupo 18"/>
            <p:cNvGrpSpPr/>
            <p:nvPr/>
          </p:nvGrpSpPr>
          <p:grpSpPr>
            <a:xfrm>
              <a:off x="2091332" y="3488896"/>
              <a:ext cx="4896544" cy="1152128"/>
              <a:chOff x="1835696" y="3343050"/>
              <a:chExt cx="5616624" cy="1310086"/>
            </a:xfrm>
          </p:grpSpPr>
          <p:sp>
            <p:nvSpPr>
              <p:cNvPr id="8" name="Rectángulo 2"/>
              <p:cNvSpPr/>
              <p:nvPr/>
            </p:nvSpPr>
            <p:spPr>
              <a:xfrm>
                <a:off x="1835696" y="3356992"/>
                <a:ext cx="1512168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9" name="Rectángulo 13"/>
              <p:cNvSpPr/>
              <p:nvPr/>
            </p:nvSpPr>
            <p:spPr>
              <a:xfrm>
                <a:off x="3887924" y="3356992"/>
                <a:ext cx="1512168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" name="Rectángulo 14"/>
              <p:cNvSpPr/>
              <p:nvPr/>
            </p:nvSpPr>
            <p:spPr>
              <a:xfrm>
                <a:off x="5940152" y="3343050"/>
                <a:ext cx="1512168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" name="Flecha a la derecha con bandas 15"/>
              <p:cNvSpPr/>
              <p:nvPr/>
            </p:nvSpPr>
            <p:spPr>
              <a:xfrm>
                <a:off x="3419872" y="3861048"/>
                <a:ext cx="360040" cy="360040"/>
              </a:xfrm>
              <a:prstGeom prst="striped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2" name="Flecha a la derecha con bandas 16"/>
              <p:cNvSpPr/>
              <p:nvPr/>
            </p:nvSpPr>
            <p:spPr>
              <a:xfrm>
                <a:off x="5514280" y="3861048"/>
                <a:ext cx="360040" cy="360040"/>
              </a:xfrm>
              <a:prstGeom prst="striped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3" name="12 CuadroTexto"/>
            <p:cNvSpPr txBox="1"/>
            <p:nvPr/>
          </p:nvSpPr>
          <p:spPr>
            <a:xfrm>
              <a:off x="5788666" y="3751880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sz="1200" dirty="0" smtClean="0"/>
                <a:t>Tercer eslabón intermedio</a:t>
              </a:r>
              <a:endParaRPr lang="es-PE" sz="1200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2210422" y="375738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sz="1200" dirty="0" smtClean="0"/>
                <a:t>Primer eslabón intermedio</a:t>
              </a:r>
              <a:endParaRPr lang="es-PE" sz="1200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3999544" y="3755572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sz="1200" dirty="0" smtClean="0"/>
                <a:t>Segundo eslabón intermedio</a:t>
              </a:r>
              <a:endParaRPr lang="es-PE" sz="1200" dirty="0"/>
            </a:p>
          </p:txBody>
        </p:sp>
      </p:grpSp>
      <p:sp>
        <p:nvSpPr>
          <p:cNvPr id="16" name="15 Rectángulo"/>
          <p:cNvSpPr/>
          <p:nvPr/>
        </p:nvSpPr>
        <p:spPr>
          <a:xfrm>
            <a:off x="391776" y="3476394"/>
            <a:ext cx="1224136" cy="117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16 Rectángulo"/>
          <p:cNvSpPr/>
          <p:nvPr/>
        </p:nvSpPr>
        <p:spPr>
          <a:xfrm>
            <a:off x="7452320" y="3476394"/>
            <a:ext cx="1290605" cy="1139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Flecha a la derecha con bandas 16"/>
          <p:cNvSpPr/>
          <p:nvPr/>
        </p:nvSpPr>
        <p:spPr>
          <a:xfrm rot="1590920">
            <a:off x="1739420" y="4506155"/>
            <a:ext cx="313881" cy="316630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Flecha a la derecha con bandas 16"/>
          <p:cNvSpPr/>
          <p:nvPr/>
        </p:nvSpPr>
        <p:spPr>
          <a:xfrm rot="2218615">
            <a:off x="7104370" y="3159764"/>
            <a:ext cx="313881" cy="316630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19 CuadroTexto"/>
          <p:cNvSpPr txBox="1"/>
          <p:nvPr/>
        </p:nvSpPr>
        <p:spPr>
          <a:xfrm>
            <a:off x="7557561" y="3757386"/>
            <a:ext cx="11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200" dirty="0" smtClean="0"/>
              <a:t>Consecuencia final</a:t>
            </a:r>
            <a:endParaRPr lang="es-PE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63784" y="39330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200" dirty="0" smtClean="0"/>
              <a:t>Causa inicial</a:t>
            </a:r>
            <a:endParaRPr lang="es-PE" sz="1200" dirty="0"/>
          </a:p>
        </p:txBody>
      </p:sp>
      <p:grpSp>
        <p:nvGrpSpPr>
          <p:cNvPr id="22" name="21 Grupo"/>
          <p:cNvGrpSpPr/>
          <p:nvPr/>
        </p:nvGrpSpPr>
        <p:grpSpPr>
          <a:xfrm>
            <a:off x="2155006" y="4401487"/>
            <a:ext cx="4896544" cy="1152128"/>
            <a:chOff x="2091332" y="3488896"/>
            <a:chExt cx="4896544" cy="1152128"/>
          </a:xfrm>
        </p:grpSpPr>
        <p:grpSp>
          <p:nvGrpSpPr>
            <p:cNvPr id="23" name="Grupo 18"/>
            <p:cNvGrpSpPr/>
            <p:nvPr/>
          </p:nvGrpSpPr>
          <p:grpSpPr>
            <a:xfrm>
              <a:off x="2091332" y="3488896"/>
              <a:ext cx="4896544" cy="1152128"/>
              <a:chOff x="1835696" y="3343050"/>
              <a:chExt cx="5616624" cy="1310086"/>
            </a:xfrm>
          </p:grpSpPr>
          <p:sp>
            <p:nvSpPr>
              <p:cNvPr id="27" name="Rectángulo 2"/>
              <p:cNvSpPr/>
              <p:nvPr/>
            </p:nvSpPr>
            <p:spPr>
              <a:xfrm>
                <a:off x="1835696" y="3356992"/>
                <a:ext cx="1512168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8" name="Rectángulo 13"/>
              <p:cNvSpPr/>
              <p:nvPr/>
            </p:nvSpPr>
            <p:spPr>
              <a:xfrm>
                <a:off x="3887924" y="3356992"/>
                <a:ext cx="1512168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9" name="Rectángulo 14"/>
              <p:cNvSpPr/>
              <p:nvPr/>
            </p:nvSpPr>
            <p:spPr>
              <a:xfrm>
                <a:off x="5940152" y="3343050"/>
                <a:ext cx="1512168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0" name="Flecha a la derecha con bandas 15"/>
              <p:cNvSpPr/>
              <p:nvPr/>
            </p:nvSpPr>
            <p:spPr>
              <a:xfrm>
                <a:off x="3419872" y="3861048"/>
                <a:ext cx="360040" cy="360040"/>
              </a:xfrm>
              <a:prstGeom prst="striped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1" name="Flecha a la derecha con bandas 16"/>
              <p:cNvSpPr/>
              <p:nvPr/>
            </p:nvSpPr>
            <p:spPr>
              <a:xfrm>
                <a:off x="5514280" y="3861048"/>
                <a:ext cx="360040" cy="360040"/>
              </a:xfrm>
              <a:prstGeom prst="striped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24" name="23 CuadroTexto"/>
            <p:cNvSpPr txBox="1"/>
            <p:nvPr/>
          </p:nvSpPr>
          <p:spPr>
            <a:xfrm>
              <a:off x="5788666" y="3751880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sz="1200" dirty="0" smtClean="0"/>
                <a:t>Sexto eslabón intermedio</a:t>
              </a:r>
              <a:endParaRPr lang="es-PE" sz="1200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2210422" y="375738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sz="1200" dirty="0" smtClean="0"/>
                <a:t>Cuarto eslabón intermedio</a:t>
              </a:r>
              <a:endParaRPr lang="es-PE" sz="1200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3999544" y="3755572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sz="1200" dirty="0" smtClean="0"/>
                <a:t>Quinto eslabón intermedio</a:t>
              </a:r>
              <a:endParaRPr lang="es-PE" sz="1200" dirty="0"/>
            </a:p>
          </p:txBody>
        </p:sp>
      </p:grpSp>
      <p:sp>
        <p:nvSpPr>
          <p:cNvPr id="32" name="Flecha a la derecha con bandas 16"/>
          <p:cNvSpPr/>
          <p:nvPr/>
        </p:nvSpPr>
        <p:spPr>
          <a:xfrm rot="19918397">
            <a:off x="7138439" y="4605057"/>
            <a:ext cx="313881" cy="316630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Flecha a la derecha con bandas 16"/>
          <p:cNvSpPr/>
          <p:nvPr/>
        </p:nvSpPr>
        <p:spPr>
          <a:xfrm rot="19700101">
            <a:off x="1699522" y="3189398"/>
            <a:ext cx="313881" cy="316630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088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4400" dirty="0" smtClean="0"/>
              <a:t>Cadenas causales con doble raíz</a:t>
            </a:r>
            <a:endParaRPr lang="es-PE" sz="4400" dirty="0"/>
          </a:p>
        </p:txBody>
      </p:sp>
      <p:grpSp>
        <p:nvGrpSpPr>
          <p:cNvPr id="3" name="2 Grupo"/>
          <p:cNvGrpSpPr/>
          <p:nvPr/>
        </p:nvGrpSpPr>
        <p:grpSpPr>
          <a:xfrm>
            <a:off x="2091332" y="2324266"/>
            <a:ext cx="4896544" cy="1152128"/>
            <a:chOff x="2091332" y="3488896"/>
            <a:chExt cx="4896544" cy="1152128"/>
          </a:xfrm>
        </p:grpSpPr>
        <p:grpSp>
          <p:nvGrpSpPr>
            <p:cNvPr id="7" name="Grupo 18"/>
            <p:cNvGrpSpPr/>
            <p:nvPr/>
          </p:nvGrpSpPr>
          <p:grpSpPr>
            <a:xfrm>
              <a:off x="2091332" y="3488896"/>
              <a:ext cx="4896544" cy="1152128"/>
              <a:chOff x="1835696" y="3343050"/>
              <a:chExt cx="5616624" cy="1310086"/>
            </a:xfrm>
          </p:grpSpPr>
          <p:sp>
            <p:nvSpPr>
              <p:cNvPr id="8" name="Rectángulo 2"/>
              <p:cNvSpPr/>
              <p:nvPr/>
            </p:nvSpPr>
            <p:spPr>
              <a:xfrm>
                <a:off x="1835696" y="3356992"/>
                <a:ext cx="1512168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9" name="Rectángulo 13"/>
              <p:cNvSpPr/>
              <p:nvPr/>
            </p:nvSpPr>
            <p:spPr>
              <a:xfrm>
                <a:off x="3887924" y="3356992"/>
                <a:ext cx="1512168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" name="Rectángulo 14"/>
              <p:cNvSpPr/>
              <p:nvPr/>
            </p:nvSpPr>
            <p:spPr>
              <a:xfrm>
                <a:off x="5940152" y="3343050"/>
                <a:ext cx="1512168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" name="Flecha a la derecha con bandas 15"/>
              <p:cNvSpPr/>
              <p:nvPr/>
            </p:nvSpPr>
            <p:spPr>
              <a:xfrm>
                <a:off x="3419872" y="3861048"/>
                <a:ext cx="360040" cy="360040"/>
              </a:xfrm>
              <a:prstGeom prst="striped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2" name="Flecha a la derecha con bandas 16"/>
              <p:cNvSpPr/>
              <p:nvPr/>
            </p:nvSpPr>
            <p:spPr>
              <a:xfrm>
                <a:off x="5514280" y="3861048"/>
                <a:ext cx="360040" cy="360040"/>
              </a:xfrm>
              <a:prstGeom prst="striped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3" name="12 CuadroTexto"/>
            <p:cNvSpPr txBox="1"/>
            <p:nvPr/>
          </p:nvSpPr>
          <p:spPr>
            <a:xfrm>
              <a:off x="5788666" y="3751880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sz="1200" dirty="0" smtClean="0"/>
                <a:t>Tercer eslabón intermedio</a:t>
              </a:r>
              <a:endParaRPr lang="es-PE" sz="1200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2210422" y="375738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sz="1200" dirty="0" smtClean="0"/>
                <a:t>Primer eslabón intermedio</a:t>
              </a:r>
              <a:endParaRPr lang="es-PE" sz="1200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3999544" y="3755572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sz="1200" dirty="0" smtClean="0"/>
                <a:t>Segundo eslabón intermedio</a:t>
              </a:r>
              <a:endParaRPr lang="es-PE" sz="1200" dirty="0"/>
            </a:p>
          </p:txBody>
        </p:sp>
      </p:grpSp>
      <p:sp>
        <p:nvSpPr>
          <p:cNvPr id="16" name="15 Rectángulo"/>
          <p:cNvSpPr/>
          <p:nvPr/>
        </p:nvSpPr>
        <p:spPr>
          <a:xfrm>
            <a:off x="463784" y="2336527"/>
            <a:ext cx="1224136" cy="117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16 Rectángulo"/>
          <p:cNvSpPr/>
          <p:nvPr/>
        </p:nvSpPr>
        <p:spPr>
          <a:xfrm>
            <a:off x="7452320" y="3476394"/>
            <a:ext cx="1290605" cy="1139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Flecha a la derecha con bandas 16"/>
          <p:cNvSpPr/>
          <p:nvPr/>
        </p:nvSpPr>
        <p:spPr>
          <a:xfrm rot="2218615">
            <a:off x="7104370" y="3159764"/>
            <a:ext cx="313881" cy="316630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19 CuadroTexto"/>
          <p:cNvSpPr txBox="1"/>
          <p:nvPr/>
        </p:nvSpPr>
        <p:spPr>
          <a:xfrm>
            <a:off x="7557561" y="3757386"/>
            <a:ext cx="11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200" dirty="0" smtClean="0"/>
              <a:t>Consecuencia final</a:t>
            </a:r>
            <a:endParaRPr lang="es-PE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91214" y="279962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200" dirty="0" smtClean="0"/>
              <a:t>Causa raíz 1</a:t>
            </a:r>
            <a:endParaRPr lang="es-PE" sz="1200" dirty="0"/>
          </a:p>
        </p:txBody>
      </p:sp>
      <p:grpSp>
        <p:nvGrpSpPr>
          <p:cNvPr id="22" name="21 Grupo"/>
          <p:cNvGrpSpPr/>
          <p:nvPr/>
        </p:nvGrpSpPr>
        <p:grpSpPr>
          <a:xfrm>
            <a:off x="2155006" y="4401487"/>
            <a:ext cx="4896544" cy="1152128"/>
            <a:chOff x="2091332" y="3488896"/>
            <a:chExt cx="4896544" cy="1152128"/>
          </a:xfrm>
        </p:grpSpPr>
        <p:grpSp>
          <p:nvGrpSpPr>
            <p:cNvPr id="23" name="Grupo 18"/>
            <p:cNvGrpSpPr/>
            <p:nvPr/>
          </p:nvGrpSpPr>
          <p:grpSpPr>
            <a:xfrm>
              <a:off x="2091332" y="3488896"/>
              <a:ext cx="4896544" cy="1152128"/>
              <a:chOff x="1835696" y="3343050"/>
              <a:chExt cx="5616624" cy="1310086"/>
            </a:xfrm>
          </p:grpSpPr>
          <p:sp>
            <p:nvSpPr>
              <p:cNvPr id="27" name="Rectángulo 2"/>
              <p:cNvSpPr/>
              <p:nvPr/>
            </p:nvSpPr>
            <p:spPr>
              <a:xfrm>
                <a:off x="1835696" y="3356992"/>
                <a:ext cx="1512168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8" name="Rectángulo 13"/>
              <p:cNvSpPr/>
              <p:nvPr/>
            </p:nvSpPr>
            <p:spPr>
              <a:xfrm>
                <a:off x="3887924" y="3356992"/>
                <a:ext cx="1512168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9" name="Rectángulo 14"/>
              <p:cNvSpPr/>
              <p:nvPr/>
            </p:nvSpPr>
            <p:spPr>
              <a:xfrm>
                <a:off x="5940152" y="3343050"/>
                <a:ext cx="1512168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0" name="Flecha a la derecha con bandas 15"/>
              <p:cNvSpPr/>
              <p:nvPr/>
            </p:nvSpPr>
            <p:spPr>
              <a:xfrm>
                <a:off x="3419872" y="3861048"/>
                <a:ext cx="360040" cy="360040"/>
              </a:xfrm>
              <a:prstGeom prst="striped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1" name="Flecha a la derecha con bandas 16"/>
              <p:cNvSpPr/>
              <p:nvPr/>
            </p:nvSpPr>
            <p:spPr>
              <a:xfrm>
                <a:off x="5514280" y="3861048"/>
                <a:ext cx="360040" cy="360040"/>
              </a:xfrm>
              <a:prstGeom prst="striped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24" name="23 CuadroTexto"/>
            <p:cNvSpPr txBox="1"/>
            <p:nvPr/>
          </p:nvSpPr>
          <p:spPr>
            <a:xfrm>
              <a:off x="5788666" y="3751880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sz="1200" dirty="0" smtClean="0"/>
                <a:t>Sexto eslabón intermedio</a:t>
              </a:r>
              <a:endParaRPr lang="es-PE" sz="1200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2210422" y="375738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sz="1200" dirty="0" smtClean="0"/>
                <a:t>Cuarto eslabón intermedio</a:t>
              </a:r>
              <a:endParaRPr lang="es-PE" sz="1200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3999544" y="3755572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sz="1200" dirty="0" smtClean="0"/>
                <a:t>Quinto eslabón intermedio</a:t>
              </a:r>
              <a:endParaRPr lang="es-PE" sz="1200" dirty="0"/>
            </a:p>
          </p:txBody>
        </p:sp>
      </p:grpSp>
      <p:sp>
        <p:nvSpPr>
          <p:cNvPr id="32" name="Flecha a la derecha con bandas 16"/>
          <p:cNvSpPr/>
          <p:nvPr/>
        </p:nvSpPr>
        <p:spPr>
          <a:xfrm rot="19918397">
            <a:off x="7138439" y="4605057"/>
            <a:ext cx="313881" cy="316630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34 Rectángulo"/>
          <p:cNvSpPr/>
          <p:nvPr/>
        </p:nvSpPr>
        <p:spPr>
          <a:xfrm>
            <a:off x="463784" y="4399069"/>
            <a:ext cx="1224136" cy="117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Flecha a la derecha con bandas 15"/>
          <p:cNvSpPr/>
          <p:nvPr/>
        </p:nvSpPr>
        <p:spPr>
          <a:xfrm>
            <a:off x="1726023" y="2799196"/>
            <a:ext cx="313881" cy="316630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Flecha a la derecha con bandas 15"/>
          <p:cNvSpPr/>
          <p:nvPr/>
        </p:nvSpPr>
        <p:spPr>
          <a:xfrm>
            <a:off x="1777450" y="4763372"/>
            <a:ext cx="313881" cy="316630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37 CuadroTexto"/>
          <p:cNvSpPr txBox="1"/>
          <p:nvPr/>
        </p:nvSpPr>
        <p:spPr>
          <a:xfrm>
            <a:off x="535792" y="478318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200" dirty="0" smtClean="0"/>
              <a:t>Causa raíz 2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192077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4400" dirty="0"/>
              <a:t>O</a:t>
            </a:r>
            <a:r>
              <a:rPr lang="es-PE" sz="4400" smtClean="0"/>
              <a:t> </a:t>
            </a:r>
            <a:r>
              <a:rPr lang="es-PE" sz="4400" dirty="0" smtClean="0"/>
              <a:t>cadenas causales complejas</a:t>
            </a:r>
            <a:endParaRPr lang="es-PE" sz="4400" dirty="0"/>
          </a:p>
        </p:txBody>
      </p:sp>
      <p:grpSp>
        <p:nvGrpSpPr>
          <p:cNvPr id="3" name="2 Grupo"/>
          <p:cNvGrpSpPr/>
          <p:nvPr/>
        </p:nvGrpSpPr>
        <p:grpSpPr>
          <a:xfrm>
            <a:off x="2107471" y="2083530"/>
            <a:ext cx="4896544" cy="1415544"/>
            <a:chOff x="2091332" y="3225479"/>
            <a:chExt cx="4896544" cy="1415544"/>
          </a:xfrm>
        </p:grpSpPr>
        <p:grpSp>
          <p:nvGrpSpPr>
            <p:cNvPr id="7" name="Grupo 18"/>
            <p:cNvGrpSpPr/>
            <p:nvPr/>
          </p:nvGrpSpPr>
          <p:grpSpPr>
            <a:xfrm>
              <a:off x="2091332" y="3225479"/>
              <a:ext cx="4896544" cy="1415544"/>
              <a:chOff x="1835696" y="3043519"/>
              <a:chExt cx="5616624" cy="1609617"/>
            </a:xfrm>
          </p:grpSpPr>
          <p:sp>
            <p:nvSpPr>
              <p:cNvPr id="8" name="Rectángulo 2"/>
              <p:cNvSpPr/>
              <p:nvPr/>
            </p:nvSpPr>
            <p:spPr>
              <a:xfrm>
                <a:off x="1835696" y="3356992"/>
                <a:ext cx="1512168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9" name="Rectángulo 13"/>
              <p:cNvSpPr/>
              <p:nvPr/>
            </p:nvSpPr>
            <p:spPr>
              <a:xfrm>
                <a:off x="3852950" y="3043519"/>
                <a:ext cx="1406400" cy="8175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" name="Rectángulo 14"/>
              <p:cNvSpPr/>
              <p:nvPr/>
            </p:nvSpPr>
            <p:spPr>
              <a:xfrm>
                <a:off x="5940152" y="3343050"/>
                <a:ext cx="1512168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" name="Flecha a la derecha con bandas 15"/>
              <p:cNvSpPr/>
              <p:nvPr/>
            </p:nvSpPr>
            <p:spPr>
              <a:xfrm>
                <a:off x="3430874" y="3371867"/>
                <a:ext cx="360040" cy="360040"/>
              </a:xfrm>
              <a:prstGeom prst="striped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2" name="Flecha a la derecha con bandas 16"/>
              <p:cNvSpPr/>
              <p:nvPr/>
            </p:nvSpPr>
            <p:spPr>
              <a:xfrm>
                <a:off x="5461309" y="3398948"/>
                <a:ext cx="360040" cy="360040"/>
              </a:xfrm>
              <a:prstGeom prst="striped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3" name="12 CuadroTexto"/>
            <p:cNvSpPr txBox="1"/>
            <p:nvPr/>
          </p:nvSpPr>
          <p:spPr>
            <a:xfrm>
              <a:off x="5788666" y="3751880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sz="1200" dirty="0" smtClean="0"/>
                <a:t>Tercer eslabón intermedio</a:t>
              </a:r>
              <a:endParaRPr lang="es-PE" sz="1200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2210422" y="375738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sz="1200" dirty="0" smtClean="0"/>
                <a:t>Primer eslabón intermedio</a:t>
              </a:r>
              <a:endParaRPr lang="es-PE" sz="1200" dirty="0"/>
            </a:p>
          </p:txBody>
        </p:sp>
      </p:grpSp>
      <p:sp>
        <p:nvSpPr>
          <p:cNvPr id="16" name="15 Rectángulo"/>
          <p:cNvSpPr/>
          <p:nvPr/>
        </p:nvSpPr>
        <p:spPr>
          <a:xfrm>
            <a:off x="391776" y="3476394"/>
            <a:ext cx="1224136" cy="117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16 Rectángulo"/>
          <p:cNvSpPr/>
          <p:nvPr/>
        </p:nvSpPr>
        <p:spPr>
          <a:xfrm>
            <a:off x="7452320" y="3476394"/>
            <a:ext cx="1290605" cy="1139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Flecha a la derecha con bandas 16"/>
          <p:cNvSpPr/>
          <p:nvPr/>
        </p:nvSpPr>
        <p:spPr>
          <a:xfrm rot="1590920">
            <a:off x="1739420" y="4506155"/>
            <a:ext cx="313881" cy="316630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Flecha a la derecha con bandas 16"/>
          <p:cNvSpPr/>
          <p:nvPr/>
        </p:nvSpPr>
        <p:spPr>
          <a:xfrm rot="2218615">
            <a:off x="7104370" y="3159764"/>
            <a:ext cx="313881" cy="316630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19 CuadroTexto"/>
          <p:cNvSpPr txBox="1"/>
          <p:nvPr/>
        </p:nvSpPr>
        <p:spPr>
          <a:xfrm>
            <a:off x="7557561" y="3757386"/>
            <a:ext cx="11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200" dirty="0" smtClean="0"/>
              <a:t>Consecuencia final</a:t>
            </a:r>
            <a:endParaRPr lang="es-PE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63784" y="39330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200" dirty="0" smtClean="0"/>
              <a:t>Causa inicial</a:t>
            </a:r>
            <a:endParaRPr lang="es-PE" sz="1200" dirty="0"/>
          </a:p>
        </p:txBody>
      </p:sp>
      <p:grpSp>
        <p:nvGrpSpPr>
          <p:cNvPr id="22" name="21 Grupo"/>
          <p:cNvGrpSpPr/>
          <p:nvPr/>
        </p:nvGrpSpPr>
        <p:grpSpPr>
          <a:xfrm>
            <a:off x="2155006" y="4413748"/>
            <a:ext cx="3107422" cy="1139867"/>
            <a:chOff x="2091332" y="3501157"/>
            <a:chExt cx="3107422" cy="1139867"/>
          </a:xfrm>
        </p:grpSpPr>
        <p:grpSp>
          <p:nvGrpSpPr>
            <p:cNvPr id="23" name="Grupo 18"/>
            <p:cNvGrpSpPr/>
            <p:nvPr/>
          </p:nvGrpSpPr>
          <p:grpSpPr>
            <a:xfrm>
              <a:off x="2091332" y="3501157"/>
              <a:ext cx="3107422" cy="1139867"/>
              <a:chOff x="1835696" y="3356992"/>
              <a:chExt cx="3564396" cy="1296144"/>
            </a:xfrm>
          </p:grpSpPr>
          <p:sp>
            <p:nvSpPr>
              <p:cNvPr id="27" name="Rectángulo 2"/>
              <p:cNvSpPr/>
              <p:nvPr/>
            </p:nvSpPr>
            <p:spPr>
              <a:xfrm>
                <a:off x="1835696" y="3356992"/>
                <a:ext cx="1512168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8" name="Rectángulo 13"/>
              <p:cNvSpPr/>
              <p:nvPr/>
            </p:nvSpPr>
            <p:spPr>
              <a:xfrm>
                <a:off x="3887924" y="3356992"/>
                <a:ext cx="1512168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0" name="Flecha a la derecha con bandas 15"/>
              <p:cNvSpPr/>
              <p:nvPr/>
            </p:nvSpPr>
            <p:spPr>
              <a:xfrm>
                <a:off x="3419872" y="3861048"/>
                <a:ext cx="360040" cy="360040"/>
              </a:xfrm>
              <a:prstGeom prst="striped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</p:grpSp>
        <p:sp>
          <p:nvSpPr>
            <p:cNvPr id="25" name="24 CuadroTexto"/>
            <p:cNvSpPr txBox="1"/>
            <p:nvPr/>
          </p:nvSpPr>
          <p:spPr>
            <a:xfrm>
              <a:off x="2210422" y="375738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sz="1200" dirty="0" smtClean="0"/>
                <a:t>Cuarto eslabón intermedio</a:t>
              </a:r>
              <a:endParaRPr lang="es-PE" sz="1200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3999544" y="3755572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sz="1200" dirty="0" smtClean="0"/>
                <a:t>Quinto eslabón intermedio</a:t>
              </a:r>
              <a:endParaRPr lang="es-PE" sz="1200" dirty="0"/>
            </a:p>
          </p:txBody>
        </p:sp>
      </p:grpSp>
      <p:sp>
        <p:nvSpPr>
          <p:cNvPr id="32" name="Flecha a la derecha con bandas 16"/>
          <p:cNvSpPr/>
          <p:nvPr/>
        </p:nvSpPr>
        <p:spPr>
          <a:xfrm rot="20645441">
            <a:off x="5810227" y="4698714"/>
            <a:ext cx="784451" cy="316630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Flecha a la derecha con bandas 16"/>
          <p:cNvSpPr/>
          <p:nvPr/>
        </p:nvSpPr>
        <p:spPr>
          <a:xfrm rot="19700101">
            <a:off x="1699522" y="3189398"/>
            <a:ext cx="313881" cy="316630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Flecha a la derecha con bandas 16"/>
          <p:cNvSpPr/>
          <p:nvPr/>
        </p:nvSpPr>
        <p:spPr>
          <a:xfrm>
            <a:off x="5265983" y="2932208"/>
            <a:ext cx="313881" cy="316630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5" name="4 Grupo"/>
          <p:cNvGrpSpPr/>
          <p:nvPr/>
        </p:nvGrpSpPr>
        <p:grpSpPr>
          <a:xfrm>
            <a:off x="3877672" y="2203694"/>
            <a:ext cx="1226092" cy="1441330"/>
            <a:chOff x="3868436" y="2203694"/>
            <a:chExt cx="1226092" cy="1441330"/>
          </a:xfrm>
        </p:grpSpPr>
        <p:sp>
          <p:nvSpPr>
            <p:cNvPr id="34" name="Rectángulo 13"/>
            <p:cNvSpPr/>
            <p:nvPr/>
          </p:nvSpPr>
          <p:spPr>
            <a:xfrm>
              <a:off x="3868436" y="2928350"/>
              <a:ext cx="1226092" cy="716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3978366" y="2203694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sz="1200" dirty="0" smtClean="0"/>
                <a:t>Segundo eslabón</a:t>
              </a:r>
              <a:endParaRPr lang="es-PE" sz="1200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3983659" y="3037409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sz="1200" dirty="0" smtClean="0"/>
                <a:t>Segundo eslabón</a:t>
              </a:r>
              <a:endParaRPr lang="es-PE" sz="1200" dirty="0"/>
            </a:p>
          </p:txBody>
        </p:sp>
      </p:grpSp>
      <p:sp>
        <p:nvSpPr>
          <p:cNvPr id="38" name="Flecha a la derecha con bandas 15"/>
          <p:cNvSpPr/>
          <p:nvPr/>
        </p:nvSpPr>
        <p:spPr>
          <a:xfrm>
            <a:off x="3481999" y="2949249"/>
            <a:ext cx="313881" cy="316630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669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8 Conector recto"/>
          <p:cNvCxnSpPr/>
          <p:nvPr/>
        </p:nvCxnSpPr>
        <p:spPr>
          <a:xfrm>
            <a:off x="711200" y="4221163"/>
            <a:ext cx="76057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755650" y="2492375"/>
            <a:ext cx="76057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3 CuadroTexto"/>
          <p:cNvSpPr txBox="1">
            <a:spLocks noChangeArrowheads="1"/>
          </p:cNvSpPr>
          <p:nvPr/>
        </p:nvSpPr>
        <p:spPr bwMode="auto">
          <a:xfrm>
            <a:off x="841375" y="2781300"/>
            <a:ext cx="734536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PE" sz="4000" dirty="0">
                <a:latin typeface="Times New Roman" pitchFamily="18" charset="0"/>
                <a:cs typeface="Times New Roman" pitchFamily="18" charset="0"/>
              </a:rPr>
              <a:t>¿Cómo desarrollamos la </a:t>
            </a:r>
            <a:r>
              <a:rPr lang="es-PE" sz="40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estrategia causal</a:t>
            </a:r>
            <a:r>
              <a:rPr lang="es-PE" sz="4000" dirty="0">
                <a:latin typeface="Times New Roman" pitchFamily="18" charset="0"/>
                <a:cs typeface="Times New Roman" pitchFamily="18" charset="0"/>
              </a:rPr>
              <a:t> en un párrafo?</a:t>
            </a:r>
          </a:p>
        </p:txBody>
      </p:sp>
    </p:spTree>
    <p:extLst>
      <p:ext uri="{BB962C8B-B14F-4D97-AF65-F5344CB8AC3E}">
        <p14:creationId xmlns:p14="http://schemas.microsoft.com/office/powerpoint/2010/main" val="42879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4400" dirty="0" smtClean="0"/>
              <a:t>Usando…</a:t>
            </a:r>
            <a:endParaRPr lang="es-PE" sz="4400" dirty="0"/>
          </a:p>
        </p:txBody>
      </p:sp>
      <p:sp>
        <p:nvSpPr>
          <p:cNvPr id="4" name="2 Marcador de contenido"/>
          <p:cNvSpPr>
            <a:spLocks noGrp="1"/>
          </p:cNvSpPr>
          <p:nvPr>
            <p:ph sz="quarter" idx="1"/>
          </p:nvPr>
        </p:nvSpPr>
        <p:spPr>
          <a:xfrm>
            <a:off x="1403648" y="2081980"/>
            <a:ext cx="6624736" cy="821832"/>
          </a:xfrm>
        </p:spPr>
        <p:txBody>
          <a:bodyPr>
            <a:normAutofit/>
          </a:bodyPr>
          <a:lstStyle/>
          <a:p>
            <a:pPr marL="0" indent="0" algn="ctr">
              <a:buFont typeface="Arial" charset="0"/>
              <a:buNone/>
            </a:pPr>
            <a:r>
              <a:rPr lang="es-E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Conectores lógicos de causalidad</a:t>
            </a:r>
            <a:endParaRPr lang="es-E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131840" y="2636912"/>
            <a:ext cx="2952328" cy="864096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endParaRPr lang="es-E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Font typeface="Arial" charset="0"/>
              <a:buNone/>
            </a:pPr>
            <a:endParaRPr lang="es-E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Font typeface="Arial" charset="0"/>
              <a:buNone/>
            </a:pPr>
            <a:r>
              <a:rPr lang="es-ES" sz="16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s-ES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ctr">
              <a:buFont typeface="Arial" charset="0"/>
              <a:buNone/>
            </a:pPr>
            <a:endParaRPr lang="es-E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439389" y="3176159"/>
            <a:ext cx="6624736" cy="79208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endParaRPr lang="es-E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Font typeface="Arial" charset="0"/>
              <a:buNone/>
            </a:pPr>
            <a:r>
              <a:rPr lang="es-E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Verbos de causalidad</a:t>
            </a:r>
            <a:endParaRPr lang="es-E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/>
          </p:cNvSpPr>
          <p:nvPr>
            <p:ph type="title"/>
          </p:nvPr>
        </p:nvSpPr>
        <p:spPr>
          <a:xfrm>
            <a:off x="482600" y="260648"/>
            <a:ext cx="8229600" cy="863749"/>
          </a:xfrm>
        </p:spPr>
        <p:txBody>
          <a:bodyPr>
            <a:normAutofit/>
          </a:bodyPr>
          <a:lstStyle/>
          <a:p>
            <a:r>
              <a:rPr lang="es-ES" sz="3600" dirty="0" smtClean="0">
                <a:latin typeface="Times New Roman" pitchFamily="18" charset="0"/>
                <a:cs typeface="Times New Roman" pitchFamily="18" charset="0"/>
              </a:rPr>
              <a:t>Conectores lógicos de causalidad 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711200" y="1268413"/>
            <a:ext cx="76057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755576" y="476672"/>
            <a:ext cx="76057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628775"/>
            <a:ext cx="86391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095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/>
          </p:cNvSpPr>
          <p:nvPr>
            <p:ph type="title"/>
          </p:nvPr>
        </p:nvSpPr>
        <p:spPr>
          <a:xfrm>
            <a:off x="515938" y="202481"/>
            <a:ext cx="8229600" cy="705569"/>
          </a:xfrm>
        </p:spPr>
        <p:txBody>
          <a:bodyPr/>
          <a:lstStyle/>
          <a:p>
            <a:r>
              <a:rPr lang="es-ES" sz="3600" dirty="0" smtClean="0">
                <a:latin typeface="Times New Roman" pitchFamily="18" charset="0"/>
                <a:cs typeface="Times New Roman" pitchFamily="18" charset="0"/>
              </a:rPr>
              <a:t>Verbos de causalidad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48" y="1503524"/>
            <a:ext cx="7846992" cy="232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48" y="3921613"/>
            <a:ext cx="7846992" cy="272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"/>
          <p:cNvCxnSpPr/>
          <p:nvPr/>
        </p:nvCxnSpPr>
        <p:spPr>
          <a:xfrm>
            <a:off x="828675" y="908050"/>
            <a:ext cx="76057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828675" y="188913"/>
            <a:ext cx="76057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1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765175" y="4348261"/>
            <a:ext cx="7775649" cy="6649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 dirty="0" smtClean="0">
                <a:latin typeface="Times New Roman" pitchFamily="18" charset="0"/>
              </a:rPr>
              <a:t>¿Cuál sería la </a:t>
            </a:r>
            <a:r>
              <a:rPr lang="es-ES" sz="3600" dirty="0" smtClean="0">
                <a:solidFill>
                  <a:srgbClr val="FF0000"/>
                </a:solidFill>
                <a:latin typeface="Times New Roman" pitchFamily="18" charset="0"/>
              </a:rPr>
              <a:t>causa </a:t>
            </a:r>
            <a:r>
              <a:rPr lang="es-ES" sz="3600" dirty="0" smtClean="0">
                <a:latin typeface="Times New Roman" pitchFamily="18" charset="0"/>
              </a:rPr>
              <a:t>de esta situación?</a:t>
            </a:r>
            <a:endParaRPr lang="es-PE" sz="3600" dirty="0"/>
          </a:p>
        </p:txBody>
      </p:sp>
      <p:pic>
        <p:nvPicPr>
          <p:cNvPr id="1026" name="Picture 2" descr="Resultado de imagen para mueres con sueñ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83541"/>
            <a:ext cx="5096472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n para durmiendo en el traba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6" descr="Resultado de imagen para durmiendo en el trabaj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AutoShape 8" descr="Resultado de imagen para durmiendo en el trabaj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773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3068960"/>
            <a:ext cx="8503920" cy="1008112"/>
          </a:xfrm>
        </p:spPr>
        <p:txBody>
          <a:bodyPr>
            <a:normAutofit/>
          </a:bodyPr>
          <a:lstStyle/>
          <a:p>
            <a:pPr marL="0" indent="0" algn="ctr">
              <a:buFont typeface="Arial" charset="0"/>
              <a:buNone/>
            </a:pPr>
            <a:r>
              <a:rPr lang="es-E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Veamos un ejemplo</a:t>
            </a:r>
            <a:endParaRPr lang="es-ES" sz="4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5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Caso Mall Plaza Rímac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PE" altLang="es-PE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PE" sz="28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La administradora general </a:t>
            </a:r>
            <a:r>
              <a:rPr lang="es-PE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del </a:t>
            </a:r>
            <a:r>
              <a:rPr lang="es-PE" sz="28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Mall Plaza Rímac, </a:t>
            </a:r>
            <a:r>
              <a:rPr lang="es-PE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María Mabel Sáenz, </a:t>
            </a:r>
            <a:r>
              <a:rPr lang="es-PE" sz="28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le ha solicitado usted, </a:t>
            </a:r>
            <a:r>
              <a:rPr lang="es-PE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Juan Carlos </a:t>
            </a:r>
            <a:r>
              <a:rPr lang="es-PE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Etchepare</a:t>
            </a:r>
            <a:r>
              <a:rPr lang="es-PE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que </a:t>
            </a:r>
            <a:r>
              <a:rPr lang="es-PE" sz="28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le envíe </a:t>
            </a:r>
            <a:r>
              <a:rPr lang="es-PE" sz="28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un correo electrónico en el que explique </a:t>
            </a:r>
            <a:r>
              <a:rPr lang="es-PE" sz="2800" b="1" dirty="0">
                <a:solidFill>
                  <a:srgbClr val="FF33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por qué</a:t>
            </a:r>
            <a:r>
              <a:rPr lang="es-PE" sz="28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están </a:t>
            </a:r>
            <a:r>
              <a:rPr lang="es-PE" sz="28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ocurriendo </a:t>
            </a:r>
            <a:r>
              <a:rPr lang="es-PE" sz="28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problemas en la zona de </a:t>
            </a:r>
            <a:r>
              <a:rPr lang="es-PE" sz="28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entretenimiento del centro comercial.</a:t>
            </a:r>
            <a:r>
              <a:rPr lang="es-PE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PE" sz="28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U</a:t>
            </a:r>
            <a:r>
              <a:rPr lang="es-PE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sted</a:t>
            </a:r>
            <a:r>
              <a:rPr lang="es-PE" sz="28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, como </a:t>
            </a:r>
            <a:r>
              <a:rPr lang="es-PE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supervisor </a:t>
            </a:r>
            <a:r>
              <a:rPr lang="es-PE" sz="28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responsable, elaborará un análisis de esta situación a partir del cual se decidirán, posteriormente, las medidas correctivas. </a:t>
            </a:r>
          </a:p>
        </p:txBody>
      </p:sp>
    </p:spTree>
    <p:extLst>
      <p:ext uri="{BB962C8B-B14F-4D97-AF65-F5344CB8AC3E}">
        <p14:creationId xmlns:p14="http://schemas.microsoft.com/office/powerpoint/2010/main" val="1458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 redondeado"/>
          <p:cNvSpPr/>
          <p:nvPr/>
        </p:nvSpPr>
        <p:spPr>
          <a:xfrm>
            <a:off x="280987" y="3524250"/>
            <a:ext cx="1554709" cy="13933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sz="1200" b="1" dirty="0" smtClean="0">
                <a:solidFill>
                  <a:schemeClr val="tx1"/>
                </a:solidFill>
                <a:cs typeface="Times New Roman" pitchFamily="18" charset="0"/>
              </a:rPr>
              <a:t>Recorte del presupuesto de los trabajadores del área de mantenimiento</a:t>
            </a:r>
            <a:endParaRPr lang="es-PE" sz="12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5855394" y="4175111"/>
            <a:ext cx="1171575" cy="1263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PE" sz="1100" b="1" dirty="0" smtClean="0">
                <a:solidFill>
                  <a:schemeClr val="tx1"/>
                </a:solidFill>
                <a:cs typeface="Times New Roman" pitchFamily="18" charset="0"/>
              </a:rPr>
              <a:t>Nuevo personal no calificado</a:t>
            </a:r>
            <a:endParaRPr lang="es-PE" sz="1200" b="1" dirty="0">
              <a:solidFill>
                <a:schemeClr val="tx1"/>
              </a:solidFill>
              <a:latin typeface="Segoe UI Semibold"/>
              <a:cs typeface="Times New Roman" pitchFamily="18" charset="0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7512800" y="3365762"/>
            <a:ext cx="1358901" cy="13398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1200" b="1" dirty="0" smtClean="0">
                <a:solidFill>
                  <a:schemeClr val="tx1"/>
                </a:solidFill>
                <a:latin typeface="Segoe UI Semibold" pitchFamily="34" charset="0"/>
                <a:cs typeface="Times New Roman" pitchFamily="18" charset="0"/>
              </a:rPr>
              <a:t>Problemas en la zona de esparcimiento</a:t>
            </a:r>
            <a:endParaRPr lang="es-PE" sz="1200" b="1" dirty="0">
              <a:solidFill>
                <a:schemeClr val="tx1"/>
              </a:solidFill>
              <a:latin typeface="Segoe UI Semibold" pitchFamily="34" charset="0"/>
              <a:cs typeface="Times New Roman" pitchFamily="18" charset="0"/>
            </a:endParaRPr>
          </a:p>
        </p:txBody>
      </p:sp>
      <p:sp>
        <p:nvSpPr>
          <p:cNvPr id="33" name=" 3"/>
          <p:cNvSpPr/>
          <p:nvPr/>
        </p:nvSpPr>
        <p:spPr>
          <a:xfrm rot="11257670">
            <a:off x="6626225" y="2388508"/>
            <a:ext cx="1978025" cy="2017712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5373"/>
            </a:avLst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35 Rectángulo"/>
          <p:cNvSpPr/>
          <p:nvPr/>
        </p:nvSpPr>
        <p:spPr>
          <a:xfrm>
            <a:off x="6919912" y="1968138"/>
            <a:ext cx="1390650" cy="376238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PE" sz="1600" b="1" dirty="0">
                <a:solidFill>
                  <a:schemeClr val="tx1"/>
                </a:solidFill>
                <a:latin typeface="Segoe UI Semibold" pitchFamily="34" charset="0"/>
                <a:cs typeface="Times New Roman" pitchFamily="18" charset="0"/>
              </a:rPr>
              <a:t>,puesto que</a:t>
            </a:r>
          </a:p>
        </p:txBody>
      </p:sp>
      <p:grpSp>
        <p:nvGrpSpPr>
          <p:cNvPr id="3" name="2 Grupo"/>
          <p:cNvGrpSpPr>
            <a:grpSpLocks/>
          </p:cNvGrpSpPr>
          <p:nvPr/>
        </p:nvGrpSpPr>
        <p:grpSpPr bwMode="auto">
          <a:xfrm>
            <a:off x="2859322" y="1938627"/>
            <a:ext cx="1447800" cy="1974850"/>
            <a:chOff x="2601913" y="1750598"/>
            <a:chExt cx="1978025" cy="3027779"/>
          </a:xfrm>
        </p:grpSpPr>
        <p:sp>
          <p:nvSpPr>
            <p:cNvPr id="37" name=" 3"/>
            <p:cNvSpPr/>
            <p:nvPr/>
          </p:nvSpPr>
          <p:spPr>
            <a:xfrm rot="10954658">
              <a:off x="2601913" y="2743632"/>
              <a:ext cx="1978025" cy="2034745"/>
            </a:xfrm>
            <a:prstGeom prst="leftCircularArrow">
              <a:avLst>
                <a:gd name="adj1" fmla="val 2550"/>
                <a:gd name="adj2" fmla="val 309429"/>
                <a:gd name="adj3" fmla="val 2084940"/>
                <a:gd name="adj4" fmla="val 8639070"/>
                <a:gd name="adj5" fmla="val 5373"/>
              </a:avLst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37 Rectángulo"/>
            <p:cNvSpPr/>
            <p:nvPr/>
          </p:nvSpPr>
          <p:spPr>
            <a:xfrm>
              <a:off x="2940259" y="1750598"/>
              <a:ext cx="1299163" cy="3869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33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600" b="1" dirty="0">
                  <a:solidFill>
                    <a:schemeClr val="tx1"/>
                  </a:solidFill>
                  <a:latin typeface="Segoe UI Semibold" pitchFamily="34" charset="0"/>
                  <a:cs typeface="Times New Roman" pitchFamily="18" charset="0"/>
                </a:rPr>
                <a:t>,ya que</a:t>
              </a:r>
            </a:p>
          </p:txBody>
        </p:sp>
      </p:grpSp>
      <p:sp>
        <p:nvSpPr>
          <p:cNvPr id="42" name="41 Rectángulo"/>
          <p:cNvSpPr/>
          <p:nvPr/>
        </p:nvSpPr>
        <p:spPr>
          <a:xfrm>
            <a:off x="1506304" y="5570966"/>
            <a:ext cx="1008063" cy="319087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PE" sz="1600" b="1" dirty="0">
                <a:solidFill>
                  <a:schemeClr val="tx1"/>
                </a:solidFill>
                <a:latin typeface="Segoe UI Semibold" pitchFamily="34" charset="0"/>
                <a:cs typeface="Times New Roman" pitchFamily="18" charset="0"/>
              </a:rPr>
              <a:t>generó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3213266" y="5590661"/>
            <a:ext cx="1003300" cy="317500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PE" sz="1600" b="1" dirty="0">
                <a:solidFill>
                  <a:schemeClr val="tx1"/>
                </a:solidFill>
                <a:latin typeface="Segoe UI Semibold" pitchFamily="34" charset="0"/>
                <a:cs typeface="Times New Roman" pitchFamily="18" charset="0"/>
              </a:rPr>
              <a:t>causó</a:t>
            </a:r>
          </a:p>
        </p:txBody>
      </p:sp>
      <p:sp>
        <p:nvSpPr>
          <p:cNvPr id="62474" name="1 Rectángulo"/>
          <p:cNvSpPr>
            <a:spLocks noChangeArrowheads="1"/>
          </p:cNvSpPr>
          <p:nvPr/>
        </p:nvSpPr>
        <p:spPr bwMode="auto">
          <a:xfrm>
            <a:off x="280988" y="552450"/>
            <a:ext cx="8640762" cy="523220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PE" sz="2800" b="1" dirty="0">
                <a:solidFill>
                  <a:srgbClr val="FF3300"/>
                </a:solidFill>
                <a:latin typeface="Calibri" pitchFamily="34" charset="0"/>
              </a:rPr>
              <a:t>Cadena </a:t>
            </a:r>
            <a:r>
              <a:rPr lang="es-PE" sz="2800" b="1" dirty="0" smtClean="0">
                <a:solidFill>
                  <a:srgbClr val="FF3300"/>
                </a:solidFill>
                <a:latin typeface="Calibri" pitchFamily="34" charset="0"/>
              </a:rPr>
              <a:t>causal</a:t>
            </a:r>
            <a:endParaRPr lang="es-PE" sz="2800" b="1" dirty="0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3900128" y="4301317"/>
            <a:ext cx="1428818" cy="10112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PE" sz="1200" b="1" dirty="0" smtClean="0">
                <a:solidFill>
                  <a:schemeClr val="tx1"/>
                </a:solidFill>
                <a:cs typeface="Times New Roman" pitchFamily="18" charset="0"/>
              </a:rPr>
              <a:t>Urgencia en la contratación de nuevos operadores</a:t>
            </a:r>
            <a:endParaRPr lang="es-PE" sz="12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6864316" y="5590661"/>
            <a:ext cx="1727200" cy="474662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PE" sz="1600" b="1" dirty="0">
                <a:solidFill>
                  <a:schemeClr val="tx1"/>
                </a:solidFill>
                <a:latin typeface="Segoe UI Semibold" pitchFamily="34" charset="0"/>
                <a:cs typeface="Times New Roman" pitchFamily="18" charset="0"/>
              </a:rPr>
              <a:t>.En consecuencia,</a:t>
            </a:r>
          </a:p>
        </p:txBody>
      </p:sp>
      <p:grpSp>
        <p:nvGrpSpPr>
          <p:cNvPr id="2" name="1 Grupo"/>
          <p:cNvGrpSpPr>
            <a:grpSpLocks/>
          </p:cNvGrpSpPr>
          <p:nvPr/>
        </p:nvGrpSpPr>
        <p:grpSpPr bwMode="auto">
          <a:xfrm>
            <a:off x="4686541" y="1938627"/>
            <a:ext cx="1978025" cy="2559788"/>
            <a:chOff x="4764600" y="2054478"/>
            <a:chExt cx="1978025" cy="2560972"/>
          </a:xfrm>
        </p:grpSpPr>
        <p:sp>
          <p:nvSpPr>
            <p:cNvPr id="34" name="33 Rectángulo"/>
            <p:cNvSpPr/>
            <p:nvPr/>
          </p:nvSpPr>
          <p:spPr>
            <a:xfrm>
              <a:off x="4973381" y="2054478"/>
              <a:ext cx="1220788" cy="26523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33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600" b="1" dirty="0">
                  <a:solidFill>
                    <a:schemeClr val="tx1"/>
                  </a:solidFill>
                  <a:latin typeface="Segoe UI Semibold" pitchFamily="34" charset="0"/>
                  <a:cs typeface="Times New Roman" pitchFamily="18" charset="0"/>
                </a:rPr>
                <a:t>,debido a</a:t>
              </a:r>
            </a:p>
          </p:txBody>
        </p:sp>
        <p:sp>
          <p:nvSpPr>
            <p:cNvPr id="49" name=" 3"/>
            <p:cNvSpPr/>
            <p:nvPr/>
          </p:nvSpPr>
          <p:spPr>
            <a:xfrm rot="10264062">
              <a:off x="4764600" y="2580922"/>
              <a:ext cx="1978025" cy="2034528"/>
            </a:xfrm>
            <a:prstGeom prst="leftCircularArrow">
              <a:avLst>
                <a:gd name="adj1" fmla="val 2550"/>
                <a:gd name="adj2" fmla="val 309429"/>
                <a:gd name="adj3" fmla="val 2084940"/>
                <a:gd name="adj4" fmla="val 8639070"/>
                <a:gd name="adj5" fmla="val 5373"/>
              </a:avLst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49 Rectángulo"/>
          <p:cNvSpPr/>
          <p:nvPr/>
        </p:nvSpPr>
        <p:spPr>
          <a:xfrm>
            <a:off x="5067199" y="5575580"/>
            <a:ext cx="1127125" cy="347662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PE" sz="1600" b="1" dirty="0">
                <a:solidFill>
                  <a:schemeClr val="tx1"/>
                </a:solidFill>
                <a:latin typeface="Segoe UI Semibold" pitchFamily="34" charset="0"/>
                <a:cs typeface="Times New Roman" pitchFamily="18" charset="0"/>
              </a:rPr>
              <a:t>provocó</a:t>
            </a:r>
          </a:p>
        </p:txBody>
      </p:sp>
      <p:sp>
        <p:nvSpPr>
          <p:cNvPr id="52" name="51 Rectángulo redondeado"/>
          <p:cNvSpPr/>
          <p:nvPr/>
        </p:nvSpPr>
        <p:spPr>
          <a:xfrm>
            <a:off x="2233715" y="3735389"/>
            <a:ext cx="1223211" cy="1047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PE" sz="1200" b="1" dirty="0" smtClean="0">
                <a:solidFill>
                  <a:schemeClr val="tx1"/>
                </a:solidFill>
                <a:cs typeface="Times New Roman" pitchFamily="18" charset="0"/>
              </a:rPr>
              <a:t>Renuncia de algunos operadores</a:t>
            </a:r>
            <a:endParaRPr lang="es-PE" sz="12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grpSp>
        <p:nvGrpSpPr>
          <p:cNvPr id="53" name="52 Grupo"/>
          <p:cNvGrpSpPr>
            <a:grpSpLocks/>
          </p:cNvGrpSpPr>
          <p:nvPr/>
        </p:nvGrpSpPr>
        <p:grpSpPr bwMode="auto">
          <a:xfrm>
            <a:off x="1284847" y="1936446"/>
            <a:ext cx="1450975" cy="1946275"/>
            <a:chOff x="2601913" y="1795394"/>
            <a:chExt cx="1978025" cy="2982983"/>
          </a:xfrm>
        </p:grpSpPr>
        <p:sp>
          <p:nvSpPr>
            <p:cNvPr id="54" name=" 3"/>
            <p:cNvSpPr/>
            <p:nvPr/>
          </p:nvSpPr>
          <p:spPr>
            <a:xfrm rot="10954658">
              <a:off x="2601913" y="2744304"/>
              <a:ext cx="1978025" cy="2034073"/>
            </a:xfrm>
            <a:prstGeom prst="leftCircularArrow">
              <a:avLst>
                <a:gd name="adj1" fmla="val 2550"/>
                <a:gd name="adj2" fmla="val 309429"/>
                <a:gd name="adj3" fmla="val 2084940"/>
                <a:gd name="adj4" fmla="val 8639070"/>
                <a:gd name="adj5" fmla="val 5373"/>
              </a:avLst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54 Rectángulo"/>
            <p:cNvSpPr/>
            <p:nvPr/>
          </p:nvSpPr>
          <p:spPr>
            <a:xfrm>
              <a:off x="2920770" y="1795394"/>
              <a:ext cx="1298485" cy="3868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33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600" b="1" dirty="0">
                  <a:solidFill>
                    <a:schemeClr val="tx1"/>
                  </a:solidFill>
                  <a:latin typeface="Segoe UI Semibold" pitchFamily="34" charset="0"/>
                  <a:cs typeface="Times New Roman" pitchFamily="18" charset="0"/>
                </a:rPr>
                <a:t>,pues</a:t>
              </a:r>
            </a:p>
          </p:txBody>
        </p:sp>
      </p:grpSp>
      <p:sp>
        <p:nvSpPr>
          <p:cNvPr id="39" name="38 Rectángulo redondeado"/>
          <p:cNvSpPr/>
          <p:nvPr/>
        </p:nvSpPr>
        <p:spPr>
          <a:xfrm>
            <a:off x="3876363" y="3254960"/>
            <a:ext cx="1296144" cy="9308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PE" sz="1200" b="1" dirty="0" smtClean="0">
                <a:solidFill>
                  <a:schemeClr val="tx1"/>
                </a:solidFill>
                <a:cs typeface="Times New Roman" pitchFamily="18" charset="0"/>
              </a:rPr>
              <a:t>Sobrecarga laboral de los trabajadores antiguos</a:t>
            </a:r>
            <a:endParaRPr lang="es-PE" sz="12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" name="3 Flecha derecha"/>
          <p:cNvSpPr/>
          <p:nvPr/>
        </p:nvSpPr>
        <p:spPr>
          <a:xfrm>
            <a:off x="1893635" y="4080360"/>
            <a:ext cx="287269" cy="28803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34 Flecha derecha"/>
          <p:cNvSpPr/>
          <p:nvPr/>
        </p:nvSpPr>
        <p:spPr>
          <a:xfrm rot="19948398">
            <a:off x="3537262" y="3697575"/>
            <a:ext cx="287269" cy="28803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39 Flecha derecha"/>
          <p:cNvSpPr/>
          <p:nvPr/>
        </p:nvSpPr>
        <p:spPr>
          <a:xfrm rot="1417408">
            <a:off x="3571282" y="4449619"/>
            <a:ext cx="287269" cy="28803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40 Flecha derecha"/>
          <p:cNvSpPr/>
          <p:nvPr/>
        </p:nvSpPr>
        <p:spPr>
          <a:xfrm>
            <a:off x="5487128" y="4615397"/>
            <a:ext cx="287269" cy="28803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30 Rectángulo redondeado"/>
          <p:cNvSpPr/>
          <p:nvPr/>
        </p:nvSpPr>
        <p:spPr>
          <a:xfrm>
            <a:off x="5830637" y="2892425"/>
            <a:ext cx="1171575" cy="1263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PE" sz="1100" b="1" dirty="0" smtClean="0">
                <a:solidFill>
                  <a:schemeClr val="tx1"/>
                </a:solidFill>
                <a:cs typeface="Times New Roman" pitchFamily="18" charset="0"/>
              </a:rPr>
              <a:t>Falta de tiempo para reparar los </a:t>
            </a:r>
            <a:r>
              <a:rPr lang="es-PE" sz="1100" b="1" dirty="0" err="1" smtClean="0">
                <a:solidFill>
                  <a:schemeClr val="tx1"/>
                </a:solidFill>
                <a:cs typeface="Times New Roman" pitchFamily="18" charset="0"/>
              </a:rPr>
              <a:t>desperfetos</a:t>
            </a:r>
            <a:endParaRPr lang="es-PE" sz="1200" b="1" dirty="0">
              <a:solidFill>
                <a:schemeClr val="tx1"/>
              </a:solidFill>
              <a:latin typeface="Segoe UI Semibold"/>
              <a:cs typeface="Times New Roman" pitchFamily="18" charset="0"/>
            </a:endParaRPr>
          </a:p>
        </p:txBody>
      </p:sp>
      <p:sp>
        <p:nvSpPr>
          <p:cNvPr id="46" name="45 Flecha derecha"/>
          <p:cNvSpPr/>
          <p:nvPr/>
        </p:nvSpPr>
        <p:spPr>
          <a:xfrm>
            <a:off x="5388285" y="3380234"/>
            <a:ext cx="287269" cy="28803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47 Flecha derecha"/>
          <p:cNvSpPr/>
          <p:nvPr/>
        </p:nvSpPr>
        <p:spPr>
          <a:xfrm>
            <a:off x="7130076" y="3467469"/>
            <a:ext cx="287269" cy="28803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50 Flecha derecha"/>
          <p:cNvSpPr/>
          <p:nvPr/>
        </p:nvSpPr>
        <p:spPr>
          <a:xfrm>
            <a:off x="7130075" y="4245604"/>
            <a:ext cx="287269" cy="28803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5161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4" grpId="0" animBg="1"/>
      <p:bldP spid="32" grpId="0" animBg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2 Rectángulo"/>
          <p:cNvSpPr>
            <a:spLocks noChangeArrowheads="1"/>
          </p:cNvSpPr>
          <p:nvPr/>
        </p:nvSpPr>
        <p:spPr bwMode="auto">
          <a:xfrm>
            <a:off x="222562" y="836712"/>
            <a:ext cx="8813934" cy="558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PE" sz="2100" b="1" dirty="0" smtClean="0">
                <a:latin typeface="Calibri" pitchFamily="34" charset="0"/>
                <a:cs typeface="Times New Roman" pitchFamily="18" charset="0"/>
              </a:rPr>
              <a:t>Las deficiencias con respecto al funcionamiento de muchos juegos en el área de esparcimiento del Mall Plaza Rímac </a:t>
            </a:r>
            <a:r>
              <a:rPr lang="es-PE" sz="2100" b="1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se encuentran estrechamente relacionadas </a:t>
            </a:r>
            <a:r>
              <a:rPr lang="es-PE" sz="21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con</a:t>
            </a:r>
            <a:r>
              <a:rPr lang="es-PE" sz="2100" b="1" dirty="0">
                <a:latin typeface="Calibri" pitchFamily="34" charset="0"/>
                <a:cs typeface="Times New Roman" pitchFamily="18" charset="0"/>
              </a:rPr>
              <a:t> la disminución del presupuesto </a:t>
            </a:r>
            <a:r>
              <a:rPr lang="es-PE" sz="2100" b="1" dirty="0" smtClean="0">
                <a:latin typeface="Calibri" pitchFamily="34" charset="0"/>
                <a:cs typeface="Times New Roman" pitchFamily="18" charset="0"/>
              </a:rPr>
              <a:t>de los trabajadores del </a:t>
            </a:r>
            <a:r>
              <a:rPr lang="es-PE" sz="2100" b="1" dirty="0">
                <a:latin typeface="Calibri" pitchFamily="34" charset="0"/>
                <a:cs typeface="Times New Roman" pitchFamily="18" charset="0"/>
              </a:rPr>
              <a:t>área </a:t>
            </a:r>
            <a:r>
              <a:rPr lang="es-PE" sz="2100" b="1" dirty="0" smtClean="0">
                <a:latin typeface="Calibri" pitchFamily="34" charset="0"/>
                <a:cs typeface="Times New Roman" pitchFamily="18" charset="0"/>
              </a:rPr>
              <a:t>de mantenimiento</a:t>
            </a:r>
            <a:r>
              <a:rPr lang="es-PE" sz="2100" dirty="0" smtClean="0">
                <a:latin typeface="Calibri" pitchFamily="34" charset="0"/>
                <a:cs typeface="Times New Roman" pitchFamily="18" charset="0"/>
              </a:rPr>
              <a:t>. </a:t>
            </a:r>
            <a:r>
              <a:rPr lang="es-PE" sz="2100" dirty="0">
                <a:latin typeface="Calibri" pitchFamily="34" charset="0"/>
                <a:cs typeface="Times New Roman" pitchFamily="18" charset="0"/>
              </a:rPr>
              <a:t>El último trimestre, la empresa decidió realizar un </a:t>
            </a:r>
            <a:r>
              <a:rPr lang="es-PE" sz="2100" dirty="0" smtClean="0">
                <a:latin typeface="Calibri" pitchFamily="34" charset="0"/>
                <a:cs typeface="Times New Roman" pitchFamily="18" charset="0"/>
              </a:rPr>
              <a:t>recorte del 20% </a:t>
            </a:r>
            <a:r>
              <a:rPr lang="es-PE" sz="2100" dirty="0">
                <a:latin typeface="Calibri" pitchFamily="34" charset="0"/>
                <a:cs typeface="Times New Roman" pitchFamily="18" charset="0"/>
              </a:rPr>
              <a:t>del sueldo de los </a:t>
            </a:r>
            <a:r>
              <a:rPr lang="es-PE" sz="2100" dirty="0" smtClean="0">
                <a:latin typeface="Calibri" pitchFamily="34" charset="0"/>
                <a:cs typeface="Times New Roman" pitchFamily="18" charset="0"/>
              </a:rPr>
              <a:t>operadores. </a:t>
            </a:r>
            <a:r>
              <a:rPr lang="es-PE" sz="2100" dirty="0">
                <a:latin typeface="Calibri" pitchFamily="34" charset="0"/>
                <a:cs typeface="Times New Roman" pitchFamily="18" charset="0"/>
              </a:rPr>
              <a:t>Esta situación, evidentemente, </a:t>
            </a:r>
            <a:r>
              <a:rPr lang="es-PE" sz="21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produjo</a:t>
            </a:r>
            <a:r>
              <a:rPr lang="es-PE" sz="2100" dirty="0" smtClean="0">
                <a:latin typeface="Calibri" pitchFamily="34" charset="0"/>
                <a:cs typeface="Times New Roman" pitchFamily="18" charset="0"/>
              </a:rPr>
              <a:t> malestar </a:t>
            </a:r>
            <a:r>
              <a:rPr lang="es-PE" sz="2100" dirty="0">
                <a:latin typeface="Calibri" pitchFamily="34" charset="0"/>
                <a:cs typeface="Times New Roman" pitchFamily="18" charset="0"/>
              </a:rPr>
              <a:t>en </a:t>
            </a:r>
            <a:r>
              <a:rPr lang="es-PE" sz="2100" dirty="0" smtClean="0">
                <a:latin typeface="Calibri" pitchFamily="34" charset="0"/>
                <a:cs typeface="Times New Roman" pitchFamily="18" charset="0"/>
              </a:rPr>
              <a:t>ellos, y algunos </a:t>
            </a:r>
            <a:r>
              <a:rPr lang="es-PE" sz="2100" dirty="0">
                <a:latin typeface="Calibri" pitchFamily="34" charset="0"/>
                <a:cs typeface="Times New Roman" pitchFamily="18" charset="0"/>
              </a:rPr>
              <a:t>optaron por renunciar. Esto </a:t>
            </a:r>
            <a:r>
              <a:rPr lang="es-PE" sz="21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ocasionó</a:t>
            </a:r>
            <a:r>
              <a:rPr lang="es-PE" sz="2100" dirty="0" smtClean="0">
                <a:latin typeface="Calibri" pitchFamily="34" charset="0"/>
                <a:cs typeface="Times New Roman" pitchFamily="18" charset="0"/>
              </a:rPr>
              <a:t>, </a:t>
            </a:r>
            <a:r>
              <a:rPr lang="es-PE" sz="2100" dirty="0">
                <a:latin typeface="Calibri" pitchFamily="34" charset="0"/>
                <a:cs typeface="Times New Roman" pitchFamily="18" charset="0"/>
              </a:rPr>
              <a:t>por un lado, que </a:t>
            </a:r>
            <a:r>
              <a:rPr lang="es-PE" sz="2100" dirty="0" smtClean="0">
                <a:latin typeface="Calibri" pitchFamily="34" charset="0"/>
                <a:cs typeface="Times New Roman" pitchFamily="18" charset="0"/>
              </a:rPr>
              <a:t>los colaboradores </a:t>
            </a:r>
            <a:r>
              <a:rPr lang="es-PE" sz="2100" dirty="0">
                <a:latin typeface="Calibri" pitchFamily="34" charset="0"/>
                <a:cs typeface="Times New Roman" pitchFamily="18" charset="0"/>
              </a:rPr>
              <a:t>que no renunciaron asumieran más responsabilidades y </a:t>
            </a:r>
            <a:r>
              <a:rPr lang="es-PE" sz="2100" dirty="0" smtClean="0">
                <a:latin typeface="Calibri" pitchFamily="34" charset="0"/>
                <a:cs typeface="Times New Roman" pitchFamily="18" charset="0"/>
              </a:rPr>
              <a:t>se sobrecargaran </a:t>
            </a:r>
            <a:r>
              <a:rPr lang="es-PE" sz="2100" dirty="0">
                <a:latin typeface="Calibri" pitchFamily="34" charset="0"/>
                <a:cs typeface="Times New Roman" pitchFamily="18" charset="0"/>
              </a:rPr>
              <a:t>de trabajo, lo que llevó a </a:t>
            </a:r>
            <a:r>
              <a:rPr lang="es-PE" sz="2100" dirty="0" smtClean="0">
                <a:latin typeface="Calibri" pitchFamily="34" charset="0"/>
                <a:cs typeface="Times New Roman" pitchFamily="18" charset="0"/>
              </a:rPr>
              <a:t>que no contasen con el tiempo suficiente para reparar, en el acto, los desperfectos que se presentasen durante las funciones. </a:t>
            </a:r>
            <a:r>
              <a:rPr lang="es-PE" sz="2100" dirty="0">
                <a:latin typeface="Calibri" pitchFamily="34" charset="0"/>
                <a:cs typeface="Times New Roman" pitchFamily="18" charset="0"/>
              </a:rPr>
              <a:t>Por otro lado, la renuncia </a:t>
            </a:r>
            <a:r>
              <a:rPr lang="es-PE" sz="2100" dirty="0" smtClean="0">
                <a:latin typeface="Calibri" pitchFamily="34" charset="0"/>
                <a:cs typeface="Times New Roman" pitchFamily="18" charset="0"/>
              </a:rPr>
              <a:t>intempestiva de </a:t>
            </a:r>
            <a:r>
              <a:rPr lang="es-PE" sz="2100" dirty="0">
                <a:latin typeface="Calibri" pitchFamily="34" charset="0"/>
                <a:cs typeface="Times New Roman" pitchFamily="18" charset="0"/>
              </a:rPr>
              <a:t>los </a:t>
            </a:r>
            <a:r>
              <a:rPr lang="es-PE" sz="2100" dirty="0" smtClean="0">
                <a:latin typeface="Calibri" pitchFamily="34" charset="0"/>
                <a:cs typeface="Times New Roman" pitchFamily="18" charset="0"/>
              </a:rPr>
              <a:t>primeros operadores </a:t>
            </a:r>
            <a:r>
              <a:rPr lang="es-PE" sz="21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obligó</a:t>
            </a:r>
            <a:r>
              <a:rPr lang="es-PE" sz="2100" dirty="0">
                <a:latin typeface="Calibri" pitchFamily="34" charset="0"/>
                <a:cs typeface="Times New Roman" pitchFamily="18" charset="0"/>
              </a:rPr>
              <a:t> a la empresa a contratar a nuevos trabajadores en </a:t>
            </a:r>
            <a:r>
              <a:rPr lang="es-PE" sz="2100" dirty="0" smtClean="0">
                <a:latin typeface="Calibri" pitchFamily="34" charset="0"/>
                <a:cs typeface="Times New Roman" pitchFamily="18" charset="0"/>
              </a:rPr>
              <a:t>el menor </a:t>
            </a:r>
            <a:r>
              <a:rPr lang="es-PE" sz="2100" dirty="0">
                <a:latin typeface="Calibri" pitchFamily="34" charset="0"/>
                <a:cs typeface="Times New Roman" pitchFamily="18" charset="0"/>
              </a:rPr>
              <a:t>tiempo posible, </a:t>
            </a:r>
            <a:r>
              <a:rPr lang="es-PE" sz="21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razón por la cual</a:t>
            </a:r>
            <a:r>
              <a:rPr lang="es-PE" sz="2100" dirty="0">
                <a:latin typeface="Calibri" pitchFamily="34" charset="0"/>
                <a:cs typeface="Times New Roman" pitchFamily="18" charset="0"/>
              </a:rPr>
              <a:t> el proceso de selección no fue el </a:t>
            </a:r>
            <a:r>
              <a:rPr lang="es-PE" sz="2100" dirty="0" smtClean="0">
                <a:latin typeface="Calibri" pitchFamily="34" charset="0"/>
                <a:cs typeface="Times New Roman" pitchFamily="18" charset="0"/>
              </a:rPr>
              <a:t>más adecuado</a:t>
            </a:r>
            <a:r>
              <a:rPr lang="es-PE" sz="2100" dirty="0">
                <a:latin typeface="Calibri" pitchFamily="34" charset="0"/>
                <a:cs typeface="Times New Roman" pitchFamily="18" charset="0"/>
              </a:rPr>
              <a:t>. Actualmente, los nuevos contratados no cuentan con la </a:t>
            </a:r>
            <a:r>
              <a:rPr lang="es-PE" sz="2100" dirty="0" smtClean="0">
                <a:latin typeface="Calibri" pitchFamily="34" charset="0"/>
                <a:cs typeface="Times New Roman" pitchFamily="18" charset="0"/>
              </a:rPr>
              <a:t>calificación requerida </a:t>
            </a:r>
            <a:r>
              <a:rPr lang="es-PE" sz="2100" dirty="0">
                <a:latin typeface="Calibri" pitchFamily="34" charset="0"/>
                <a:cs typeface="Times New Roman" pitchFamily="18" charset="0"/>
              </a:rPr>
              <a:t>y, </a:t>
            </a:r>
            <a:r>
              <a:rPr lang="es-PE" sz="2100" dirty="0" smtClean="0">
                <a:latin typeface="Calibri" pitchFamily="34" charset="0"/>
                <a:cs typeface="Times New Roman" pitchFamily="18" charset="0"/>
              </a:rPr>
              <a:t>por lo general, desconocen cuestiones básicas del funcionamiento de muchos juegos. </a:t>
            </a:r>
            <a:r>
              <a:rPr lang="es-PE" sz="2100" dirty="0">
                <a:latin typeface="Calibri" pitchFamily="34" charset="0"/>
                <a:cs typeface="Times New Roman" pitchFamily="18" charset="0"/>
              </a:rPr>
              <a:t>Estas dos situaciones, la de la sobrecarga laboral y la </a:t>
            </a:r>
            <a:r>
              <a:rPr lang="es-PE" sz="2100" dirty="0" smtClean="0">
                <a:latin typeface="Calibri" pitchFamily="34" charset="0"/>
                <a:cs typeface="Times New Roman" pitchFamily="18" charset="0"/>
              </a:rPr>
              <a:t>del personal </a:t>
            </a:r>
            <a:r>
              <a:rPr lang="es-PE" sz="2100" dirty="0">
                <a:latin typeface="Calibri" pitchFamily="34" charset="0"/>
                <a:cs typeface="Times New Roman" pitchFamily="18" charset="0"/>
              </a:rPr>
              <a:t>sin experiencia, han ocasionado los problemas en el área </a:t>
            </a:r>
            <a:r>
              <a:rPr lang="es-PE" sz="2100" dirty="0" smtClean="0">
                <a:latin typeface="Calibri" pitchFamily="34" charset="0"/>
                <a:cs typeface="Times New Roman" pitchFamily="18" charset="0"/>
              </a:rPr>
              <a:t>de entretenimiento que </a:t>
            </a:r>
            <a:r>
              <a:rPr lang="es-PE" sz="2100" dirty="0">
                <a:latin typeface="Calibri" pitchFamily="34" charset="0"/>
                <a:cs typeface="Times New Roman" pitchFamily="18" charset="0"/>
              </a:rPr>
              <a:t>ya se </a:t>
            </a:r>
            <a:r>
              <a:rPr lang="es-PE" sz="2100" dirty="0" smtClean="0">
                <a:latin typeface="Calibri" pitchFamily="34" charset="0"/>
                <a:cs typeface="Times New Roman" pitchFamily="18" charset="0"/>
              </a:rPr>
              <a:t>conocen.</a:t>
            </a:r>
            <a:endParaRPr lang="es-PE" sz="21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1202" name="Line 5"/>
          <p:cNvSpPr>
            <a:spLocks noChangeShapeType="1"/>
          </p:cNvSpPr>
          <p:nvPr/>
        </p:nvSpPr>
        <p:spPr bwMode="auto">
          <a:xfrm>
            <a:off x="722732" y="692696"/>
            <a:ext cx="8004175" cy="26987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Box 1"/>
          <p:cNvSpPr txBox="1">
            <a:spLocks noChangeArrowheads="1"/>
          </p:cNvSpPr>
          <p:nvPr/>
        </p:nvSpPr>
        <p:spPr bwMode="auto">
          <a:xfrm>
            <a:off x="222562" y="101150"/>
            <a:ext cx="871378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PE" sz="1400" b="1" dirty="0">
                <a:latin typeface="Calibri" pitchFamily="34" charset="0"/>
              </a:rPr>
              <a:t>PÁRRAFO CON ESTRATEGIA CAUSAL:</a:t>
            </a:r>
          </a:p>
          <a:p>
            <a:pPr algn="ctr">
              <a:defRPr/>
            </a:pPr>
            <a:r>
              <a:rPr lang="es-PE" sz="1400" b="1" dirty="0">
                <a:latin typeface="Calibri" pitchFamily="34" charset="0"/>
              </a:rPr>
              <a:t> EXPLICACIÓN DE LAS CAUSAS DE UN PROBLEMA</a:t>
            </a:r>
          </a:p>
        </p:txBody>
      </p:sp>
    </p:spTree>
    <p:extLst>
      <p:ext uri="{BB962C8B-B14F-4D97-AF65-F5344CB8AC3E}">
        <p14:creationId xmlns:p14="http://schemas.microsoft.com/office/powerpoint/2010/main" val="37256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5085184"/>
            <a:ext cx="8229600" cy="936104"/>
          </a:xfrm>
        </p:spPr>
        <p:txBody>
          <a:bodyPr>
            <a:noAutofit/>
          </a:bodyPr>
          <a:lstStyle/>
          <a:p>
            <a:r>
              <a:rPr lang="es-PE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¿Cuál sería la </a:t>
            </a:r>
            <a:r>
              <a:rPr lang="es-PE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consecuencia</a:t>
            </a:r>
            <a:r>
              <a:rPr lang="es-PE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esta situación?</a:t>
            </a:r>
            <a:endParaRPr lang="es-PE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Resultado de imagen para el celular en la noc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8680"/>
            <a:ext cx="7173600" cy="40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65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5157788"/>
            <a:ext cx="8353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Font typeface="Symbol" pitchFamily="18" charset="2"/>
              <a:buNone/>
            </a:pPr>
            <a:r>
              <a:rPr lang="es-ES" sz="3600" dirty="0">
                <a:latin typeface="Times New Roman" pitchFamily="18" charset="0"/>
              </a:rPr>
              <a:t> ¿Existe una </a:t>
            </a:r>
            <a:r>
              <a:rPr lang="es-ES" sz="3600" dirty="0">
                <a:solidFill>
                  <a:srgbClr val="FF3300"/>
                </a:solidFill>
                <a:latin typeface="Times New Roman" pitchFamily="18" charset="0"/>
              </a:rPr>
              <a:t>relación causal </a:t>
            </a:r>
            <a:r>
              <a:rPr lang="es-ES" sz="3600" dirty="0">
                <a:latin typeface="Times New Roman" pitchFamily="18" charset="0"/>
              </a:rPr>
              <a:t>en esta situación comunicativa</a:t>
            </a:r>
            <a:r>
              <a:rPr lang="es-ES" sz="3600" dirty="0" smtClean="0">
                <a:latin typeface="Times New Roman" pitchFamily="18" charset="0"/>
              </a:rPr>
              <a:t>? ¿Por qué?</a:t>
            </a:r>
            <a:endParaRPr lang="es-ES" sz="3600" dirty="0">
              <a:latin typeface="Times New Roman" pitchFamily="18" charset="0"/>
            </a:endParaRPr>
          </a:p>
        </p:txBody>
      </p:sp>
      <p:pic>
        <p:nvPicPr>
          <p:cNvPr id="61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76250"/>
            <a:ext cx="8066088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15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¿Qué es una relación causal?</a:t>
            </a:r>
            <a:endParaRPr lang="es-PE" dirty="0"/>
          </a:p>
        </p:txBody>
      </p:sp>
      <p:pic>
        <p:nvPicPr>
          <p:cNvPr id="3074" name="Picture 2" descr="Resultado de imagen para causali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05" y="1853946"/>
            <a:ext cx="6356483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7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38407" y="1700808"/>
            <a:ext cx="8503920" cy="2736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sz="3200" dirty="0" smtClean="0"/>
              <a:t>Una relación </a:t>
            </a:r>
            <a:r>
              <a:rPr lang="es-PE" sz="3200" dirty="0"/>
              <a:t>causal </a:t>
            </a:r>
            <a:r>
              <a:rPr lang="es-PE" sz="3200" dirty="0" smtClean="0"/>
              <a:t>es </a:t>
            </a:r>
            <a:r>
              <a:rPr lang="es-PE" sz="3200" dirty="0"/>
              <a:t>aquella </a:t>
            </a:r>
            <a:r>
              <a:rPr lang="es-PE" sz="3200" dirty="0" smtClean="0"/>
              <a:t>en la que se establece una secuencia </a:t>
            </a:r>
            <a:r>
              <a:rPr lang="es-PE" sz="3200" dirty="0"/>
              <a:t>de eventos o elementos de </a:t>
            </a:r>
            <a:r>
              <a:rPr lang="es-PE" sz="3200" dirty="0" smtClean="0"/>
              <a:t>una situación </a:t>
            </a:r>
            <a:r>
              <a:rPr lang="es-PE" sz="3200" dirty="0"/>
              <a:t>o proceso</a:t>
            </a:r>
            <a:r>
              <a:rPr lang="es-PE" sz="3200" dirty="0" smtClean="0"/>
              <a:t>. </a:t>
            </a:r>
          </a:p>
          <a:p>
            <a:pPr marL="0" indent="0" algn="just">
              <a:buNone/>
            </a:pPr>
            <a:endParaRPr lang="es-PE" sz="3200" dirty="0" smtClean="0"/>
          </a:p>
          <a:p>
            <a:pPr marL="0" indent="0" algn="just">
              <a:buNone/>
            </a:pPr>
            <a:r>
              <a:rPr lang="es-PE" sz="3200" dirty="0" smtClean="0"/>
              <a:t>	</a:t>
            </a:r>
            <a:endParaRPr lang="es-PE" sz="3200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619672" y="3284984"/>
            <a:ext cx="7308857" cy="242014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s-PE" sz="3200" dirty="0" smtClean="0"/>
          </a:p>
          <a:p>
            <a:pPr marL="0" indent="0" algn="just">
              <a:buFont typeface="Wingdings 2"/>
              <a:buNone/>
            </a:pPr>
            <a:r>
              <a:rPr lang="es-PE" sz="3200" dirty="0" smtClean="0"/>
              <a:t>Así, toda relación causal supone la  existencia de al menos un antecedente y un consecuente, es decir, de una causa y una consecuencia.</a:t>
            </a:r>
            <a:endParaRPr lang="es-PE" sz="3200" dirty="0"/>
          </a:p>
        </p:txBody>
      </p:sp>
      <p:sp>
        <p:nvSpPr>
          <p:cNvPr id="10" name="9 Flecha curvada hacia la derecha"/>
          <p:cNvSpPr/>
          <p:nvPr/>
        </p:nvSpPr>
        <p:spPr>
          <a:xfrm rot="21390259">
            <a:off x="232096" y="3491261"/>
            <a:ext cx="1080120" cy="14120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22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4400" dirty="0" smtClean="0"/>
              <a:t>La estrategia causal </a:t>
            </a:r>
            <a:endParaRPr lang="es-PE" sz="4400" dirty="0"/>
          </a:p>
        </p:txBody>
      </p:sp>
      <p:sp>
        <p:nvSpPr>
          <p:cNvPr id="4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Font typeface="Arial" charset="0"/>
              <a:buNone/>
            </a:pPr>
            <a:r>
              <a:rPr lang="es-E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 estrategia causal </a:t>
            </a:r>
            <a:r>
              <a:rPr lang="es-ES" sz="3600" dirty="0" smtClean="0">
                <a:latin typeface="Times New Roman" pitchFamily="18" charset="0"/>
                <a:cs typeface="Times New Roman" pitchFamily="18" charset="0"/>
              </a:rPr>
              <a:t>es una herramienta discursiva que consiste en dar cuenta de relaciones internas entre las ideas, de manera que el lector pueda tener claras las causas de un determinado efecto. </a:t>
            </a:r>
          </a:p>
          <a:p>
            <a:pPr marL="0" indent="0" algn="just">
              <a:buFont typeface="Arial" charset="0"/>
              <a:buNone/>
            </a:pPr>
            <a:endParaRPr lang="es-E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charset="0"/>
              <a:buNone/>
            </a:pPr>
            <a:r>
              <a:rPr lang="es-ES" sz="1700" dirty="0" smtClean="0">
                <a:latin typeface="Times New Roman" pitchFamily="18" charset="0"/>
                <a:cs typeface="Times New Roman" pitchFamily="18" charset="0"/>
              </a:rPr>
              <a:t>Tomado de AGUIRRE, Mauricio y otros (2011): </a:t>
            </a:r>
            <a:r>
              <a:rPr lang="es-ES" sz="1700" u="sng" dirty="0" smtClean="0">
                <a:latin typeface="Times New Roman" pitchFamily="18" charset="0"/>
                <a:cs typeface="Times New Roman" pitchFamily="18" charset="0"/>
              </a:rPr>
              <a:t>Redactar en la universidad</a:t>
            </a:r>
            <a:r>
              <a:rPr lang="es-ES" sz="1700" dirty="0" smtClean="0">
                <a:latin typeface="Times New Roman" pitchFamily="18" charset="0"/>
                <a:cs typeface="Times New Roman" pitchFamily="18" charset="0"/>
              </a:rPr>
              <a:t>. Lima: UPC</a:t>
            </a:r>
          </a:p>
        </p:txBody>
      </p:sp>
    </p:spTree>
    <p:extLst>
      <p:ext uri="{BB962C8B-B14F-4D97-AF65-F5344CB8AC3E}">
        <p14:creationId xmlns:p14="http://schemas.microsoft.com/office/powerpoint/2010/main" val="16370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para causa efec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16" y="404664"/>
            <a:ext cx="70104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n para ahor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07" y="3068960"/>
            <a:ext cx="3059832" cy="2040416"/>
          </a:xfrm>
          <a:prstGeom prst="rect">
            <a:avLst/>
          </a:prstGeom>
          <a:ln w="15875" cmpd="sng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99" y="3284984"/>
            <a:ext cx="2621973" cy="1600200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86" y="3268960"/>
            <a:ext cx="2713484" cy="1600200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sp>
        <p:nvSpPr>
          <p:cNvPr id="8" name="7 Rectángulo"/>
          <p:cNvSpPr/>
          <p:nvPr/>
        </p:nvSpPr>
        <p:spPr>
          <a:xfrm>
            <a:off x="239607" y="5157192"/>
            <a:ext cx="84249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s-ES" sz="3200" b="1" dirty="0" smtClean="0">
                <a:latin typeface="Times New Roman" pitchFamily="18" charset="0"/>
              </a:rPr>
              <a:t>¿Qué </a:t>
            </a:r>
            <a:r>
              <a:rPr lang="es-ES" sz="3200" b="1" dirty="0" smtClean="0">
                <a:solidFill>
                  <a:srgbClr val="FF3300"/>
                </a:solidFill>
                <a:latin typeface="Times New Roman" pitchFamily="18" charset="0"/>
              </a:rPr>
              <a:t>relaciones causales</a:t>
            </a:r>
            <a:r>
              <a:rPr lang="es-ES" sz="3200" b="1" dirty="0" smtClean="0">
                <a:latin typeface="Times New Roman" pitchFamily="18" charset="0"/>
              </a:rPr>
              <a:t> podríamos establecer a partir de estas imágenes? </a:t>
            </a:r>
            <a:endParaRPr lang="es-ES" sz="3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8 Conector recto"/>
          <p:cNvCxnSpPr/>
          <p:nvPr/>
        </p:nvCxnSpPr>
        <p:spPr>
          <a:xfrm>
            <a:off x="711200" y="4221163"/>
            <a:ext cx="76057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755650" y="2492375"/>
            <a:ext cx="76057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3 CuadroTexto"/>
          <p:cNvSpPr txBox="1">
            <a:spLocks noChangeArrowheads="1"/>
          </p:cNvSpPr>
          <p:nvPr/>
        </p:nvSpPr>
        <p:spPr bwMode="auto">
          <a:xfrm>
            <a:off x="841375" y="2781300"/>
            <a:ext cx="73453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PE" sz="4000" dirty="0">
                <a:latin typeface="Times New Roman" pitchFamily="18" charset="0"/>
                <a:cs typeface="Times New Roman" pitchFamily="18" charset="0"/>
              </a:rPr>
              <a:t>¿Cómo </a:t>
            </a:r>
            <a:r>
              <a:rPr lang="es-PE" sz="4000" dirty="0" smtClean="0">
                <a:latin typeface="Times New Roman" pitchFamily="18" charset="0"/>
                <a:cs typeface="Times New Roman" pitchFamily="18" charset="0"/>
              </a:rPr>
              <a:t>elaboro una cadena </a:t>
            </a:r>
            <a:r>
              <a:rPr lang="es-PE" sz="40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causal</a:t>
            </a:r>
            <a:r>
              <a:rPr lang="es-PE" sz="4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s-PE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428</TotalTime>
  <Words>755</Words>
  <Application>Microsoft Office PowerPoint</Application>
  <PresentationFormat>Presentación en pantalla (4:3)</PresentationFormat>
  <Paragraphs>97</Paragraphs>
  <Slides>23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Arial</vt:lpstr>
      <vt:lpstr>Calibri</vt:lpstr>
      <vt:lpstr>Georgia</vt:lpstr>
      <vt:lpstr>Segoe UI Semibold</vt:lpstr>
      <vt:lpstr>Symbol</vt:lpstr>
      <vt:lpstr>Times New Roman</vt:lpstr>
      <vt:lpstr>Wingdings</vt:lpstr>
      <vt:lpstr>Wingdings 2</vt:lpstr>
      <vt:lpstr>Civil</vt:lpstr>
      <vt:lpstr>La estrategia causal</vt:lpstr>
      <vt:lpstr>Presentación de PowerPoint</vt:lpstr>
      <vt:lpstr>¿Cuál sería la consecuencia de esta situación?</vt:lpstr>
      <vt:lpstr>Presentación de PowerPoint</vt:lpstr>
      <vt:lpstr>¿Qué es una relación causal?</vt:lpstr>
      <vt:lpstr>Presentación de PowerPoint</vt:lpstr>
      <vt:lpstr>La estrategia causal </vt:lpstr>
      <vt:lpstr>Presentación de PowerPoint</vt:lpstr>
      <vt:lpstr>Presentación de PowerPoint</vt:lpstr>
      <vt:lpstr>Presentación de PowerPoint</vt:lpstr>
      <vt:lpstr>Presentación de PowerPoint</vt:lpstr>
      <vt:lpstr>Existen cadenas causales simples</vt:lpstr>
      <vt:lpstr>Cadenas causales dobles</vt:lpstr>
      <vt:lpstr>Cadenas causales con doble raíz</vt:lpstr>
      <vt:lpstr>O cadenas causales complejas</vt:lpstr>
      <vt:lpstr>Presentación de PowerPoint</vt:lpstr>
      <vt:lpstr>Usando…</vt:lpstr>
      <vt:lpstr>Conectores lógicos de causalidad </vt:lpstr>
      <vt:lpstr>Verbos de causalidad</vt:lpstr>
      <vt:lpstr>Presentación de PowerPoint</vt:lpstr>
      <vt:lpstr>Caso Mall Plaza Rímac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 Causal</dc:title>
  <dc:creator>Perla</dc:creator>
  <cp:lastModifiedBy>SILVIA ROCIO DEL CARMEN ALIAGA SALAZAR</cp:lastModifiedBy>
  <cp:revision>58</cp:revision>
  <dcterms:created xsi:type="dcterms:W3CDTF">2017-02-19T04:02:21Z</dcterms:created>
  <dcterms:modified xsi:type="dcterms:W3CDTF">2020-02-27T17:43:15Z</dcterms:modified>
</cp:coreProperties>
</file>