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4" r:id="rId6"/>
    <p:sldId id="277" r:id="rId7"/>
    <p:sldId id="260" r:id="rId8"/>
    <p:sldId id="272" r:id="rId9"/>
    <p:sldId id="273" r:id="rId10"/>
    <p:sldId id="274" r:id="rId11"/>
    <p:sldId id="27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1" d="100"/>
          <a:sy n="81" d="100"/>
        </p:scale>
        <p:origin x="120" y="7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E2D54EF-8361-4A8E-96D8-7C40AD47CCFC}" type="datetimeFigureOut">
              <a:rPr lang="es-PE" smtClean="0"/>
              <a:t>11/05/2018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C8BEC86-FA30-4BCE-A12C-AF7890D72020}"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580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E2D54EF-8361-4A8E-96D8-7C40AD47CCFC}" type="datetimeFigureOut">
              <a:rPr lang="es-PE" smtClean="0"/>
              <a:t>11/05/2018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C8BEC86-FA30-4BCE-A12C-AF7890D72020}" type="slidenum">
              <a:rPr lang="es-PE" smtClean="0"/>
              <a:t>‹Nº›</a:t>
            </a:fld>
            <a:endParaRPr lang="es-PE"/>
          </a:p>
        </p:txBody>
      </p:sp>
    </p:spTree>
    <p:extLst>
      <p:ext uri="{BB962C8B-B14F-4D97-AF65-F5344CB8AC3E}">
        <p14:creationId xmlns:p14="http://schemas.microsoft.com/office/powerpoint/2010/main" val="2577807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E2D54EF-8361-4A8E-96D8-7C40AD47CCFC}" type="datetimeFigureOut">
              <a:rPr lang="es-PE" smtClean="0"/>
              <a:t>11/05/2018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C8BEC86-FA30-4BCE-A12C-AF7890D72020}" type="slidenum">
              <a:rPr lang="es-PE" smtClean="0"/>
              <a:t>‹Nº›</a:t>
            </a:fld>
            <a:endParaRPr lang="es-PE"/>
          </a:p>
        </p:txBody>
      </p:sp>
    </p:spTree>
    <p:extLst>
      <p:ext uri="{BB962C8B-B14F-4D97-AF65-F5344CB8AC3E}">
        <p14:creationId xmlns:p14="http://schemas.microsoft.com/office/powerpoint/2010/main" val="1458139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E2D54EF-8361-4A8E-96D8-7C40AD47CCFC}" type="datetimeFigureOut">
              <a:rPr lang="es-PE" smtClean="0"/>
              <a:t>11/05/2018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C8BEC86-FA30-4BCE-A12C-AF7890D72020}" type="slidenum">
              <a:rPr lang="es-PE" smtClean="0"/>
              <a:t>‹Nº›</a:t>
            </a:fld>
            <a:endParaRPr lang="es-PE"/>
          </a:p>
        </p:txBody>
      </p:sp>
    </p:spTree>
    <p:extLst>
      <p:ext uri="{BB962C8B-B14F-4D97-AF65-F5344CB8AC3E}">
        <p14:creationId xmlns:p14="http://schemas.microsoft.com/office/powerpoint/2010/main" val="2211107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8E2D54EF-8361-4A8E-96D8-7C40AD47CCFC}" type="datetimeFigureOut">
              <a:rPr lang="es-PE" smtClean="0"/>
              <a:t>11/05/2018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C8BEC86-FA30-4BCE-A12C-AF7890D72020}"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58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E2D54EF-8361-4A8E-96D8-7C40AD47CCFC}" type="datetimeFigureOut">
              <a:rPr lang="es-PE" smtClean="0"/>
              <a:t>11/05/2018</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2C8BEC86-FA30-4BCE-A12C-AF7890D72020}" type="slidenum">
              <a:rPr lang="es-PE" smtClean="0"/>
              <a:t>‹Nº›</a:t>
            </a:fld>
            <a:endParaRPr lang="es-PE"/>
          </a:p>
        </p:txBody>
      </p:sp>
    </p:spTree>
    <p:extLst>
      <p:ext uri="{BB962C8B-B14F-4D97-AF65-F5344CB8AC3E}">
        <p14:creationId xmlns:p14="http://schemas.microsoft.com/office/powerpoint/2010/main" val="102169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E2D54EF-8361-4A8E-96D8-7C40AD47CCFC}" type="datetimeFigureOut">
              <a:rPr lang="es-PE" smtClean="0"/>
              <a:t>11/05/2018</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2C8BEC86-FA30-4BCE-A12C-AF7890D72020}" type="slidenum">
              <a:rPr lang="es-PE" smtClean="0"/>
              <a:t>‹Nº›</a:t>
            </a:fld>
            <a:endParaRPr lang="es-PE"/>
          </a:p>
        </p:txBody>
      </p:sp>
    </p:spTree>
    <p:extLst>
      <p:ext uri="{BB962C8B-B14F-4D97-AF65-F5344CB8AC3E}">
        <p14:creationId xmlns:p14="http://schemas.microsoft.com/office/powerpoint/2010/main" val="2666232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E2D54EF-8361-4A8E-96D8-7C40AD47CCFC}" type="datetimeFigureOut">
              <a:rPr lang="es-PE" smtClean="0"/>
              <a:t>11/05/2018</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2C8BEC86-FA30-4BCE-A12C-AF7890D72020}" type="slidenum">
              <a:rPr lang="es-PE" smtClean="0"/>
              <a:t>‹Nº›</a:t>
            </a:fld>
            <a:endParaRPr lang="es-PE"/>
          </a:p>
        </p:txBody>
      </p:sp>
    </p:spTree>
    <p:extLst>
      <p:ext uri="{BB962C8B-B14F-4D97-AF65-F5344CB8AC3E}">
        <p14:creationId xmlns:p14="http://schemas.microsoft.com/office/powerpoint/2010/main" val="1697176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E2D54EF-8361-4A8E-96D8-7C40AD47CCFC}" type="datetimeFigureOut">
              <a:rPr lang="es-PE" smtClean="0"/>
              <a:t>11/05/2018</a:t>
            </a:fld>
            <a:endParaRPr lang="es-P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PE"/>
          </a:p>
        </p:txBody>
      </p:sp>
      <p:sp>
        <p:nvSpPr>
          <p:cNvPr id="9" name="Slide Number Placeholder 8"/>
          <p:cNvSpPr>
            <a:spLocks noGrp="1"/>
          </p:cNvSpPr>
          <p:nvPr>
            <p:ph type="sldNum" sz="quarter" idx="12"/>
          </p:nvPr>
        </p:nvSpPr>
        <p:spPr/>
        <p:txBody>
          <a:bodyPr/>
          <a:lstStyle/>
          <a:p>
            <a:fld id="{2C8BEC86-FA30-4BCE-A12C-AF7890D72020}" type="slidenum">
              <a:rPr lang="es-PE" smtClean="0"/>
              <a:t>‹Nº›</a:t>
            </a:fld>
            <a:endParaRPr lang="es-PE"/>
          </a:p>
        </p:txBody>
      </p:sp>
    </p:spTree>
    <p:extLst>
      <p:ext uri="{BB962C8B-B14F-4D97-AF65-F5344CB8AC3E}">
        <p14:creationId xmlns:p14="http://schemas.microsoft.com/office/powerpoint/2010/main" val="3102634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E2D54EF-8361-4A8E-96D8-7C40AD47CCFC}" type="datetimeFigureOut">
              <a:rPr lang="es-PE" smtClean="0"/>
              <a:t>11/05/2018</a:t>
            </a:fld>
            <a:endParaRPr lang="es-P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P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8BEC86-FA30-4BCE-A12C-AF7890D72020}" type="slidenum">
              <a:rPr lang="es-PE" smtClean="0"/>
              <a:t>‹Nº›</a:t>
            </a:fld>
            <a:endParaRPr lang="es-PE"/>
          </a:p>
        </p:txBody>
      </p:sp>
    </p:spTree>
    <p:extLst>
      <p:ext uri="{BB962C8B-B14F-4D97-AF65-F5344CB8AC3E}">
        <p14:creationId xmlns:p14="http://schemas.microsoft.com/office/powerpoint/2010/main" val="4260528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E2D54EF-8361-4A8E-96D8-7C40AD47CCFC}" type="datetimeFigureOut">
              <a:rPr lang="es-PE" smtClean="0"/>
              <a:t>11/05/2018</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2C8BEC86-FA30-4BCE-A12C-AF7890D72020}" type="slidenum">
              <a:rPr lang="es-PE" smtClean="0"/>
              <a:t>‹Nº›</a:t>
            </a:fld>
            <a:endParaRPr lang="es-PE"/>
          </a:p>
        </p:txBody>
      </p:sp>
    </p:spTree>
    <p:extLst>
      <p:ext uri="{BB962C8B-B14F-4D97-AF65-F5344CB8AC3E}">
        <p14:creationId xmlns:p14="http://schemas.microsoft.com/office/powerpoint/2010/main" val="1400470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E2D54EF-8361-4A8E-96D8-7C40AD47CCFC}" type="datetimeFigureOut">
              <a:rPr lang="es-PE" smtClean="0"/>
              <a:t>11/05/2018</a:t>
            </a:fld>
            <a:endParaRPr lang="es-P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P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C8BEC86-FA30-4BCE-A12C-AF7890D72020}" type="slidenum">
              <a:rPr lang="es-PE" smtClean="0"/>
              <a:t>‹Nº›</a:t>
            </a:fld>
            <a:endParaRPr lang="es-P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484312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54EE646-7C0B-42D0-91ED-B9E72E8FE139}"/>
              </a:ext>
            </a:extLst>
          </p:cNvPr>
          <p:cNvSpPr>
            <a:spLocks noGrp="1"/>
          </p:cNvSpPr>
          <p:nvPr>
            <p:ph type="ctrTitle"/>
          </p:nvPr>
        </p:nvSpPr>
        <p:spPr/>
        <p:txBody>
          <a:bodyPr/>
          <a:lstStyle/>
          <a:p>
            <a:r>
              <a:rPr lang="es-PE" dirty="0"/>
              <a:t>Estrategias explicativas en el párrafo </a:t>
            </a:r>
          </a:p>
        </p:txBody>
      </p:sp>
      <p:sp>
        <p:nvSpPr>
          <p:cNvPr id="3" name="Subtítulo 2">
            <a:extLst>
              <a:ext uri="{FF2B5EF4-FFF2-40B4-BE49-F238E27FC236}">
                <a16:creationId xmlns:a16="http://schemas.microsoft.com/office/drawing/2014/main" xmlns="" id="{F25F60F2-5EBC-49DA-B085-45560FA10E03}"/>
              </a:ext>
            </a:extLst>
          </p:cNvPr>
          <p:cNvSpPr>
            <a:spLocks noGrp="1"/>
          </p:cNvSpPr>
          <p:nvPr>
            <p:ph type="subTitle" idx="1"/>
          </p:nvPr>
        </p:nvSpPr>
        <p:spPr/>
        <p:txBody>
          <a:bodyPr/>
          <a:lstStyle/>
          <a:p>
            <a:r>
              <a:rPr lang="es-PE" dirty="0"/>
              <a:t>Estrategias de comunicación</a:t>
            </a:r>
          </a:p>
          <a:p>
            <a:r>
              <a:rPr lang="es-PE" dirty="0"/>
              <a:t>UPC</a:t>
            </a:r>
          </a:p>
        </p:txBody>
      </p:sp>
    </p:spTree>
    <p:extLst>
      <p:ext uri="{BB962C8B-B14F-4D97-AF65-F5344CB8AC3E}">
        <p14:creationId xmlns:p14="http://schemas.microsoft.com/office/powerpoint/2010/main" val="4133608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98A6403-1426-45FD-BDDE-31DBFFC7EC89}"/>
              </a:ext>
            </a:extLst>
          </p:cNvPr>
          <p:cNvSpPr>
            <a:spLocks noGrp="1"/>
          </p:cNvSpPr>
          <p:nvPr>
            <p:ph type="title"/>
          </p:nvPr>
        </p:nvSpPr>
        <p:spPr/>
        <p:txBody>
          <a:bodyPr/>
          <a:lstStyle/>
          <a:p>
            <a:r>
              <a:rPr lang="es-PE" dirty="0"/>
              <a:t>Comparación como estrategia principal</a:t>
            </a:r>
          </a:p>
        </p:txBody>
      </p:sp>
      <p:sp>
        <p:nvSpPr>
          <p:cNvPr id="3" name="Marcador de contenido 2">
            <a:extLst>
              <a:ext uri="{FF2B5EF4-FFF2-40B4-BE49-F238E27FC236}">
                <a16:creationId xmlns:a16="http://schemas.microsoft.com/office/drawing/2014/main" xmlns="" id="{E8FC4A67-617D-4D8F-8801-1B275789318E}"/>
              </a:ext>
            </a:extLst>
          </p:cNvPr>
          <p:cNvSpPr>
            <a:spLocks noGrp="1"/>
          </p:cNvSpPr>
          <p:nvPr>
            <p:ph idx="1"/>
          </p:nvPr>
        </p:nvSpPr>
        <p:spPr/>
        <p:txBody>
          <a:bodyPr>
            <a:normAutofit fontScale="92500" lnSpcReduction="10000"/>
          </a:bodyPr>
          <a:lstStyle/>
          <a:p>
            <a:pPr algn="just"/>
            <a:r>
              <a:rPr lang="es-PE" dirty="0"/>
              <a:t>Para evaluar el impacto del CJ en los productores, debe considerarse su relación con el capital financiero; las investigaciones evidencian que, en varios contextos, el resultado es positivo. Bacon (2005a) presenta evidencia de que la participación en los mercados certificados permite a los productores recibir </a:t>
            </a:r>
            <a:r>
              <a:rPr lang="es-PE" b="1" dirty="0"/>
              <a:t>rendimientos económicos significativamente superiores a </a:t>
            </a:r>
            <a:r>
              <a:rPr lang="es-PE" dirty="0"/>
              <a:t>los que obtendrían en el mercado convencional. Así mismo, señala que las iniciativas de regulación voluntaria, como la orgánica y el CJ, permiten a los productores </a:t>
            </a:r>
            <a:r>
              <a:rPr lang="es-PE" b="1" dirty="0"/>
              <a:t>afrontar de manera más eficiente</a:t>
            </a:r>
            <a:r>
              <a:rPr lang="es-PE" dirty="0"/>
              <a:t> las fluctuaciones de los precios en el mercado. Por su parte, </a:t>
            </a:r>
            <a:r>
              <a:rPr lang="es-PE" dirty="0" err="1"/>
              <a:t>Utting</a:t>
            </a:r>
            <a:r>
              <a:rPr lang="es-PE" dirty="0"/>
              <a:t> (2009) apunta que los pequeños productores reciben </a:t>
            </a:r>
            <a:r>
              <a:rPr lang="es-PE" b="1" dirty="0"/>
              <a:t>ingresos hasta 4.5 veces superiores a</a:t>
            </a:r>
            <a:r>
              <a:rPr lang="es-PE" dirty="0"/>
              <a:t> los que percibían antes de integrarse a un esquema de CJ. Es necesario hacer notar que esta proporción se debe, principalmente, a la prolongada crisis en los precios del café. Méndez </a:t>
            </a:r>
            <a:r>
              <a:rPr lang="es-PE" i="1" dirty="0"/>
              <a:t>et al</a:t>
            </a:r>
            <a:r>
              <a:rPr lang="es-PE" dirty="0"/>
              <a:t>. (2010) afirman que existe una asociación estadísticamente significativa entre la certificación y la capacidad de ahorro. Sin embargo, también se han reportado diferencias negativas. Así, </a:t>
            </a:r>
            <a:r>
              <a:rPr lang="es-PE" dirty="0" err="1"/>
              <a:t>Jaffee</a:t>
            </a:r>
            <a:r>
              <a:rPr lang="es-PE" dirty="0"/>
              <a:t> (2007) también indica que la producción orgánica (generalmente vinculada con el CJ), ocasiona que los productores recurran en </a:t>
            </a:r>
            <a:r>
              <a:rPr lang="es-PE" b="1" dirty="0"/>
              <a:t>mayores costos de </a:t>
            </a:r>
            <a:r>
              <a:rPr lang="es-PE" dirty="0"/>
              <a:t>producción y sus ingresos se vean mermados.</a:t>
            </a:r>
          </a:p>
          <a:p>
            <a:pPr algn="just"/>
            <a:r>
              <a:rPr lang="es-PE" sz="1300" dirty="0"/>
              <a:t>Adaptado de Garza, A. 2012. El impacto del Comercio Justo en el desarrollo de los productores de café. Estudios Sociales. 22 (43), pp. 287-288.</a:t>
            </a:r>
          </a:p>
          <a:p>
            <a:pPr algn="just"/>
            <a:endParaRPr lang="es-PE" dirty="0"/>
          </a:p>
        </p:txBody>
      </p:sp>
    </p:spTree>
    <p:extLst>
      <p:ext uri="{BB962C8B-B14F-4D97-AF65-F5344CB8AC3E}">
        <p14:creationId xmlns:p14="http://schemas.microsoft.com/office/powerpoint/2010/main" val="1082086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68A2B2A-13F2-4167-876D-F6322B678866}"/>
              </a:ext>
            </a:extLst>
          </p:cNvPr>
          <p:cNvSpPr>
            <a:spLocks noGrp="1"/>
          </p:cNvSpPr>
          <p:nvPr>
            <p:ph type="title"/>
          </p:nvPr>
        </p:nvSpPr>
        <p:spPr/>
        <p:txBody>
          <a:bodyPr/>
          <a:lstStyle/>
          <a:p>
            <a:r>
              <a:rPr lang="es-PE" dirty="0"/>
              <a:t>¿Puedo plantear directamente los resultados de la comparación?</a:t>
            </a:r>
          </a:p>
        </p:txBody>
      </p:sp>
      <p:sp>
        <p:nvSpPr>
          <p:cNvPr id="3" name="Marcador de contenido 2">
            <a:extLst>
              <a:ext uri="{FF2B5EF4-FFF2-40B4-BE49-F238E27FC236}">
                <a16:creationId xmlns:a16="http://schemas.microsoft.com/office/drawing/2014/main" xmlns="" id="{8F03FE76-A32A-4686-8DA3-5F5895451385}"/>
              </a:ext>
            </a:extLst>
          </p:cNvPr>
          <p:cNvSpPr>
            <a:spLocks noGrp="1"/>
          </p:cNvSpPr>
          <p:nvPr>
            <p:ph idx="1"/>
          </p:nvPr>
        </p:nvSpPr>
        <p:spPr/>
        <p:txBody>
          <a:bodyPr/>
          <a:lstStyle/>
          <a:p>
            <a:r>
              <a:rPr lang="es-PE" dirty="0"/>
              <a:t>Sí, se pueden plantear directamente los resultados de una comparación empleando elementos verbales como “X es superior/ mayor/ mejor/ peor/ menor/ inferior que Y”. No obstante, debe asegurarse que la información haya quedado clara en el texto. Para ello, se puede incluir un cuadro comparativo en el que se evalúe la situación descrita:</a:t>
            </a:r>
          </a:p>
          <a:p>
            <a:endParaRPr lang="es-PE" dirty="0"/>
          </a:p>
        </p:txBody>
      </p:sp>
      <p:graphicFrame>
        <p:nvGraphicFramePr>
          <p:cNvPr id="4" name="Tabla 3">
            <a:extLst>
              <a:ext uri="{FF2B5EF4-FFF2-40B4-BE49-F238E27FC236}">
                <a16:creationId xmlns:a16="http://schemas.microsoft.com/office/drawing/2014/main" xmlns="" id="{5385E022-FDDE-4B28-A361-69E260A71DBE}"/>
              </a:ext>
            </a:extLst>
          </p:cNvPr>
          <p:cNvGraphicFramePr>
            <a:graphicFrameLocks noGrp="1"/>
          </p:cNvGraphicFramePr>
          <p:nvPr>
            <p:extLst>
              <p:ext uri="{D42A27DB-BD31-4B8C-83A1-F6EECF244321}">
                <p14:modId xmlns:p14="http://schemas.microsoft.com/office/powerpoint/2010/main" val="2921501151"/>
              </p:ext>
            </p:extLst>
          </p:nvPr>
        </p:nvGraphicFramePr>
        <p:xfrm>
          <a:off x="1479826" y="3158066"/>
          <a:ext cx="9232348" cy="2936240"/>
        </p:xfrm>
        <a:graphic>
          <a:graphicData uri="http://schemas.openxmlformats.org/drawingml/2006/table">
            <a:tbl>
              <a:tblPr firstRow="1" bandRow="1">
                <a:tableStyleId>{5C22544A-7EE6-4342-B048-85BDC9FD1C3A}</a:tableStyleId>
              </a:tblPr>
              <a:tblGrid>
                <a:gridCol w="1831416">
                  <a:extLst>
                    <a:ext uri="{9D8B030D-6E8A-4147-A177-3AD203B41FA5}">
                      <a16:colId xmlns:a16="http://schemas.microsoft.com/office/drawing/2014/main" xmlns="" val="2596527336"/>
                    </a:ext>
                  </a:extLst>
                </a:gridCol>
                <a:gridCol w="2784758">
                  <a:extLst>
                    <a:ext uri="{9D8B030D-6E8A-4147-A177-3AD203B41FA5}">
                      <a16:colId xmlns:a16="http://schemas.microsoft.com/office/drawing/2014/main" xmlns="" val="2606884843"/>
                    </a:ext>
                  </a:extLst>
                </a:gridCol>
                <a:gridCol w="2308087">
                  <a:extLst>
                    <a:ext uri="{9D8B030D-6E8A-4147-A177-3AD203B41FA5}">
                      <a16:colId xmlns:a16="http://schemas.microsoft.com/office/drawing/2014/main" xmlns="" val="1250935857"/>
                    </a:ext>
                  </a:extLst>
                </a:gridCol>
                <a:gridCol w="2308087">
                  <a:extLst>
                    <a:ext uri="{9D8B030D-6E8A-4147-A177-3AD203B41FA5}">
                      <a16:colId xmlns:a16="http://schemas.microsoft.com/office/drawing/2014/main" xmlns="" val="2531324548"/>
                    </a:ext>
                  </a:extLst>
                </a:gridCol>
              </a:tblGrid>
              <a:tr h="370840">
                <a:tc>
                  <a:txBody>
                    <a:bodyPr/>
                    <a:lstStyle/>
                    <a:p>
                      <a:pPr algn="ctr"/>
                      <a:endParaRPr lang="es-PE" dirty="0"/>
                    </a:p>
                  </a:txBody>
                  <a:tcPr/>
                </a:tc>
                <a:tc>
                  <a:txBody>
                    <a:bodyPr/>
                    <a:lstStyle/>
                    <a:p>
                      <a:pPr algn="ctr"/>
                      <a:r>
                        <a:rPr lang="es-PE" dirty="0"/>
                        <a:t>CRITERIOS</a:t>
                      </a:r>
                    </a:p>
                  </a:txBody>
                  <a:tcPr/>
                </a:tc>
                <a:tc>
                  <a:txBody>
                    <a:bodyPr/>
                    <a:lstStyle/>
                    <a:p>
                      <a:pPr algn="ctr"/>
                      <a:r>
                        <a:rPr lang="es-PE" dirty="0"/>
                        <a:t>Productores de CJ</a:t>
                      </a:r>
                    </a:p>
                  </a:txBody>
                  <a:tcPr/>
                </a:tc>
                <a:tc>
                  <a:txBody>
                    <a:bodyPr/>
                    <a:lstStyle/>
                    <a:p>
                      <a:pPr algn="ctr"/>
                      <a:r>
                        <a:rPr lang="es-PE" dirty="0"/>
                        <a:t>Productores convencionales</a:t>
                      </a:r>
                    </a:p>
                  </a:txBody>
                  <a:tcPr/>
                </a:tc>
                <a:extLst>
                  <a:ext uri="{0D108BD9-81ED-4DB2-BD59-A6C34878D82A}">
                    <a16:rowId xmlns:a16="http://schemas.microsoft.com/office/drawing/2014/main" xmlns="" val="2194155418"/>
                  </a:ext>
                </a:extLst>
              </a:tr>
              <a:tr h="370840">
                <a:tc rowSpan="3">
                  <a:txBody>
                    <a:bodyPr/>
                    <a:lstStyle/>
                    <a:p>
                      <a:pPr algn="ctr"/>
                      <a:r>
                        <a:rPr lang="es-PE" dirty="0"/>
                        <a:t>Positivo</a:t>
                      </a:r>
                    </a:p>
                  </a:txBody>
                  <a:tcPr anchor="ctr"/>
                </a:tc>
                <a:tc>
                  <a:txBody>
                    <a:bodyPr/>
                    <a:lstStyle/>
                    <a:p>
                      <a:pPr algn="ctr"/>
                      <a:r>
                        <a:rPr lang="es-PE" dirty="0"/>
                        <a:t>Rendimiento económico en XX</a:t>
                      </a:r>
                    </a:p>
                  </a:txBody>
                  <a:tcPr/>
                </a:tc>
                <a:tc>
                  <a:txBody>
                    <a:bodyPr/>
                    <a:lstStyle/>
                    <a:p>
                      <a:pPr algn="ctr"/>
                      <a:r>
                        <a:rPr lang="es-PE" dirty="0"/>
                        <a:t>XXXXX</a:t>
                      </a:r>
                    </a:p>
                  </a:txBody>
                  <a:tcPr/>
                </a:tc>
                <a:tc>
                  <a:txBody>
                    <a:bodyPr/>
                    <a:lstStyle/>
                    <a:p>
                      <a:pPr algn="ctr"/>
                      <a:r>
                        <a:rPr lang="es-PE" dirty="0"/>
                        <a:t>XX</a:t>
                      </a:r>
                    </a:p>
                  </a:txBody>
                  <a:tcPr/>
                </a:tc>
                <a:extLst>
                  <a:ext uri="{0D108BD9-81ED-4DB2-BD59-A6C34878D82A}">
                    <a16:rowId xmlns:a16="http://schemas.microsoft.com/office/drawing/2014/main" xmlns="" val="2242096090"/>
                  </a:ext>
                </a:extLst>
              </a:tr>
              <a:tr h="370840">
                <a:tc vMerge="1">
                  <a:txBody>
                    <a:bodyPr/>
                    <a:lstStyle/>
                    <a:p>
                      <a:endParaRPr lang="es-PE" dirty="0"/>
                    </a:p>
                  </a:txBody>
                  <a:tcPr/>
                </a:tc>
                <a:tc>
                  <a:txBody>
                    <a:bodyPr/>
                    <a:lstStyle/>
                    <a:p>
                      <a:pPr algn="ctr"/>
                      <a:r>
                        <a:rPr lang="es-PE" dirty="0"/>
                        <a:t>Afrontamiento de fluctuaciones de precio en el mercado</a:t>
                      </a:r>
                    </a:p>
                  </a:txBody>
                  <a:tcPr/>
                </a:tc>
                <a:tc>
                  <a:txBody>
                    <a:bodyPr/>
                    <a:lstStyle/>
                    <a:p>
                      <a:pPr algn="ctr"/>
                      <a:r>
                        <a:rPr lang="es-PE" dirty="0"/>
                        <a:t>XXXX</a:t>
                      </a:r>
                    </a:p>
                  </a:txBody>
                  <a:tcPr/>
                </a:tc>
                <a:tc>
                  <a:txBody>
                    <a:bodyPr/>
                    <a:lstStyle/>
                    <a:p>
                      <a:pPr algn="ctr"/>
                      <a:r>
                        <a:rPr lang="es-PE" dirty="0"/>
                        <a:t>XX</a:t>
                      </a:r>
                    </a:p>
                  </a:txBody>
                  <a:tcPr/>
                </a:tc>
                <a:extLst>
                  <a:ext uri="{0D108BD9-81ED-4DB2-BD59-A6C34878D82A}">
                    <a16:rowId xmlns:a16="http://schemas.microsoft.com/office/drawing/2014/main" xmlns="" val="114567638"/>
                  </a:ext>
                </a:extLst>
              </a:tr>
              <a:tr h="370840">
                <a:tc vMerge="1">
                  <a:txBody>
                    <a:bodyPr/>
                    <a:lstStyle/>
                    <a:p>
                      <a:endParaRPr lang="es-PE" dirty="0"/>
                    </a:p>
                  </a:txBody>
                  <a:tcPr/>
                </a:tc>
                <a:tc>
                  <a:txBody>
                    <a:bodyPr/>
                    <a:lstStyle/>
                    <a:p>
                      <a:pPr algn="ctr"/>
                      <a:r>
                        <a:rPr lang="es-PE" dirty="0"/>
                        <a:t>Ingresos</a:t>
                      </a:r>
                    </a:p>
                  </a:txBody>
                  <a:tcPr/>
                </a:tc>
                <a:tc>
                  <a:txBody>
                    <a:bodyPr/>
                    <a:lstStyle/>
                    <a:p>
                      <a:pPr algn="ctr"/>
                      <a:r>
                        <a:rPr lang="es-PE" dirty="0"/>
                        <a:t>4.5X</a:t>
                      </a:r>
                    </a:p>
                  </a:txBody>
                  <a:tcPr/>
                </a:tc>
                <a:tc>
                  <a:txBody>
                    <a:bodyPr/>
                    <a:lstStyle/>
                    <a:p>
                      <a:pPr algn="ctr"/>
                      <a:r>
                        <a:rPr lang="es-PE" dirty="0"/>
                        <a:t>X</a:t>
                      </a:r>
                    </a:p>
                  </a:txBody>
                  <a:tcPr/>
                </a:tc>
                <a:extLst>
                  <a:ext uri="{0D108BD9-81ED-4DB2-BD59-A6C34878D82A}">
                    <a16:rowId xmlns:a16="http://schemas.microsoft.com/office/drawing/2014/main" xmlns="" val="3600684370"/>
                  </a:ext>
                </a:extLst>
              </a:tr>
              <a:tr h="370840">
                <a:tc>
                  <a:txBody>
                    <a:bodyPr/>
                    <a:lstStyle/>
                    <a:p>
                      <a:pPr algn="ctr"/>
                      <a:r>
                        <a:rPr lang="es-PE" dirty="0"/>
                        <a:t>Negativo</a:t>
                      </a:r>
                    </a:p>
                  </a:txBody>
                  <a:tcPr/>
                </a:tc>
                <a:tc>
                  <a:txBody>
                    <a:bodyPr/>
                    <a:lstStyle/>
                    <a:p>
                      <a:pPr algn="ctr"/>
                      <a:r>
                        <a:rPr lang="es-PE" dirty="0"/>
                        <a:t>Costos de producción</a:t>
                      </a:r>
                    </a:p>
                  </a:txBody>
                  <a:tcPr/>
                </a:tc>
                <a:tc>
                  <a:txBody>
                    <a:bodyPr/>
                    <a:lstStyle/>
                    <a:p>
                      <a:pPr algn="ctr"/>
                      <a:r>
                        <a:rPr lang="es-PE" dirty="0"/>
                        <a:t>XXXXX</a:t>
                      </a:r>
                    </a:p>
                  </a:txBody>
                  <a:tcPr/>
                </a:tc>
                <a:tc>
                  <a:txBody>
                    <a:bodyPr/>
                    <a:lstStyle/>
                    <a:p>
                      <a:pPr algn="ctr"/>
                      <a:r>
                        <a:rPr lang="es-PE" dirty="0"/>
                        <a:t>XX</a:t>
                      </a:r>
                    </a:p>
                  </a:txBody>
                  <a:tcPr/>
                </a:tc>
                <a:extLst>
                  <a:ext uri="{0D108BD9-81ED-4DB2-BD59-A6C34878D82A}">
                    <a16:rowId xmlns:a16="http://schemas.microsoft.com/office/drawing/2014/main" xmlns="" val="3819964654"/>
                  </a:ext>
                </a:extLst>
              </a:tr>
            </a:tbl>
          </a:graphicData>
        </a:graphic>
      </p:graphicFrame>
    </p:spTree>
    <p:extLst>
      <p:ext uri="{BB962C8B-B14F-4D97-AF65-F5344CB8AC3E}">
        <p14:creationId xmlns:p14="http://schemas.microsoft.com/office/powerpoint/2010/main" val="788981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718B244-3B75-41A4-A6F0-6692F3052050}"/>
              </a:ext>
            </a:extLst>
          </p:cNvPr>
          <p:cNvSpPr>
            <a:spLocks noGrp="1"/>
          </p:cNvSpPr>
          <p:nvPr>
            <p:ph type="title"/>
          </p:nvPr>
        </p:nvSpPr>
        <p:spPr/>
        <p:txBody>
          <a:bodyPr/>
          <a:lstStyle/>
          <a:p>
            <a:r>
              <a:rPr lang="es-PE" dirty="0"/>
              <a:t>¿Qué es una estrategia?</a:t>
            </a:r>
          </a:p>
        </p:txBody>
      </p:sp>
      <p:sp>
        <p:nvSpPr>
          <p:cNvPr id="3" name="Marcador de contenido 2">
            <a:extLst>
              <a:ext uri="{FF2B5EF4-FFF2-40B4-BE49-F238E27FC236}">
                <a16:creationId xmlns:a16="http://schemas.microsoft.com/office/drawing/2014/main" xmlns="" id="{7F48A987-A936-43AB-9B8C-17509CFCCB8C}"/>
              </a:ext>
            </a:extLst>
          </p:cNvPr>
          <p:cNvSpPr>
            <a:spLocks noGrp="1"/>
          </p:cNvSpPr>
          <p:nvPr>
            <p:ph idx="1"/>
          </p:nvPr>
        </p:nvSpPr>
        <p:spPr>
          <a:xfrm>
            <a:off x="4200938" y="2133600"/>
            <a:ext cx="7303673" cy="3777622"/>
          </a:xfrm>
        </p:spPr>
        <p:txBody>
          <a:bodyPr>
            <a:normAutofit/>
          </a:bodyPr>
          <a:lstStyle/>
          <a:p>
            <a:r>
              <a:rPr lang="es-PE" sz="2800" dirty="0"/>
              <a:t>Podemos definir la estrategia como “arte para dirigir una operación o asunto” y “como un conjunto de pasos que aseguran el logro de un objetivo, el cual, en este caso, es la redacción de un buen texto”.</a:t>
            </a:r>
          </a:p>
          <a:p>
            <a:pPr marL="0" indent="0" algn="r">
              <a:buNone/>
            </a:pPr>
            <a:r>
              <a:rPr lang="es-PE" sz="2800" dirty="0"/>
              <a:t>(Coloma, Maldonado y Sánchez 2015: 225)</a:t>
            </a:r>
          </a:p>
        </p:txBody>
      </p:sp>
      <p:pic>
        <p:nvPicPr>
          <p:cNvPr id="5" name="Imagen 4">
            <a:extLst>
              <a:ext uri="{FF2B5EF4-FFF2-40B4-BE49-F238E27FC236}">
                <a16:creationId xmlns:a16="http://schemas.microsoft.com/office/drawing/2014/main" xmlns="" id="{C4CF5BD7-2BB9-471E-825E-BFE4CA00A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391" y="2756453"/>
            <a:ext cx="2928730" cy="2196548"/>
          </a:xfrm>
          <a:prstGeom prst="rect">
            <a:avLst/>
          </a:prstGeom>
        </p:spPr>
      </p:pic>
    </p:spTree>
    <p:extLst>
      <p:ext uri="{BB962C8B-B14F-4D97-AF65-F5344CB8AC3E}">
        <p14:creationId xmlns:p14="http://schemas.microsoft.com/office/powerpoint/2010/main" val="596531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BB5993A-88B7-46BA-905F-732715614993}"/>
              </a:ext>
            </a:extLst>
          </p:cNvPr>
          <p:cNvSpPr>
            <a:spLocks noGrp="1"/>
          </p:cNvSpPr>
          <p:nvPr>
            <p:ph type="title"/>
          </p:nvPr>
        </p:nvSpPr>
        <p:spPr>
          <a:xfrm>
            <a:off x="2592926" y="624110"/>
            <a:ext cx="6180014" cy="1280890"/>
          </a:xfrm>
        </p:spPr>
        <p:txBody>
          <a:bodyPr>
            <a:normAutofit fontScale="90000"/>
          </a:bodyPr>
          <a:lstStyle/>
          <a:p>
            <a:r>
              <a:rPr lang="es-PE" dirty="0"/>
              <a:t>Primero, debemos evaluar el contexto.</a:t>
            </a:r>
          </a:p>
        </p:txBody>
      </p:sp>
      <p:sp>
        <p:nvSpPr>
          <p:cNvPr id="3" name="Marcador de contenido 2">
            <a:extLst>
              <a:ext uri="{FF2B5EF4-FFF2-40B4-BE49-F238E27FC236}">
                <a16:creationId xmlns:a16="http://schemas.microsoft.com/office/drawing/2014/main" xmlns="" id="{AACA5CE2-3FE2-4971-9980-4EC7C58AF9AF}"/>
              </a:ext>
            </a:extLst>
          </p:cNvPr>
          <p:cNvSpPr>
            <a:spLocks noGrp="1"/>
          </p:cNvSpPr>
          <p:nvPr>
            <p:ph idx="1"/>
          </p:nvPr>
        </p:nvSpPr>
        <p:spPr>
          <a:xfrm>
            <a:off x="2589212" y="2133600"/>
            <a:ext cx="7720979" cy="3777622"/>
          </a:xfrm>
        </p:spPr>
        <p:txBody>
          <a:bodyPr>
            <a:normAutofit lnSpcReduction="10000"/>
          </a:bodyPr>
          <a:lstStyle/>
          <a:p>
            <a:r>
              <a:rPr lang="es-PE" b="1" dirty="0"/>
              <a:t>EL objetivo del texto</a:t>
            </a:r>
            <a:r>
              <a:rPr lang="es-PE" dirty="0"/>
              <a:t>: ¿por qué estoy escribiendo este texto?, ¿qué necesidad estoy satisfaciendo?, ¿qué quiero conseguir con él?, etc.</a:t>
            </a:r>
          </a:p>
          <a:p>
            <a:r>
              <a:rPr lang="es-PE" b="1" dirty="0"/>
              <a:t>El lector</a:t>
            </a:r>
            <a:r>
              <a:rPr lang="es-PE" dirty="0"/>
              <a:t>: ¿quién(es) va(n) a leerlo?, ¿en dónde se publicará o difundirá el texto?, ¿cuánto conoce mi lector del tema sobre el que estoy escribiendo?, etc.</a:t>
            </a:r>
          </a:p>
          <a:p>
            <a:r>
              <a:rPr lang="es-PE" b="1" dirty="0"/>
              <a:t>Condiciones de producción</a:t>
            </a:r>
            <a:r>
              <a:rPr lang="es-PE" dirty="0"/>
              <a:t>: ¿de cuánto tiempo dispongo?, ¿puedo acceder a las fuentes durante la escritura?, ¿cuál es la extensión del texto?, ¿mi texto será leído y comentado por otras personas antes de la entrega final?, etc.</a:t>
            </a:r>
          </a:p>
          <a:p>
            <a:r>
              <a:rPr lang="es-PE" b="1" dirty="0"/>
              <a:t>Género textual</a:t>
            </a:r>
            <a:r>
              <a:rPr lang="es-PE" dirty="0"/>
              <a:t>: ¿qué tipo de texto es este que voy a producir?, ¿conozco modelos?, ¿cómo se usa el lenguaje en este tipo de textos?, ¿qué características tiene su estructura?, etc.</a:t>
            </a:r>
          </a:p>
        </p:txBody>
      </p:sp>
      <p:pic>
        <p:nvPicPr>
          <p:cNvPr id="5" name="Imagen 4">
            <a:extLst>
              <a:ext uri="{FF2B5EF4-FFF2-40B4-BE49-F238E27FC236}">
                <a16:creationId xmlns:a16="http://schemas.microsoft.com/office/drawing/2014/main" xmlns="" id="{2952F085-C203-4F09-9148-3C45ACA8F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4800" y="438579"/>
            <a:ext cx="2890782" cy="1280890"/>
          </a:xfrm>
          <a:prstGeom prst="rect">
            <a:avLst/>
          </a:prstGeom>
        </p:spPr>
      </p:pic>
    </p:spTree>
    <p:extLst>
      <p:ext uri="{BB962C8B-B14F-4D97-AF65-F5344CB8AC3E}">
        <p14:creationId xmlns:p14="http://schemas.microsoft.com/office/powerpoint/2010/main" val="518905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96460E6-4411-448C-8CB2-7633C1AC23DD}"/>
              </a:ext>
            </a:extLst>
          </p:cNvPr>
          <p:cNvSpPr>
            <a:spLocks noGrp="1"/>
          </p:cNvSpPr>
          <p:nvPr>
            <p:ph type="title"/>
          </p:nvPr>
        </p:nvSpPr>
        <p:spPr/>
        <p:txBody>
          <a:bodyPr>
            <a:normAutofit fontScale="90000"/>
          </a:bodyPr>
          <a:lstStyle/>
          <a:p>
            <a:r>
              <a:rPr lang="es-PE" dirty="0"/>
              <a:t>¿Qué tipo de estrategias se aplican en texto explicativo en el ámbito académico?</a:t>
            </a:r>
          </a:p>
        </p:txBody>
      </p:sp>
      <p:sp>
        <p:nvSpPr>
          <p:cNvPr id="3" name="Marcador de contenido 2">
            <a:extLst>
              <a:ext uri="{FF2B5EF4-FFF2-40B4-BE49-F238E27FC236}">
                <a16:creationId xmlns:a16="http://schemas.microsoft.com/office/drawing/2014/main" xmlns="" id="{5A5BDE59-EDE8-472F-9A79-EBB727A4D000}"/>
              </a:ext>
            </a:extLst>
          </p:cNvPr>
          <p:cNvSpPr>
            <a:spLocks noGrp="1"/>
          </p:cNvSpPr>
          <p:nvPr>
            <p:ph idx="1"/>
          </p:nvPr>
        </p:nvSpPr>
        <p:spPr/>
        <p:txBody>
          <a:bodyPr>
            <a:normAutofit/>
          </a:bodyPr>
          <a:lstStyle/>
          <a:p>
            <a:pPr lvl="1">
              <a:buFont typeface="Wingdings" panose="05000000000000000000" pitchFamily="2" charset="2"/>
              <a:buChar char="Ø"/>
            </a:pPr>
            <a:r>
              <a:rPr lang="es-PE" sz="2400" dirty="0"/>
              <a:t>Definir un concepto clave</a:t>
            </a:r>
          </a:p>
          <a:p>
            <a:pPr lvl="1">
              <a:buFont typeface="Wingdings" panose="05000000000000000000" pitchFamily="2" charset="2"/>
              <a:buChar char="Ø"/>
            </a:pPr>
            <a:r>
              <a:rPr lang="es-PE" sz="2400" dirty="0"/>
              <a:t>Parafrasear una idea importante</a:t>
            </a:r>
          </a:p>
          <a:p>
            <a:pPr lvl="1">
              <a:buFont typeface="Wingdings" panose="05000000000000000000" pitchFamily="2" charset="2"/>
              <a:buChar char="Ø"/>
            </a:pPr>
            <a:r>
              <a:rPr lang="es-PE" sz="2400" dirty="0"/>
              <a:t>Ejemplificar un concepto general</a:t>
            </a:r>
          </a:p>
          <a:p>
            <a:pPr lvl="1">
              <a:buFont typeface="Wingdings" panose="05000000000000000000" pitchFamily="2" charset="2"/>
              <a:buChar char="Ø"/>
            </a:pPr>
            <a:r>
              <a:rPr lang="es-PE" sz="2400" dirty="0"/>
              <a:t>Clasificar información (establecer criterios de orden, </a:t>
            </a:r>
            <a:r>
              <a:rPr lang="es-PE" sz="2400" dirty="0" smtClean="0"/>
              <a:t>describir</a:t>
            </a:r>
            <a:r>
              <a:rPr lang="es-PE" sz="2400" dirty="0"/>
              <a:t>)</a:t>
            </a:r>
          </a:p>
          <a:p>
            <a:pPr lvl="1">
              <a:buFont typeface="Wingdings" panose="05000000000000000000" pitchFamily="2" charset="2"/>
              <a:buChar char="Ø"/>
            </a:pPr>
            <a:r>
              <a:rPr lang="es-PE" sz="2400" dirty="0" err="1"/>
              <a:t>Analogar</a:t>
            </a:r>
            <a:r>
              <a:rPr lang="es-PE" sz="2400" dirty="0"/>
              <a:t> una situación nueva a una conocida</a:t>
            </a:r>
          </a:p>
          <a:p>
            <a:pPr lvl="1">
              <a:buFont typeface="Wingdings" panose="05000000000000000000" pitchFamily="2" charset="2"/>
              <a:buChar char="Ø"/>
            </a:pPr>
            <a:r>
              <a:rPr lang="es-PE" sz="2400" dirty="0"/>
              <a:t>Establecer diferencias o semejanzas (cambios o continuidades, contrastes) entre situaciones, hechos o cualquier tipo de realidad</a:t>
            </a:r>
          </a:p>
          <a:p>
            <a:pPr lvl="1">
              <a:buFont typeface="Wingdings" panose="05000000000000000000" pitchFamily="2" charset="2"/>
              <a:buChar char="Ø"/>
            </a:pPr>
            <a:r>
              <a:rPr lang="es-PE" sz="2400" dirty="0"/>
              <a:t>Plantear relaciones de causalidad entre ideas</a:t>
            </a:r>
          </a:p>
        </p:txBody>
      </p:sp>
    </p:spTree>
    <p:extLst>
      <p:ext uri="{BB962C8B-B14F-4D97-AF65-F5344CB8AC3E}">
        <p14:creationId xmlns:p14="http://schemas.microsoft.com/office/powerpoint/2010/main" val="2458473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3ECF719-54FF-49ED-9777-8DA6FFC567D7}"/>
              </a:ext>
            </a:extLst>
          </p:cNvPr>
          <p:cNvSpPr>
            <a:spLocks noGrp="1"/>
          </p:cNvSpPr>
          <p:nvPr>
            <p:ph type="title"/>
          </p:nvPr>
        </p:nvSpPr>
        <p:spPr/>
        <p:txBody>
          <a:bodyPr/>
          <a:lstStyle/>
          <a:p>
            <a:r>
              <a:rPr lang="es-PE" dirty="0"/>
              <a:t>Analicemos las estrategias en el siguiente texto:</a:t>
            </a:r>
          </a:p>
        </p:txBody>
      </p:sp>
      <p:sp>
        <p:nvSpPr>
          <p:cNvPr id="3" name="Marcador de contenido 2">
            <a:extLst>
              <a:ext uri="{FF2B5EF4-FFF2-40B4-BE49-F238E27FC236}">
                <a16:creationId xmlns:a16="http://schemas.microsoft.com/office/drawing/2014/main" xmlns="" id="{B42BE595-453D-41F5-95F9-6C486D7DBBD8}"/>
              </a:ext>
            </a:extLst>
          </p:cNvPr>
          <p:cNvSpPr>
            <a:spLocks noGrp="1"/>
          </p:cNvSpPr>
          <p:nvPr>
            <p:ph idx="1"/>
          </p:nvPr>
        </p:nvSpPr>
        <p:spPr>
          <a:xfrm>
            <a:off x="7911549" y="1921565"/>
            <a:ext cx="3066222" cy="3710609"/>
          </a:xfrm>
        </p:spPr>
        <p:txBody>
          <a:bodyPr/>
          <a:lstStyle/>
          <a:p>
            <a:endParaRPr lang="es-PE" dirty="0"/>
          </a:p>
          <a:p>
            <a:r>
              <a:rPr lang="es-PE" dirty="0">
                <a:solidFill>
                  <a:srgbClr val="00B0F0"/>
                </a:solidFill>
              </a:rPr>
              <a:t>Definición: plantea cómo se entiende el concepto.</a:t>
            </a:r>
          </a:p>
          <a:p>
            <a:r>
              <a:rPr lang="es-PE" dirty="0">
                <a:solidFill>
                  <a:srgbClr val="00B050"/>
                </a:solidFill>
              </a:rPr>
              <a:t>Paráfrasis: explica qué condiciones tiene para estar dentro de esta clase.</a:t>
            </a:r>
          </a:p>
          <a:p>
            <a:endParaRPr lang="es-PE" dirty="0">
              <a:solidFill>
                <a:srgbClr val="00B050"/>
              </a:solidFill>
            </a:endParaRPr>
          </a:p>
          <a:p>
            <a:r>
              <a:rPr lang="es-PE" dirty="0">
                <a:solidFill>
                  <a:srgbClr val="FF0000"/>
                </a:solidFill>
              </a:rPr>
              <a:t>Definición: plantea cómo se entiende el concepto desde dos perspectivas.</a:t>
            </a:r>
          </a:p>
        </p:txBody>
      </p:sp>
      <p:sp>
        <p:nvSpPr>
          <p:cNvPr id="5" name="Rectángulo 4">
            <a:extLst>
              <a:ext uri="{FF2B5EF4-FFF2-40B4-BE49-F238E27FC236}">
                <a16:creationId xmlns:a16="http://schemas.microsoft.com/office/drawing/2014/main" xmlns="" id="{B5DBEF32-A537-4735-9CC8-3E5A6D67D131}"/>
              </a:ext>
            </a:extLst>
          </p:cNvPr>
          <p:cNvSpPr/>
          <p:nvPr/>
        </p:nvSpPr>
        <p:spPr>
          <a:xfrm>
            <a:off x="1232452" y="1921565"/>
            <a:ext cx="6096000" cy="4247317"/>
          </a:xfrm>
          <a:prstGeom prst="rect">
            <a:avLst/>
          </a:prstGeom>
        </p:spPr>
        <p:txBody>
          <a:bodyPr>
            <a:spAutoFit/>
          </a:bodyPr>
          <a:lstStyle/>
          <a:p>
            <a:pPr algn="just"/>
            <a:r>
              <a:rPr lang="es-PE" dirty="0"/>
              <a:t>Por otro lado, se puede sostener que </a:t>
            </a:r>
            <a:r>
              <a:rPr lang="es-PE" dirty="0">
                <a:solidFill>
                  <a:srgbClr val="00B0F0"/>
                </a:solidFill>
              </a:rPr>
              <a:t>el comercio justo </a:t>
            </a:r>
            <a:r>
              <a:rPr lang="es-PE" u="sng" dirty="0">
                <a:solidFill>
                  <a:srgbClr val="00B0F0"/>
                </a:solidFill>
              </a:rPr>
              <a:t>es</a:t>
            </a:r>
            <a:r>
              <a:rPr lang="es-PE" dirty="0">
                <a:solidFill>
                  <a:srgbClr val="00B0F0"/>
                </a:solidFill>
              </a:rPr>
              <a:t> factor de transparencia comercial</a:t>
            </a:r>
            <a:r>
              <a:rPr lang="es-PE" dirty="0"/>
              <a:t>. </a:t>
            </a:r>
            <a:r>
              <a:rPr lang="es-PE" u="sng" dirty="0">
                <a:solidFill>
                  <a:srgbClr val="00B050"/>
                </a:solidFill>
              </a:rPr>
              <a:t>Esto es</a:t>
            </a:r>
            <a:r>
              <a:rPr lang="es-PE" dirty="0">
                <a:solidFill>
                  <a:srgbClr val="00B050"/>
                </a:solidFill>
              </a:rPr>
              <a:t>, cuando los importadores compran directamente el producto bajo los criterios establecidos, el pago que reciben los productores es más alto; a la vez, con la reducción del número de intermediarios los precios al consumidor solo se elevan de manera moderada. A cambio, el consumidor sabe de dónde viene el producto que está consumiendo, y se asegura de que éste no está agravando la degradación del medio ambiente y ni las condiciones desfavorables de trabajo</a:t>
            </a:r>
            <a:r>
              <a:rPr lang="es-PE" dirty="0"/>
              <a:t>. </a:t>
            </a:r>
            <a:r>
              <a:rPr lang="es-PE" dirty="0">
                <a:solidFill>
                  <a:srgbClr val="FF0000"/>
                </a:solidFill>
              </a:rPr>
              <a:t>De este modo, el comercio justo </a:t>
            </a:r>
            <a:r>
              <a:rPr lang="es-PE" u="sng" dirty="0">
                <a:solidFill>
                  <a:srgbClr val="FF0000"/>
                </a:solidFill>
              </a:rPr>
              <a:t>se puede definir </a:t>
            </a:r>
            <a:r>
              <a:rPr lang="es-PE" dirty="0">
                <a:solidFill>
                  <a:srgbClr val="FF0000"/>
                </a:solidFill>
              </a:rPr>
              <a:t>desde dos perspectivas: a) como una herramienta de cambio del modelo económico que tiene como meta corregir las fallas del sistema capitalista actual, y b) como un mecanismo de inserción de los productos del Sur en los mercados del Norte en una situación de equidad</a:t>
            </a:r>
            <a:r>
              <a:rPr lang="es-PE" dirty="0">
                <a:solidFill>
                  <a:srgbClr val="00B050"/>
                </a:solidFill>
              </a:rPr>
              <a:t>.</a:t>
            </a:r>
          </a:p>
        </p:txBody>
      </p:sp>
    </p:spTree>
    <p:extLst>
      <p:ext uri="{BB962C8B-B14F-4D97-AF65-F5344CB8AC3E}">
        <p14:creationId xmlns:p14="http://schemas.microsoft.com/office/powerpoint/2010/main" val="3164215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E7FB233-4A6E-4F4F-962B-C8A0CDCCC9D2}"/>
              </a:ext>
            </a:extLst>
          </p:cNvPr>
          <p:cNvSpPr>
            <a:spLocks noGrp="1"/>
          </p:cNvSpPr>
          <p:nvPr>
            <p:ph type="title"/>
          </p:nvPr>
        </p:nvSpPr>
        <p:spPr>
          <a:xfrm>
            <a:off x="1066800" y="2703621"/>
            <a:ext cx="10058400" cy="1775614"/>
          </a:xfrm>
        </p:spPr>
        <p:txBody>
          <a:bodyPr>
            <a:normAutofit fontScale="90000"/>
          </a:bodyPr>
          <a:lstStyle/>
          <a:p>
            <a:pPr algn="ctr"/>
            <a:r>
              <a:rPr lang="es-PE" dirty="0"/>
              <a:t>Revisemos los casos de </a:t>
            </a:r>
            <a:r>
              <a:rPr lang="es-PE" dirty="0" smtClean="0"/>
              <a:t>estrategias </a:t>
            </a:r>
            <a:r>
              <a:rPr lang="es-PE" dirty="0"/>
              <a:t>empleadas de modo principal en un párrafo</a:t>
            </a:r>
          </a:p>
        </p:txBody>
      </p:sp>
    </p:spTree>
    <p:extLst>
      <p:ext uri="{BB962C8B-B14F-4D97-AF65-F5344CB8AC3E}">
        <p14:creationId xmlns:p14="http://schemas.microsoft.com/office/powerpoint/2010/main" val="283319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7DD047A-7413-46DE-A83C-945FEB3CEDC4}"/>
              </a:ext>
            </a:extLst>
          </p:cNvPr>
          <p:cNvSpPr>
            <a:spLocks noGrp="1"/>
          </p:cNvSpPr>
          <p:nvPr>
            <p:ph type="title"/>
          </p:nvPr>
        </p:nvSpPr>
        <p:spPr/>
        <p:txBody>
          <a:bodyPr/>
          <a:lstStyle/>
          <a:p>
            <a:r>
              <a:rPr lang="es-PE" dirty="0"/>
              <a:t>Clasificación como estrategia principal</a:t>
            </a:r>
          </a:p>
        </p:txBody>
      </p:sp>
      <p:sp>
        <p:nvSpPr>
          <p:cNvPr id="3" name="Marcador de contenido 2">
            <a:extLst>
              <a:ext uri="{FF2B5EF4-FFF2-40B4-BE49-F238E27FC236}">
                <a16:creationId xmlns:a16="http://schemas.microsoft.com/office/drawing/2014/main" xmlns="" id="{EE2475B7-CBBF-412D-8147-C4FD880599E1}"/>
              </a:ext>
            </a:extLst>
          </p:cNvPr>
          <p:cNvSpPr>
            <a:spLocks noGrp="1"/>
          </p:cNvSpPr>
          <p:nvPr>
            <p:ph idx="1"/>
          </p:nvPr>
        </p:nvSpPr>
        <p:spPr>
          <a:xfrm>
            <a:off x="1097280" y="1845733"/>
            <a:ext cx="10058400" cy="4210509"/>
          </a:xfrm>
        </p:spPr>
        <p:txBody>
          <a:bodyPr>
            <a:noAutofit/>
          </a:bodyPr>
          <a:lstStyle/>
          <a:p>
            <a:pPr algn="just"/>
            <a:r>
              <a:rPr lang="es-PE" sz="1800" dirty="0" err="1">
                <a:solidFill>
                  <a:srgbClr val="00B0F0"/>
                </a:solidFill>
              </a:rPr>
              <a:t>Gendron</a:t>
            </a:r>
            <a:r>
              <a:rPr lang="es-PE" sz="1800" dirty="0">
                <a:solidFill>
                  <a:srgbClr val="00B0F0"/>
                </a:solidFill>
              </a:rPr>
              <a:t> </a:t>
            </a:r>
            <a:r>
              <a:rPr lang="es-PE" sz="1800" i="1" dirty="0">
                <a:solidFill>
                  <a:srgbClr val="00B0F0"/>
                </a:solidFill>
              </a:rPr>
              <a:t>et al</a:t>
            </a:r>
            <a:r>
              <a:rPr lang="es-PE" sz="1800" dirty="0">
                <a:solidFill>
                  <a:srgbClr val="00B0F0"/>
                </a:solidFill>
              </a:rPr>
              <a:t>. (2009) señalan que el origen del CJ es el resultado de la convergencia de </a:t>
            </a:r>
            <a:r>
              <a:rPr lang="es-PE" sz="1800" b="1" dirty="0">
                <a:solidFill>
                  <a:srgbClr val="00B0F0"/>
                </a:solidFill>
              </a:rPr>
              <a:t>cuatro</a:t>
            </a:r>
            <a:r>
              <a:rPr lang="es-PE" sz="1800" dirty="0">
                <a:solidFill>
                  <a:srgbClr val="00B0F0"/>
                </a:solidFill>
              </a:rPr>
              <a:t> </a:t>
            </a:r>
            <a:r>
              <a:rPr lang="es-PE" sz="1800" b="1" dirty="0">
                <a:solidFill>
                  <a:srgbClr val="00B0F0"/>
                </a:solidFill>
              </a:rPr>
              <a:t>movimientos</a:t>
            </a:r>
            <a:r>
              <a:rPr lang="es-PE" sz="1800" dirty="0">
                <a:solidFill>
                  <a:srgbClr val="00B0F0"/>
                </a:solidFill>
              </a:rPr>
              <a:t> surgidos en diferentes momentos históricos. </a:t>
            </a:r>
            <a:r>
              <a:rPr lang="es-PE" sz="1800" b="1" dirty="0">
                <a:solidFill>
                  <a:srgbClr val="00B050"/>
                </a:solidFill>
              </a:rPr>
              <a:t>Primero</a:t>
            </a:r>
            <a:r>
              <a:rPr lang="es-PE" sz="1800" dirty="0">
                <a:solidFill>
                  <a:srgbClr val="00B050"/>
                </a:solidFill>
              </a:rPr>
              <a:t>, el CJ tiene relación con el movimiento cooperativista que surge a finales del siglo XIX. Entre los objetivos de este movimiento, estaba el crear una economía cooperativa para la producción y distribución de bienes, así como reducir los amplios márgenes de utilidad que obtenían los intermediarios. </a:t>
            </a:r>
            <a:r>
              <a:rPr lang="es-PE" sz="1800" b="1" dirty="0">
                <a:solidFill>
                  <a:srgbClr val="FF0000"/>
                </a:solidFill>
              </a:rPr>
              <a:t>Segundo</a:t>
            </a:r>
            <a:r>
              <a:rPr lang="es-PE" sz="1800" dirty="0">
                <a:solidFill>
                  <a:srgbClr val="FF0000"/>
                </a:solidFill>
              </a:rPr>
              <a:t>, el surgimiento del CJ también se vincula con diferentes ONG cristianas de Europa y Norte América, como es el caso de </a:t>
            </a:r>
            <a:r>
              <a:rPr lang="es-PE" sz="1800" i="1" dirty="0">
                <a:solidFill>
                  <a:srgbClr val="FF0000"/>
                </a:solidFill>
              </a:rPr>
              <a:t>Sales Exchange </a:t>
            </a:r>
            <a:r>
              <a:rPr lang="es-PE" sz="1800" i="1" dirty="0" err="1">
                <a:solidFill>
                  <a:srgbClr val="FF0000"/>
                </a:solidFill>
              </a:rPr>
              <a:t>for</a:t>
            </a:r>
            <a:r>
              <a:rPr lang="es-PE" sz="1800" i="1" dirty="0">
                <a:solidFill>
                  <a:srgbClr val="FF0000"/>
                </a:solidFill>
              </a:rPr>
              <a:t> </a:t>
            </a:r>
            <a:r>
              <a:rPr lang="es-PE" sz="1800" i="1" dirty="0" err="1">
                <a:solidFill>
                  <a:srgbClr val="FF0000"/>
                </a:solidFill>
              </a:rPr>
              <a:t>Refugee</a:t>
            </a:r>
            <a:r>
              <a:rPr lang="es-PE" sz="1800" i="1" dirty="0">
                <a:solidFill>
                  <a:srgbClr val="FF0000"/>
                </a:solidFill>
              </a:rPr>
              <a:t> </a:t>
            </a:r>
            <a:r>
              <a:rPr lang="es-PE" sz="1800" i="1" dirty="0" err="1">
                <a:solidFill>
                  <a:srgbClr val="FF0000"/>
                </a:solidFill>
              </a:rPr>
              <a:t>Rehabilitation</a:t>
            </a:r>
            <a:r>
              <a:rPr lang="es-PE" sz="1800" i="1" dirty="0">
                <a:solidFill>
                  <a:srgbClr val="FF0000"/>
                </a:solidFill>
              </a:rPr>
              <a:t> and </a:t>
            </a:r>
            <a:r>
              <a:rPr lang="es-PE" sz="1800" i="1" dirty="0" err="1">
                <a:solidFill>
                  <a:srgbClr val="FF0000"/>
                </a:solidFill>
              </a:rPr>
              <a:t>Vocation</a:t>
            </a:r>
            <a:r>
              <a:rPr lang="es-PE" sz="1800" i="1" dirty="0">
                <a:solidFill>
                  <a:srgbClr val="FF0000"/>
                </a:solidFill>
              </a:rPr>
              <a:t> </a:t>
            </a:r>
            <a:r>
              <a:rPr lang="es-PE" sz="1800" dirty="0">
                <a:solidFill>
                  <a:srgbClr val="FF0000"/>
                </a:solidFill>
              </a:rPr>
              <a:t>(SERRV) y </a:t>
            </a:r>
            <a:r>
              <a:rPr lang="es-PE" sz="1800" i="1" dirty="0">
                <a:solidFill>
                  <a:srgbClr val="FF0000"/>
                </a:solidFill>
              </a:rPr>
              <a:t>Ten Th </a:t>
            </a:r>
            <a:r>
              <a:rPr lang="es-PE" sz="1800" i="1" dirty="0" err="1">
                <a:solidFill>
                  <a:srgbClr val="FF0000"/>
                </a:solidFill>
              </a:rPr>
              <a:t>ousand</a:t>
            </a:r>
            <a:r>
              <a:rPr lang="es-PE" sz="1800" i="1" dirty="0">
                <a:solidFill>
                  <a:srgbClr val="FF0000"/>
                </a:solidFill>
              </a:rPr>
              <a:t> </a:t>
            </a:r>
            <a:r>
              <a:rPr lang="es-PE" sz="1800" i="1" dirty="0" err="1">
                <a:solidFill>
                  <a:srgbClr val="FF0000"/>
                </a:solidFill>
              </a:rPr>
              <a:t>Villages</a:t>
            </a:r>
            <a:r>
              <a:rPr lang="es-PE" sz="1800" dirty="0">
                <a:solidFill>
                  <a:srgbClr val="FF0000"/>
                </a:solidFill>
              </a:rPr>
              <a:t>, las cuales durante los años cuarenta y cincuenta comenzaron a vender artesanías producidas por artesanos en el Sur. El objetivo de la red de comercio era fi </a:t>
            </a:r>
            <a:r>
              <a:rPr lang="es-PE" sz="1800" dirty="0" err="1">
                <a:solidFill>
                  <a:srgbClr val="FF0000"/>
                </a:solidFill>
              </a:rPr>
              <a:t>nanciar</a:t>
            </a:r>
            <a:r>
              <a:rPr lang="es-PE" sz="1800" dirty="0">
                <a:solidFill>
                  <a:srgbClr val="FF0000"/>
                </a:solidFill>
              </a:rPr>
              <a:t> proyectos de desarrollo en comunidades marginadas. </a:t>
            </a:r>
            <a:r>
              <a:rPr lang="es-PE" sz="1800" b="1" dirty="0">
                <a:solidFill>
                  <a:srgbClr val="7030A0"/>
                </a:solidFill>
              </a:rPr>
              <a:t>Tercero</a:t>
            </a:r>
            <a:r>
              <a:rPr lang="es-PE" sz="1800" dirty="0">
                <a:solidFill>
                  <a:srgbClr val="7030A0"/>
                </a:solidFill>
              </a:rPr>
              <a:t>, el CJ está ligado al comercio solidario que surgió de movimientos políticos conformados por activistas en los países desarrollados, quienes comenzaron a importar productos de naciones que se encontraban política o económicamente marginadas. Un ejemplo de estas organizaciones es </a:t>
            </a:r>
            <a:r>
              <a:rPr lang="es-PE" sz="1800" i="1" dirty="0">
                <a:solidFill>
                  <a:srgbClr val="7030A0"/>
                </a:solidFill>
              </a:rPr>
              <a:t>Twin Trading</a:t>
            </a:r>
            <a:r>
              <a:rPr lang="es-PE" sz="1800" dirty="0">
                <a:solidFill>
                  <a:srgbClr val="7030A0"/>
                </a:solidFill>
              </a:rPr>
              <a:t>. </a:t>
            </a:r>
            <a:r>
              <a:rPr lang="es-PE" sz="1800" b="1" dirty="0">
                <a:solidFill>
                  <a:schemeClr val="accent1">
                    <a:lumMod val="75000"/>
                  </a:schemeClr>
                </a:solidFill>
              </a:rPr>
              <a:t>Finalmente</a:t>
            </a:r>
            <a:r>
              <a:rPr lang="es-PE" sz="1800" dirty="0">
                <a:solidFill>
                  <a:schemeClr val="accent1">
                    <a:lumMod val="75000"/>
                  </a:schemeClr>
                </a:solidFill>
              </a:rPr>
              <a:t>, el CJ también se puede relacionar con asociaciones religiosas y agencias para el desarrollo internacional, las cuales comenzaron a realizar proyectos en comunidades marginadas para desarrollar las capacidades de los productores. Oxfam, </a:t>
            </a:r>
            <a:r>
              <a:rPr lang="es-PE" sz="1800" i="1" dirty="0">
                <a:solidFill>
                  <a:schemeClr val="accent1">
                    <a:lumMod val="75000"/>
                  </a:schemeClr>
                </a:solidFill>
              </a:rPr>
              <a:t>Bread </a:t>
            </a:r>
            <a:r>
              <a:rPr lang="es-PE" sz="1800" i="1" dirty="0" err="1">
                <a:solidFill>
                  <a:schemeClr val="accent1">
                    <a:lumMod val="75000"/>
                  </a:schemeClr>
                </a:solidFill>
              </a:rPr>
              <a:t>for</a:t>
            </a:r>
            <a:r>
              <a:rPr lang="es-PE" sz="1800" i="1" dirty="0">
                <a:solidFill>
                  <a:schemeClr val="accent1">
                    <a:lumMod val="75000"/>
                  </a:schemeClr>
                </a:solidFill>
              </a:rPr>
              <a:t> </a:t>
            </a:r>
            <a:r>
              <a:rPr lang="es-PE" sz="1800" i="1" dirty="0" err="1">
                <a:solidFill>
                  <a:schemeClr val="accent1">
                    <a:lumMod val="75000"/>
                  </a:schemeClr>
                </a:solidFill>
              </a:rPr>
              <a:t>the</a:t>
            </a:r>
            <a:r>
              <a:rPr lang="es-PE" sz="1800" i="1" dirty="0">
                <a:solidFill>
                  <a:schemeClr val="accent1">
                    <a:lumMod val="75000"/>
                  </a:schemeClr>
                </a:solidFill>
              </a:rPr>
              <a:t> </a:t>
            </a:r>
            <a:r>
              <a:rPr lang="es-PE" sz="1800" i="1" dirty="0" err="1">
                <a:solidFill>
                  <a:schemeClr val="accent1">
                    <a:lumMod val="75000"/>
                  </a:schemeClr>
                </a:solidFill>
              </a:rPr>
              <a:t>World</a:t>
            </a:r>
            <a:r>
              <a:rPr lang="es-PE" sz="1800" i="1" dirty="0">
                <a:solidFill>
                  <a:schemeClr val="accent1">
                    <a:lumMod val="75000"/>
                  </a:schemeClr>
                </a:solidFill>
              </a:rPr>
              <a:t> </a:t>
            </a:r>
            <a:r>
              <a:rPr lang="es-PE" sz="1800" dirty="0">
                <a:solidFill>
                  <a:schemeClr val="accent1">
                    <a:lumMod val="75000"/>
                  </a:schemeClr>
                </a:solidFill>
              </a:rPr>
              <a:t>y Caritas son algunas de estas organizaciones.</a:t>
            </a:r>
          </a:p>
          <a:p>
            <a:pPr algn="just"/>
            <a:r>
              <a:rPr lang="es-PE" sz="1200" dirty="0"/>
              <a:t>Garza, A. 2012. El impacto del Comercio Justo en el desarrollo de los productores de café. Estudios Sociales. 22 (43), pp. 276-277.</a:t>
            </a:r>
          </a:p>
        </p:txBody>
      </p:sp>
    </p:spTree>
    <p:extLst>
      <p:ext uri="{BB962C8B-B14F-4D97-AF65-F5344CB8AC3E}">
        <p14:creationId xmlns:p14="http://schemas.microsoft.com/office/powerpoint/2010/main" val="2167863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A389AE1-8BE5-4290-AFB8-6247B25B9FF9}"/>
              </a:ext>
            </a:extLst>
          </p:cNvPr>
          <p:cNvSpPr>
            <a:spLocks noGrp="1"/>
          </p:cNvSpPr>
          <p:nvPr>
            <p:ph type="title"/>
          </p:nvPr>
        </p:nvSpPr>
        <p:spPr/>
        <p:txBody>
          <a:bodyPr/>
          <a:lstStyle/>
          <a:p>
            <a:r>
              <a:rPr lang="es-PE" dirty="0"/>
              <a:t>Ejemplificación como estrategia principal</a:t>
            </a:r>
          </a:p>
        </p:txBody>
      </p:sp>
      <p:sp>
        <p:nvSpPr>
          <p:cNvPr id="3" name="Marcador de contenido 2">
            <a:extLst>
              <a:ext uri="{FF2B5EF4-FFF2-40B4-BE49-F238E27FC236}">
                <a16:creationId xmlns:a16="http://schemas.microsoft.com/office/drawing/2014/main" xmlns="" id="{E333A894-A907-437C-90B2-77255C85C6C1}"/>
              </a:ext>
            </a:extLst>
          </p:cNvPr>
          <p:cNvSpPr>
            <a:spLocks noGrp="1"/>
          </p:cNvSpPr>
          <p:nvPr>
            <p:ph idx="1"/>
          </p:nvPr>
        </p:nvSpPr>
        <p:spPr/>
        <p:txBody>
          <a:bodyPr>
            <a:noAutofit/>
          </a:bodyPr>
          <a:lstStyle/>
          <a:p>
            <a:pPr marL="0" indent="0" algn="just">
              <a:buNone/>
            </a:pPr>
            <a:r>
              <a:rPr lang="es-PE" b="1" dirty="0">
                <a:solidFill>
                  <a:srgbClr val="00B0F0"/>
                </a:solidFill>
              </a:rPr>
              <a:t>Un ejemplo de los beneficios que el CJ ofrece a los productores es el que presenta Romero-González (2010) en su estudio de caso sobre el café ugandés</a:t>
            </a:r>
            <a:r>
              <a:rPr lang="es-PE" dirty="0"/>
              <a:t>. En el estudio, se señala que el precio que recibe el productor en el mercado convencional representa solo un 37% del precio que ofrece el CJ (figura 2). La comparativa entre los precios de salida, en cada uno de los nodos de la cadena de valor, permite observar que el mayor diferencial se encuentra en el precio de venta al consumidor (0.19 euros) y en el precio de salida del productor (0.17 euros). Las condiciones comerciales que el sello CJ ofrece a los productores permiten que estos reciban un 12% del total del precio de venta, mientras que los productores convencionales reciben solo un 5%. Sin embargo, de los veinticinco millones de productores a nivel mundial, se estima que solamente 670 mil se encuentran certificados (</a:t>
            </a:r>
            <a:r>
              <a:rPr lang="es-PE" dirty="0" err="1"/>
              <a:t>Raynolds</a:t>
            </a:r>
            <a:r>
              <a:rPr lang="es-PE" dirty="0"/>
              <a:t> </a:t>
            </a:r>
            <a:r>
              <a:rPr lang="es-PE" i="1" dirty="0"/>
              <a:t>et al</a:t>
            </a:r>
            <a:r>
              <a:rPr lang="es-PE" dirty="0"/>
              <a:t>., 2007). Por lo anterior, los beneficios potenciales que ofrece la certificación son limitados y dependen del crecimiento de este nicho de mercado.</a:t>
            </a:r>
          </a:p>
          <a:p>
            <a:r>
              <a:rPr lang="es-PE" sz="1200" dirty="0"/>
              <a:t>Garza, A. 2012. El impacto del Comercio Justo en el desarrollo de los productores de café. Estudios Sociales. 22 (43), pp. 280.</a:t>
            </a:r>
          </a:p>
          <a:p>
            <a:endParaRPr lang="es-PE" dirty="0"/>
          </a:p>
        </p:txBody>
      </p:sp>
    </p:spTree>
    <p:extLst>
      <p:ext uri="{BB962C8B-B14F-4D97-AF65-F5344CB8AC3E}">
        <p14:creationId xmlns:p14="http://schemas.microsoft.com/office/powerpoint/2010/main" val="863101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F4403EB-F568-455F-BA9A-1B23AFD6D9B6}"/>
              </a:ext>
            </a:extLst>
          </p:cNvPr>
          <p:cNvSpPr>
            <a:spLocks noGrp="1"/>
          </p:cNvSpPr>
          <p:nvPr>
            <p:ph type="title"/>
          </p:nvPr>
        </p:nvSpPr>
        <p:spPr/>
        <p:txBody>
          <a:bodyPr/>
          <a:lstStyle/>
          <a:p>
            <a:pPr algn="just"/>
            <a:r>
              <a:rPr lang="es-PE" dirty="0"/>
              <a:t>¿Puedo desarrollar un ejemplo en un párrafo?</a:t>
            </a:r>
          </a:p>
        </p:txBody>
      </p:sp>
      <p:sp>
        <p:nvSpPr>
          <p:cNvPr id="4" name="AutoShape 2" descr="Resultado de imagen para cafetero ugandes">
            <a:extLst>
              <a:ext uri="{FF2B5EF4-FFF2-40B4-BE49-F238E27FC236}">
                <a16:creationId xmlns:a16="http://schemas.microsoft.com/office/drawing/2014/main" xmlns="" id="{E06EF4F2-9AE9-4D1F-BA7B-2DB3D824FCE2}"/>
              </a:ext>
            </a:extLst>
          </p:cNvPr>
          <p:cNvSpPr>
            <a:spLocks noGrp="1" noChangeAspect="1" noChangeArrowheads="1"/>
          </p:cNvSpPr>
          <p:nvPr>
            <p:ph idx="1"/>
          </p:nvPr>
        </p:nvSpPr>
        <p:spPr bwMode="auto">
          <a:xfrm>
            <a:off x="1097280" y="1845734"/>
            <a:ext cx="4866198" cy="40233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algn="just"/>
            <a:r>
              <a:rPr lang="es-PE" sz="2800" dirty="0"/>
              <a:t>Siempre que sea un caso significativo y presente información relevante sobre el tema, sí se puede hacer eso. Los detalles del caso deben permitir confirmar lo dicho previamente. De lo contrario, carece de sentido.</a:t>
            </a:r>
          </a:p>
        </p:txBody>
      </p:sp>
      <p:pic>
        <p:nvPicPr>
          <p:cNvPr id="6" name="Imagen 5">
            <a:extLst>
              <a:ext uri="{FF2B5EF4-FFF2-40B4-BE49-F238E27FC236}">
                <a16:creationId xmlns:a16="http://schemas.microsoft.com/office/drawing/2014/main" xmlns="" id="{31E3B378-38A3-4A5A-A074-14D147152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3478" y="2014145"/>
            <a:ext cx="4678017" cy="3106496"/>
          </a:xfrm>
          <a:prstGeom prst="rect">
            <a:avLst/>
          </a:prstGeom>
        </p:spPr>
      </p:pic>
    </p:spTree>
    <p:extLst>
      <p:ext uri="{BB962C8B-B14F-4D97-AF65-F5344CB8AC3E}">
        <p14:creationId xmlns:p14="http://schemas.microsoft.com/office/powerpoint/2010/main" val="1037329030"/>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TM02900769[[fn=Retrospección]]</Template>
  <TotalTime>170</TotalTime>
  <Words>1448</Words>
  <Application>Microsoft Office PowerPoint</Application>
  <PresentationFormat>Panorámica</PresentationFormat>
  <Paragraphs>57</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Calibri</vt:lpstr>
      <vt:lpstr>Calibri Light</vt:lpstr>
      <vt:lpstr>Wingdings</vt:lpstr>
      <vt:lpstr>Retrospección</vt:lpstr>
      <vt:lpstr>Estrategias explicativas en el párrafo </vt:lpstr>
      <vt:lpstr>¿Qué es una estrategia?</vt:lpstr>
      <vt:lpstr>Primero, debemos evaluar el contexto.</vt:lpstr>
      <vt:lpstr>¿Qué tipo de estrategias se aplican en texto explicativo en el ámbito académico?</vt:lpstr>
      <vt:lpstr>Analicemos las estrategias en el siguiente texto:</vt:lpstr>
      <vt:lpstr>Revisemos los casos de estrategias empleadas de modo principal en un párrafo</vt:lpstr>
      <vt:lpstr>Clasificación como estrategia principal</vt:lpstr>
      <vt:lpstr>Ejemplificación como estrategia principal</vt:lpstr>
      <vt:lpstr>¿Puedo desarrollar un ejemplo en un párrafo?</vt:lpstr>
      <vt:lpstr>Comparación como estrategia principal</vt:lpstr>
      <vt:lpstr>¿Puedo plantear directamente los resultados de la comparación?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Estrategias explicativas en el párrafo</dc:title>
  <dc:creator>USUARIO</dc:creator>
  <cp:lastModifiedBy>SILVIA ROCIO DEL CARMEN ALIAGA SALAZAR</cp:lastModifiedBy>
  <cp:revision>18</cp:revision>
  <dcterms:created xsi:type="dcterms:W3CDTF">2018-04-16T04:37:10Z</dcterms:created>
  <dcterms:modified xsi:type="dcterms:W3CDTF">2018-05-12T01:31:07Z</dcterms:modified>
</cp:coreProperties>
</file>