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07200" cy="9939338"/>
  <p:custDataLst>
    <p:tags r:id="rId4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B4B4B4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85941-0FA3-4E3C-A922-EAAA7B0B11E7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5D29-D63D-4C36-B8AC-AF84DA1F795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7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5D29-D63D-4C36-B8AC-AF84DA1F795E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457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9E1F1F14-7786-459A-9A5A-3FC26188DE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8522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0" imgH="420" progId="TCLayout.ActiveDocument.1">
                  <p:embed/>
                </p:oleObj>
              </mc:Choice>
              <mc:Fallback>
                <p:oleObj name="Diapositiva de think-cell" r:id="rId4" imgW="420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75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23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8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024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04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3135644-0B44-4554-9C87-A9F6249CC3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66647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0" imgH="420" progId="TCLayout.ActiveDocument.1">
                  <p:embed/>
                </p:oleObj>
              </mc:Choice>
              <mc:Fallback>
                <p:oleObj name="Diapositiva de think-cell" r:id="rId4" imgW="420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Rectángulo redondeado"/>
          <p:cNvSpPr/>
          <p:nvPr userDrawn="1"/>
        </p:nvSpPr>
        <p:spPr>
          <a:xfrm>
            <a:off x="386564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26" name="25 Rectángulo redondeado"/>
          <p:cNvSpPr/>
          <p:nvPr userDrawn="1"/>
        </p:nvSpPr>
        <p:spPr>
          <a:xfrm>
            <a:off x="1826724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27" name="26 Rectángulo redondeado"/>
          <p:cNvSpPr/>
          <p:nvPr userDrawn="1"/>
        </p:nvSpPr>
        <p:spPr>
          <a:xfrm>
            <a:off x="3266884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28" name="27 Rectángulo redondeado"/>
          <p:cNvSpPr/>
          <p:nvPr userDrawn="1"/>
        </p:nvSpPr>
        <p:spPr>
          <a:xfrm>
            <a:off x="4707044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29" name="28 Rectángulo redondeado"/>
          <p:cNvSpPr/>
          <p:nvPr userDrawn="1"/>
        </p:nvSpPr>
        <p:spPr>
          <a:xfrm>
            <a:off x="6185933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30" name="29 Rectángulo redondeado"/>
          <p:cNvSpPr/>
          <p:nvPr userDrawn="1"/>
        </p:nvSpPr>
        <p:spPr>
          <a:xfrm>
            <a:off x="7626093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31" name="30 Rectángulo redondeado"/>
          <p:cNvSpPr/>
          <p:nvPr userDrawn="1"/>
        </p:nvSpPr>
        <p:spPr>
          <a:xfrm>
            <a:off x="9066505" y="213285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57" name="56 Rectángulo redondeado"/>
          <p:cNvSpPr/>
          <p:nvPr userDrawn="1"/>
        </p:nvSpPr>
        <p:spPr>
          <a:xfrm>
            <a:off x="37409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58" name="57 Rectángulo redondeado"/>
          <p:cNvSpPr/>
          <p:nvPr userDrawn="1"/>
        </p:nvSpPr>
        <p:spPr>
          <a:xfrm>
            <a:off x="181425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59" name="58 Rectángulo redondeado"/>
          <p:cNvSpPr/>
          <p:nvPr userDrawn="1"/>
        </p:nvSpPr>
        <p:spPr>
          <a:xfrm>
            <a:off x="325441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60" name="59 Rectángulo redondeado"/>
          <p:cNvSpPr/>
          <p:nvPr userDrawn="1"/>
        </p:nvSpPr>
        <p:spPr>
          <a:xfrm>
            <a:off x="469457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61" name="60 Rectángulo redondeado"/>
          <p:cNvSpPr/>
          <p:nvPr userDrawn="1"/>
        </p:nvSpPr>
        <p:spPr>
          <a:xfrm>
            <a:off x="619201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62" name="61 Rectángulo redondeado"/>
          <p:cNvSpPr/>
          <p:nvPr userDrawn="1"/>
        </p:nvSpPr>
        <p:spPr>
          <a:xfrm>
            <a:off x="763217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63" name="62 Rectángulo redondeado"/>
          <p:cNvSpPr/>
          <p:nvPr userDrawn="1"/>
        </p:nvSpPr>
        <p:spPr>
          <a:xfrm>
            <a:off x="9072332" y="4293096"/>
            <a:ext cx="1248139" cy="151216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  <p:sp>
        <p:nvSpPr>
          <p:cNvPr id="65" name="64 Rectángulo redondeado"/>
          <p:cNvSpPr/>
          <p:nvPr userDrawn="1"/>
        </p:nvSpPr>
        <p:spPr>
          <a:xfrm>
            <a:off x="10512492" y="2132856"/>
            <a:ext cx="1248139" cy="36724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>
              <a:solidFill>
                <a:srgbClr val="74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44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44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5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A724DE4E-7D30-4EAB-80A8-54C073558F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5092412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4" imgW="420" imgH="420" progId="TCLayout.ActiveDocument.1">
                  <p:embed/>
                </p:oleObj>
              </mc:Choice>
              <mc:Fallback>
                <p:oleObj name="Diapositiva de think-cell" r:id="rId14" imgW="420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0985-6522-46BB-A035-34F1C0BF7091}" type="datetimeFigureOut">
              <a:rPr lang="es-PE" smtClean="0"/>
              <a:t>21/05/2021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B979-83D1-4A5B-82AA-AE6B6C17ABD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2F9AC374-AE7E-40A7-A1D4-77777F01AE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0" imgH="420" progId="TCLayout.ActiveDocument.1">
                  <p:embed/>
                </p:oleObj>
              </mc:Choice>
              <mc:Fallback>
                <p:oleObj name="Diapositiva de think-cell" r:id="rId4" imgW="420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2F9AC374-AE7E-40A7-A1D4-77777F01A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" name="138 Rectángulo redondeado">
            <a:extLst>
              <a:ext uri="{FF2B5EF4-FFF2-40B4-BE49-F238E27FC236}">
                <a16:creationId xmlns:a16="http://schemas.microsoft.com/office/drawing/2014/main" id="{B60F75BB-E664-4C8A-9A0F-66499AC0455A}"/>
              </a:ext>
            </a:extLst>
          </p:cNvPr>
          <p:cNvSpPr/>
          <p:nvPr/>
        </p:nvSpPr>
        <p:spPr>
          <a:xfrm>
            <a:off x="10619964" y="1988840"/>
            <a:ext cx="937473" cy="364435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9" name="139 Rectángulo redondeado">
            <a:extLst>
              <a:ext uri="{FF2B5EF4-FFF2-40B4-BE49-F238E27FC236}">
                <a16:creationId xmlns:a16="http://schemas.microsoft.com/office/drawing/2014/main" id="{C4635A48-CCFB-40E3-940D-2EF4D61B043B}"/>
              </a:ext>
            </a:extLst>
          </p:cNvPr>
          <p:cNvSpPr/>
          <p:nvPr/>
        </p:nvSpPr>
        <p:spPr>
          <a:xfrm>
            <a:off x="7312176" y="4163947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8" name="139 Rectángulo redondeado">
            <a:extLst>
              <a:ext uri="{FF2B5EF4-FFF2-40B4-BE49-F238E27FC236}">
                <a16:creationId xmlns:a16="http://schemas.microsoft.com/office/drawing/2014/main" id="{D503131A-168C-46DA-B872-186AA41DEA6A}"/>
              </a:ext>
            </a:extLst>
          </p:cNvPr>
          <p:cNvSpPr/>
          <p:nvPr/>
        </p:nvSpPr>
        <p:spPr>
          <a:xfrm>
            <a:off x="6230335" y="4159123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7" name="139 Rectángulo redondeado">
            <a:extLst>
              <a:ext uri="{FF2B5EF4-FFF2-40B4-BE49-F238E27FC236}">
                <a16:creationId xmlns:a16="http://schemas.microsoft.com/office/drawing/2014/main" id="{3E3E51D2-77AE-43A5-99C8-673B20EDEEF2}"/>
              </a:ext>
            </a:extLst>
          </p:cNvPr>
          <p:cNvSpPr/>
          <p:nvPr/>
        </p:nvSpPr>
        <p:spPr>
          <a:xfrm>
            <a:off x="5151936" y="4163948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6" name="139 Rectángulo redondeado">
            <a:extLst>
              <a:ext uri="{FF2B5EF4-FFF2-40B4-BE49-F238E27FC236}">
                <a16:creationId xmlns:a16="http://schemas.microsoft.com/office/drawing/2014/main" id="{7909AF0C-8EB1-42EC-9651-DC6296C7BF96}"/>
              </a:ext>
            </a:extLst>
          </p:cNvPr>
          <p:cNvSpPr/>
          <p:nvPr/>
        </p:nvSpPr>
        <p:spPr>
          <a:xfrm>
            <a:off x="3998087" y="4165303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5" name="139 Rectángulo redondeado">
            <a:extLst>
              <a:ext uri="{FF2B5EF4-FFF2-40B4-BE49-F238E27FC236}">
                <a16:creationId xmlns:a16="http://schemas.microsoft.com/office/drawing/2014/main" id="{570F1427-1F26-4632-862C-6C43725B8744}"/>
              </a:ext>
            </a:extLst>
          </p:cNvPr>
          <p:cNvSpPr/>
          <p:nvPr/>
        </p:nvSpPr>
        <p:spPr>
          <a:xfrm>
            <a:off x="2917967" y="4172081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4" name="139 Rectángulo redondeado">
            <a:extLst>
              <a:ext uri="{FF2B5EF4-FFF2-40B4-BE49-F238E27FC236}">
                <a16:creationId xmlns:a16="http://schemas.microsoft.com/office/drawing/2014/main" id="{19AA5292-99C4-4B51-9E09-F5A15F2B48BE}"/>
              </a:ext>
            </a:extLst>
          </p:cNvPr>
          <p:cNvSpPr/>
          <p:nvPr/>
        </p:nvSpPr>
        <p:spPr>
          <a:xfrm>
            <a:off x="1847528" y="4172768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2" name="138 Rectángulo redondeado">
            <a:extLst>
              <a:ext uri="{FF2B5EF4-FFF2-40B4-BE49-F238E27FC236}">
                <a16:creationId xmlns:a16="http://schemas.microsoft.com/office/drawing/2014/main" id="{E0C53CCB-3E00-4E8B-946F-19FBAC5ADB6D}"/>
              </a:ext>
            </a:extLst>
          </p:cNvPr>
          <p:cNvSpPr/>
          <p:nvPr/>
        </p:nvSpPr>
        <p:spPr>
          <a:xfrm>
            <a:off x="7308569" y="1984191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1" name="138 Rectángulo redondeado">
            <a:extLst>
              <a:ext uri="{FF2B5EF4-FFF2-40B4-BE49-F238E27FC236}">
                <a16:creationId xmlns:a16="http://schemas.microsoft.com/office/drawing/2014/main" id="{7EA29CE8-FD4E-4B31-A914-3075F631F29A}"/>
              </a:ext>
            </a:extLst>
          </p:cNvPr>
          <p:cNvSpPr/>
          <p:nvPr/>
        </p:nvSpPr>
        <p:spPr>
          <a:xfrm>
            <a:off x="6214651" y="1988840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30" name="138 Rectángulo redondeado">
            <a:extLst>
              <a:ext uri="{FF2B5EF4-FFF2-40B4-BE49-F238E27FC236}">
                <a16:creationId xmlns:a16="http://schemas.microsoft.com/office/drawing/2014/main" id="{7E26949A-C9C7-4CDC-8E9B-234BC9540571}"/>
              </a:ext>
            </a:extLst>
          </p:cNvPr>
          <p:cNvSpPr/>
          <p:nvPr/>
        </p:nvSpPr>
        <p:spPr>
          <a:xfrm>
            <a:off x="5143928" y="2001061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29" name="138 Rectángulo redondeado">
            <a:extLst>
              <a:ext uri="{FF2B5EF4-FFF2-40B4-BE49-F238E27FC236}">
                <a16:creationId xmlns:a16="http://schemas.microsoft.com/office/drawing/2014/main" id="{9FBF91C3-38A2-4D1D-B625-044AD3AA605C}"/>
              </a:ext>
            </a:extLst>
          </p:cNvPr>
          <p:cNvSpPr/>
          <p:nvPr/>
        </p:nvSpPr>
        <p:spPr>
          <a:xfrm>
            <a:off x="4046791" y="1992578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28" name="138 Rectángulo redondeado">
            <a:extLst>
              <a:ext uri="{FF2B5EF4-FFF2-40B4-BE49-F238E27FC236}">
                <a16:creationId xmlns:a16="http://schemas.microsoft.com/office/drawing/2014/main" id="{1E550353-5937-41E2-BF92-26132BFED6AF}"/>
              </a:ext>
            </a:extLst>
          </p:cNvPr>
          <p:cNvSpPr/>
          <p:nvPr/>
        </p:nvSpPr>
        <p:spPr>
          <a:xfrm>
            <a:off x="2949279" y="1985682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27" name="138 Rectángulo redondeado">
            <a:extLst>
              <a:ext uri="{FF2B5EF4-FFF2-40B4-BE49-F238E27FC236}">
                <a16:creationId xmlns:a16="http://schemas.microsoft.com/office/drawing/2014/main" id="{56C3D2EC-5359-44D1-A746-EC5FE2533BF6}"/>
              </a:ext>
            </a:extLst>
          </p:cNvPr>
          <p:cNvSpPr/>
          <p:nvPr/>
        </p:nvSpPr>
        <p:spPr>
          <a:xfrm>
            <a:off x="1867417" y="1992579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25" name="138 Rectángulo redondeado">
            <a:extLst>
              <a:ext uri="{FF2B5EF4-FFF2-40B4-BE49-F238E27FC236}">
                <a16:creationId xmlns:a16="http://schemas.microsoft.com/office/drawing/2014/main" id="{EE8B0EB0-AA81-4A2D-96A3-9724730A038B}"/>
              </a:ext>
            </a:extLst>
          </p:cNvPr>
          <p:cNvSpPr/>
          <p:nvPr/>
        </p:nvSpPr>
        <p:spPr>
          <a:xfrm>
            <a:off x="756358" y="1988807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pic>
        <p:nvPicPr>
          <p:cNvPr id="126" name="69 Imagen">
            <a:extLst>
              <a:ext uri="{FF2B5EF4-FFF2-40B4-BE49-F238E27FC236}">
                <a16:creationId xmlns:a16="http://schemas.microsoft.com/office/drawing/2014/main" id="{3C6BF96B-008A-4FD7-8840-8449986344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86" y="4437112"/>
            <a:ext cx="384989" cy="384989"/>
          </a:xfrm>
          <a:prstGeom prst="rect">
            <a:avLst/>
          </a:prstGeom>
        </p:spPr>
      </p:pic>
      <p:pic>
        <p:nvPicPr>
          <p:cNvPr id="142" name="Picture 7" descr="C:\Users\mnunez\Desktop\Plantillas base\ICONOS\PRUEBA2.png">
            <a:extLst>
              <a:ext uri="{FF2B5EF4-FFF2-40B4-BE49-F238E27FC236}">
                <a16:creationId xmlns:a16="http://schemas.microsoft.com/office/drawing/2014/main" id="{10B50E65-2937-4814-9B74-D3ED413BA921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56" y="3284984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29 CuadroTexto">
            <a:extLst>
              <a:ext uri="{FF2B5EF4-FFF2-40B4-BE49-F238E27FC236}">
                <a16:creationId xmlns:a16="http://schemas.microsoft.com/office/drawing/2014/main" id="{D038096B-98D6-4B27-B50F-48E720E7A0C4}"/>
              </a:ext>
            </a:extLst>
          </p:cNvPr>
          <p:cNvSpPr txBox="1"/>
          <p:nvPr/>
        </p:nvSpPr>
        <p:spPr>
          <a:xfrm>
            <a:off x="4154240" y="107340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latin typeface="Solano Gothic MVB Pro" pitchFamily="50" charset="0"/>
              </a:rPr>
              <a:t>CURSO: Fundamentos de Programación</a:t>
            </a:r>
          </a:p>
        </p:txBody>
      </p:sp>
      <p:sp>
        <p:nvSpPr>
          <p:cNvPr id="144" name="1 Rectángulo">
            <a:extLst>
              <a:ext uri="{FF2B5EF4-FFF2-40B4-BE49-F238E27FC236}">
                <a16:creationId xmlns:a16="http://schemas.microsoft.com/office/drawing/2014/main" id="{DF201280-1349-4CD7-BC17-9C61C7E11D0F}"/>
              </a:ext>
            </a:extLst>
          </p:cNvPr>
          <p:cNvSpPr/>
          <p:nvPr/>
        </p:nvSpPr>
        <p:spPr>
          <a:xfrm>
            <a:off x="2906135" y="575708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 b="1" dirty="0">
              <a:solidFill>
                <a:schemeClr val="tx1"/>
              </a:solidFill>
            </a:endParaRPr>
          </a:p>
        </p:txBody>
      </p:sp>
      <p:sp>
        <p:nvSpPr>
          <p:cNvPr id="146" name="40 CuadroTexto">
            <a:extLst>
              <a:ext uri="{FF2B5EF4-FFF2-40B4-BE49-F238E27FC236}">
                <a16:creationId xmlns:a16="http://schemas.microsoft.com/office/drawing/2014/main" id="{A77C66A8-36CC-46C2-A07B-1034FC605521}"/>
              </a:ext>
            </a:extLst>
          </p:cNvPr>
          <p:cNvSpPr txBox="1"/>
          <p:nvPr/>
        </p:nvSpPr>
        <p:spPr>
          <a:xfrm>
            <a:off x="10560608" y="3789040"/>
            <a:ext cx="100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Examen Final</a:t>
            </a:r>
          </a:p>
        </p:txBody>
      </p:sp>
      <p:sp>
        <p:nvSpPr>
          <p:cNvPr id="148" name="42 Rectángulo">
            <a:extLst>
              <a:ext uri="{FF2B5EF4-FFF2-40B4-BE49-F238E27FC236}">
                <a16:creationId xmlns:a16="http://schemas.microsoft.com/office/drawing/2014/main" id="{417A5703-7F39-41D6-913A-338B4F501074}"/>
              </a:ext>
            </a:extLst>
          </p:cNvPr>
          <p:cNvSpPr/>
          <p:nvPr/>
        </p:nvSpPr>
        <p:spPr>
          <a:xfrm>
            <a:off x="10622823" y="5756198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EB1(25%)</a:t>
            </a:r>
          </a:p>
        </p:txBody>
      </p:sp>
      <p:sp>
        <p:nvSpPr>
          <p:cNvPr id="149" name="35 Rectángulo">
            <a:extLst>
              <a:ext uri="{FF2B5EF4-FFF2-40B4-BE49-F238E27FC236}">
                <a16:creationId xmlns:a16="http://schemas.microsoft.com/office/drawing/2014/main" id="{E1A41E18-6358-432C-8F71-F9CEAF52006A}"/>
              </a:ext>
            </a:extLst>
          </p:cNvPr>
          <p:cNvSpPr/>
          <p:nvPr/>
        </p:nvSpPr>
        <p:spPr>
          <a:xfrm>
            <a:off x="1826119" y="5756198"/>
            <a:ext cx="936000" cy="199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 b="1" dirty="0">
              <a:solidFill>
                <a:schemeClr val="tx1"/>
              </a:solidFill>
            </a:endParaRPr>
          </a:p>
        </p:txBody>
      </p:sp>
      <p:sp>
        <p:nvSpPr>
          <p:cNvPr id="150" name="88 Rectángulo redondeado">
            <a:extLst>
              <a:ext uri="{FF2B5EF4-FFF2-40B4-BE49-F238E27FC236}">
                <a16:creationId xmlns:a16="http://schemas.microsoft.com/office/drawing/2014/main" id="{E7BC4045-0DDA-4A39-BF44-69E5F1A0444F}"/>
              </a:ext>
            </a:extLst>
          </p:cNvPr>
          <p:cNvSpPr/>
          <p:nvPr/>
        </p:nvSpPr>
        <p:spPr>
          <a:xfrm>
            <a:off x="784297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1</a:t>
            </a:r>
          </a:p>
        </p:txBody>
      </p:sp>
      <p:sp>
        <p:nvSpPr>
          <p:cNvPr id="151" name="89 Rectángulo redondeado">
            <a:extLst>
              <a:ext uri="{FF2B5EF4-FFF2-40B4-BE49-F238E27FC236}">
                <a16:creationId xmlns:a16="http://schemas.microsoft.com/office/drawing/2014/main" id="{F230DFB3-3B10-4594-BD10-820D0061080B}"/>
              </a:ext>
            </a:extLst>
          </p:cNvPr>
          <p:cNvSpPr/>
          <p:nvPr/>
        </p:nvSpPr>
        <p:spPr>
          <a:xfrm>
            <a:off x="1864417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2</a:t>
            </a:r>
          </a:p>
        </p:txBody>
      </p:sp>
      <p:sp>
        <p:nvSpPr>
          <p:cNvPr id="152" name="90 Rectángulo redondeado">
            <a:extLst>
              <a:ext uri="{FF2B5EF4-FFF2-40B4-BE49-F238E27FC236}">
                <a16:creationId xmlns:a16="http://schemas.microsoft.com/office/drawing/2014/main" id="{A5235D58-C315-498D-A5A4-BA8130436579}"/>
              </a:ext>
            </a:extLst>
          </p:cNvPr>
          <p:cNvSpPr/>
          <p:nvPr/>
        </p:nvSpPr>
        <p:spPr>
          <a:xfrm>
            <a:off x="2944537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3</a:t>
            </a:r>
          </a:p>
        </p:txBody>
      </p:sp>
      <p:sp>
        <p:nvSpPr>
          <p:cNvPr id="153" name="91 Rectángulo redondeado">
            <a:extLst>
              <a:ext uri="{FF2B5EF4-FFF2-40B4-BE49-F238E27FC236}">
                <a16:creationId xmlns:a16="http://schemas.microsoft.com/office/drawing/2014/main" id="{9002DA0D-C962-418F-B5C2-8BB7546B1741}"/>
              </a:ext>
            </a:extLst>
          </p:cNvPr>
          <p:cNvSpPr/>
          <p:nvPr/>
        </p:nvSpPr>
        <p:spPr>
          <a:xfrm>
            <a:off x="4024657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4</a:t>
            </a:r>
          </a:p>
        </p:txBody>
      </p:sp>
      <p:sp>
        <p:nvSpPr>
          <p:cNvPr id="154" name="92 Rectángulo redondeado">
            <a:extLst>
              <a:ext uri="{FF2B5EF4-FFF2-40B4-BE49-F238E27FC236}">
                <a16:creationId xmlns:a16="http://schemas.microsoft.com/office/drawing/2014/main" id="{D345585D-B9D3-4EB3-8509-B0B24A735AD2}"/>
              </a:ext>
            </a:extLst>
          </p:cNvPr>
          <p:cNvSpPr/>
          <p:nvPr/>
        </p:nvSpPr>
        <p:spPr>
          <a:xfrm>
            <a:off x="5133825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5</a:t>
            </a:r>
          </a:p>
        </p:txBody>
      </p:sp>
      <p:sp>
        <p:nvSpPr>
          <p:cNvPr id="155" name="93 Rectángulo redondeado">
            <a:extLst>
              <a:ext uri="{FF2B5EF4-FFF2-40B4-BE49-F238E27FC236}">
                <a16:creationId xmlns:a16="http://schemas.microsoft.com/office/drawing/2014/main" id="{BDB59C44-1E6E-4764-8870-ACAA52E9BA4C}"/>
              </a:ext>
            </a:extLst>
          </p:cNvPr>
          <p:cNvSpPr/>
          <p:nvPr/>
        </p:nvSpPr>
        <p:spPr>
          <a:xfrm>
            <a:off x="6213945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6</a:t>
            </a:r>
          </a:p>
        </p:txBody>
      </p:sp>
      <p:sp>
        <p:nvSpPr>
          <p:cNvPr id="156" name="94 Rectángulo redondeado">
            <a:extLst>
              <a:ext uri="{FF2B5EF4-FFF2-40B4-BE49-F238E27FC236}">
                <a16:creationId xmlns:a16="http://schemas.microsoft.com/office/drawing/2014/main" id="{83B778AD-0B4C-47C4-AEF6-2DB30F967068}"/>
              </a:ext>
            </a:extLst>
          </p:cNvPr>
          <p:cNvSpPr/>
          <p:nvPr/>
        </p:nvSpPr>
        <p:spPr>
          <a:xfrm>
            <a:off x="7294254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7</a:t>
            </a:r>
          </a:p>
        </p:txBody>
      </p:sp>
      <p:sp>
        <p:nvSpPr>
          <p:cNvPr id="157" name="95 Rectángulo redondeado">
            <a:extLst>
              <a:ext uri="{FF2B5EF4-FFF2-40B4-BE49-F238E27FC236}">
                <a16:creationId xmlns:a16="http://schemas.microsoft.com/office/drawing/2014/main" id="{36B78E88-8509-4DB7-B9EF-A6CD8B67FA47}"/>
              </a:ext>
            </a:extLst>
          </p:cNvPr>
          <p:cNvSpPr/>
          <p:nvPr/>
        </p:nvSpPr>
        <p:spPr>
          <a:xfrm>
            <a:off x="8378743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8</a:t>
            </a:r>
          </a:p>
        </p:txBody>
      </p:sp>
      <p:sp>
        <p:nvSpPr>
          <p:cNvPr id="158" name="96 Rectángulo redondeado">
            <a:extLst>
              <a:ext uri="{FF2B5EF4-FFF2-40B4-BE49-F238E27FC236}">
                <a16:creationId xmlns:a16="http://schemas.microsoft.com/office/drawing/2014/main" id="{5F9FDC4F-B039-4521-9CDF-B664DE1DBC2E}"/>
              </a:ext>
            </a:extLst>
          </p:cNvPr>
          <p:cNvSpPr/>
          <p:nvPr/>
        </p:nvSpPr>
        <p:spPr>
          <a:xfrm>
            <a:off x="784297" y="764704"/>
            <a:ext cx="1639296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latin typeface="Solano Gothic MVB Pro" pitchFamily="50" charset="0"/>
              </a:rPr>
              <a:t>UNIDAD 1</a:t>
            </a:r>
          </a:p>
        </p:txBody>
      </p:sp>
      <p:sp>
        <p:nvSpPr>
          <p:cNvPr id="159" name="97 Rectángulo redondeado">
            <a:extLst>
              <a:ext uri="{FF2B5EF4-FFF2-40B4-BE49-F238E27FC236}">
                <a16:creationId xmlns:a16="http://schemas.microsoft.com/office/drawing/2014/main" id="{08B991AC-31DE-44C3-BBB3-DC121077BC31}"/>
              </a:ext>
            </a:extLst>
          </p:cNvPr>
          <p:cNvSpPr/>
          <p:nvPr/>
        </p:nvSpPr>
        <p:spPr>
          <a:xfrm>
            <a:off x="2495601" y="764704"/>
            <a:ext cx="1440159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latin typeface="Solano Gothic MVB Pro" pitchFamily="50" charset="0"/>
              </a:rPr>
              <a:t>UNIDAD 2</a:t>
            </a:r>
          </a:p>
        </p:txBody>
      </p:sp>
      <p:sp>
        <p:nvSpPr>
          <p:cNvPr id="160" name="98 Rectángulo redondeado">
            <a:extLst>
              <a:ext uri="{FF2B5EF4-FFF2-40B4-BE49-F238E27FC236}">
                <a16:creationId xmlns:a16="http://schemas.microsoft.com/office/drawing/2014/main" id="{D0371743-C542-43C8-8CC5-5F7A09237DAC}"/>
              </a:ext>
            </a:extLst>
          </p:cNvPr>
          <p:cNvSpPr/>
          <p:nvPr/>
        </p:nvSpPr>
        <p:spPr>
          <a:xfrm>
            <a:off x="8976320" y="764704"/>
            <a:ext cx="2484223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latin typeface="Solano Gothic MVB Pro" pitchFamily="50" charset="0"/>
              </a:rPr>
              <a:t>UNIDAD 6</a:t>
            </a:r>
          </a:p>
        </p:txBody>
      </p:sp>
      <p:sp>
        <p:nvSpPr>
          <p:cNvPr id="161" name="99 Rectángulo">
            <a:extLst>
              <a:ext uri="{FF2B5EF4-FFF2-40B4-BE49-F238E27FC236}">
                <a16:creationId xmlns:a16="http://schemas.microsoft.com/office/drawing/2014/main" id="{BDE7C689-5FA0-4F8F-8506-2D8FE2E224D7}"/>
              </a:ext>
            </a:extLst>
          </p:cNvPr>
          <p:cNvSpPr/>
          <p:nvPr/>
        </p:nvSpPr>
        <p:spPr>
          <a:xfrm>
            <a:off x="904268" y="1718827"/>
            <a:ext cx="763478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2" name="100 Rectángulo">
            <a:extLst>
              <a:ext uri="{FF2B5EF4-FFF2-40B4-BE49-F238E27FC236}">
                <a16:creationId xmlns:a16="http://schemas.microsoft.com/office/drawing/2014/main" id="{44312940-30AB-48A4-9565-C90281064D51}"/>
              </a:ext>
            </a:extLst>
          </p:cNvPr>
          <p:cNvSpPr/>
          <p:nvPr/>
        </p:nvSpPr>
        <p:spPr>
          <a:xfrm>
            <a:off x="1984387" y="1714344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2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3" name="101 Rectángulo">
            <a:extLst>
              <a:ext uri="{FF2B5EF4-FFF2-40B4-BE49-F238E27FC236}">
                <a16:creationId xmlns:a16="http://schemas.microsoft.com/office/drawing/2014/main" id="{CE061397-E54B-4849-AB95-0E5B803854C3}"/>
              </a:ext>
            </a:extLst>
          </p:cNvPr>
          <p:cNvSpPr/>
          <p:nvPr/>
        </p:nvSpPr>
        <p:spPr>
          <a:xfrm>
            <a:off x="3064507" y="1718827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4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4" name="102 Rectángulo">
            <a:extLst>
              <a:ext uri="{FF2B5EF4-FFF2-40B4-BE49-F238E27FC236}">
                <a16:creationId xmlns:a16="http://schemas.microsoft.com/office/drawing/2014/main" id="{00DBA36E-F5BD-402E-A373-D1AC277F1DE4}"/>
              </a:ext>
            </a:extLst>
          </p:cNvPr>
          <p:cNvSpPr/>
          <p:nvPr/>
        </p:nvSpPr>
        <p:spPr>
          <a:xfrm>
            <a:off x="4144627" y="1718827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6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5" name="103 Rectángulo">
            <a:extLst>
              <a:ext uri="{FF2B5EF4-FFF2-40B4-BE49-F238E27FC236}">
                <a16:creationId xmlns:a16="http://schemas.microsoft.com/office/drawing/2014/main" id="{1A63BE58-88AD-45FF-A674-F2BDDF8BED73}"/>
              </a:ext>
            </a:extLst>
          </p:cNvPr>
          <p:cNvSpPr/>
          <p:nvPr/>
        </p:nvSpPr>
        <p:spPr>
          <a:xfrm>
            <a:off x="5224643" y="1711809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8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6" name="104 Rectángulo">
            <a:extLst>
              <a:ext uri="{FF2B5EF4-FFF2-40B4-BE49-F238E27FC236}">
                <a16:creationId xmlns:a16="http://schemas.microsoft.com/office/drawing/2014/main" id="{D4A46BE6-4473-4417-AD28-0F7C1B552DA8}"/>
              </a:ext>
            </a:extLst>
          </p:cNvPr>
          <p:cNvSpPr/>
          <p:nvPr/>
        </p:nvSpPr>
        <p:spPr>
          <a:xfrm>
            <a:off x="6265491" y="1718827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10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7" name="105 Rectángulo">
            <a:extLst>
              <a:ext uri="{FF2B5EF4-FFF2-40B4-BE49-F238E27FC236}">
                <a16:creationId xmlns:a16="http://schemas.microsoft.com/office/drawing/2014/main" id="{F9F973A9-C315-46E3-A356-3FB0F96E7358}"/>
              </a:ext>
            </a:extLst>
          </p:cNvPr>
          <p:cNvSpPr/>
          <p:nvPr/>
        </p:nvSpPr>
        <p:spPr>
          <a:xfrm>
            <a:off x="7345611" y="1711809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12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69" name="107 Rectángulo">
            <a:extLst>
              <a:ext uri="{FF2B5EF4-FFF2-40B4-BE49-F238E27FC236}">
                <a16:creationId xmlns:a16="http://schemas.microsoft.com/office/drawing/2014/main" id="{C551550C-5C5C-4DD6-A742-40E28C4675B0}"/>
              </a:ext>
            </a:extLst>
          </p:cNvPr>
          <p:cNvSpPr/>
          <p:nvPr/>
        </p:nvSpPr>
        <p:spPr>
          <a:xfrm>
            <a:off x="1993964" y="3874398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3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0" name="108 Rectángulo">
            <a:extLst>
              <a:ext uri="{FF2B5EF4-FFF2-40B4-BE49-F238E27FC236}">
                <a16:creationId xmlns:a16="http://schemas.microsoft.com/office/drawing/2014/main" id="{EC1DE317-F4F9-4922-A87B-330D85BF403A}"/>
              </a:ext>
            </a:extLst>
          </p:cNvPr>
          <p:cNvSpPr/>
          <p:nvPr/>
        </p:nvSpPr>
        <p:spPr>
          <a:xfrm>
            <a:off x="3064403" y="3878881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5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1" name="109 Rectángulo">
            <a:extLst>
              <a:ext uri="{FF2B5EF4-FFF2-40B4-BE49-F238E27FC236}">
                <a16:creationId xmlns:a16="http://schemas.microsoft.com/office/drawing/2014/main" id="{9270F5C7-D6CA-4111-AD67-52A958407C8C}"/>
              </a:ext>
            </a:extLst>
          </p:cNvPr>
          <p:cNvSpPr/>
          <p:nvPr/>
        </p:nvSpPr>
        <p:spPr>
          <a:xfrm>
            <a:off x="4144523" y="3878881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7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2" name="110 Rectángulo">
            <a:extLst>
              <a:ext uri="{FF2B5EF4-FFF2-40B4-BE49-F238E27FC236}">
                <a16:creationId xmlns:a16="http://schemas.microsoft.com/office/drawing/2014/main" id="{E7908683-C235-4E1F-B170-9813BB5785FA}"/>
              </a:ext>
            </a:extLst>
          </p:cNvPr>
          <p:cNvSpPr/>
          <p:nvPr/>
        </p:nvSpPr>
        <p:spPr>
          <a:xfrm>
            <a:off x="5224540" y="3860862"/>
            <a:ext cx="763479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9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3" name="111 Rectángulo">
            <a:extLst>
              <a:ext uri="{FF2B5EF4-FFF2-40B4-BE49-F238E27FC236}">
                <a16:creationId xmlns:a16="http://schemas.microsoft.com/office/drawing/2014/main" id="{201119C4-5863-4294-AB99-44E9BF8F1004}"/>
              </a:ext>
            </a:extLst>
          </p:cNvPr>
          <p:cNvSpPr/>
          <p:nvPr/>
        </p:nvSpPr>
        <p:spPr>
          <a:xfrm>
            <a:off x="6265387" y="3867880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11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4" name="112 Rectángulo">
            <a:extLst>
              <a:ext uri="{FF2B5EF4-FFF2-40B4-BE49-F238E27FC236}">
                <a16:creationId xmlns:a16="http://schemas.microsoft.com/office/drawing/2014/main" id="{ACF23836-6E08-4AD3-AF98-90C26EB7057B}"/>
              </a:ext>
            </a:extLst>
          </p:cNvPr>
          <p:cNvSpPr/>
          <p:nvPr/>
        </p:nvSpPr>
        <p:spPr>
          <a:xfrm>
            <a:off x="7345507" y="3860862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13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75" name="5 Rectángulo">
            <a:extLst>
              <a:ext uri="{FF2B5EF4-FFF2-40B4-BE49-F238E27FC236}">
                <a16:creationId xmlns:a16="http://schemas.microsoft.com/office/drawing/2014/main" id="{D97B7C35-0050-43EB-B2BE-1D5EF0F0D616}"/>
              </a:ext>
            </a:extLst>
          </p:cNvPr>
          <p:cNvSpPr/>
          <p:nvPr/>
        </p:nvSpPr>
        <p:spPr>
          <a:xfrm>
            <a:off x="784297" y="2141984"/>
            <a:ext cx="936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Introducción a la programación.</a:t>
            </a:r>
          </a:p>
          <a:p>
            <a:pPr algn="ctr"/>
            <a:endParaRPr lang="es-MX" sz="1000" dirty="0"/>
          </a:p>
          <a:p>
            <a:pPr algn="ctr"/>
            <a:r>
              <a:rPr lang="es-MX" sz="1000" dirty="0"/>
              <a:t>E</a:t>
            </a:r>
            <a:r>
              <a:rPr lang="es-PE" sz="1000" dirty="0" err="1"/>
              <a:t>laboración</a:t>
            </a:r>
            <a:r>
              <a:rPr lang="es-PE" sz="1000" dirty="0"/>
              <a:t> de Algoritmos</a:t>
            </a:r>
          </a:p>
        </p:txBody>
      </p:sp>
      <p:sp>
        <p:nvSpPr>
          <p:cNvPr id="176" name="6 Rectángulo">
            <a:extLst>
              <a:ext uri="{FF2B5EF4-FFF2-40B4-BE49-F238E27FC236}">
                <a16:creationId xmlns:a16="http://schemas.microsoft.com/office/drawing/2014/main" id="{30FC77FC-071F-4C75-831D-0263D48A1107}"/>
              </a:ext>
            </a:extLst>
          </p:cNvPr>
          <p:cNvSpPr/>
          <p:nvPr/>
        </p:nvSpPr>
        <p:spPr>
          <a:xfrm>
            <a:off x="1864418" y="2060848"/>
            <a:ext cx="936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Estructuras de Secuencia</a:t>
            </a:r>
          </a:p>
          <a:p>
            <a:pPr algn="ctr"/>
            <a:r>
              <a:rPr lang="es-PE" sz="1000" dirty="0"/>
              <a:t>Uso de lenguaje de programación y su entorno. Instrucciones de entrada y salida </a:t>
            </a:r>
          </a:p>
        </p:txBody>
      </p:sp>
      <p:sp>
        <p:nvSpPr>
          <p:cNvPr id="178" name="8 Rectángulo">
            <a:extLst>
              <a:ext uri="{FF2B5EF4-FFF2-40B4-BE49-F238E27FC236}">
                <a16:creationId xmlns:a16="http://schemas.microsoft.com/office/drawing/2014/main" id="{50376A94-FC53-48F1-851D-248AA44B2F9E}"/>
              </a:ext>
            </a:extLst>
          </p:cNvPr>
          <p:cNvSpPr/>
          <p:nvPr/>
        </p:nvSpPr>
        <p:spPr>
          <a:xfrm>
            <a:off x="2927648" y="2132856"/>
            <a:ext cx="936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Estructuras Selectivas</a:t>
            </a:r>
          </a:p>
          <a:p>
            <a:pPr algn="ctr"/>
            <a:r>
              <a:rPr lang="es-PE" sz="1000" dirty="0"/>
              <a:t>Ejercicios de Si entonces, si no (</a:t>
            </a:r>
            <a:r>
              <a:rPr lang="es-PE" sz="1000" dirty="0" err="1"/>
              <a:t>if</a:t>
            </a:r>
            <a:r>
              <a:rPr lang="es-PE" sz="1000" dirty="0"/>
              <a:t> </a:t>
            </a:r>
            <a:r>
              <a:rPr lang="es-PE" sz="1000" dirty="0" err="1"/>
              <a:t>else</a:t>
            </a:r>
            <a:r>
              <a:rPr lang="es-PE" sz="1000" dirty="0"/>
              <a:t>) En caso de (</a:t>
            </a:r>
            <a:r>
              <a:rPr lang="es-PE" sz="1000" dirty="0" err="1"/>
              <a:t>switch</a:t>
            </a:r>
            <a:r>
              <a:rPr lang="es-PE" sz="1000" dirty="0"/>
              <a:t> case)</a:t>
            </a:r>
          </a:p>
        </p:txBody>
      </p:sp>
      <p:sp>
        <p:nvSpPr>
          <p:cNvPr id="179" name="9 Rectángulo">
            <a:extLst>
              <a:ext uri="{FF2B5EF4-FFF2-40B4-BE49-F238E27FC236}">
                <a16:creationId xmlns:a16="http://schemas.microsoft.com/office/drawing/2014/main" id="{A13142BB-1D8E-4998-BBDA-3C4CCFB6DD29}"/>
              </a:ext>
            </a:extLst>
          </p:cNvPr>
          <p:cNvSpPr/>
          <p:nvPr/>
        </p:nvSpPr>
        <p:spPr>
          <a:xfrm>
            <a:off x="4039498" y="2109312"/>
            <a:ext cx="9482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Estructuras iterativas </a:t>
            </a:r>
            <a:r>
              <a:rPr lang="es-PE" sz="1000" dirty="0"/>
              <a:t>simples y anidadas. Mientras hacer (</a:t>
            </a:r>
            <a:r>
              <a:rPr lang="es-PE" sz="1000" dirty="0" err="1"/>
              <a:t>while</a:t>
            </a:r>
            <a:r>
              <a:rPr lang="es-PE" sz="1000" dirty="0"/>
              <a:t>/</a:t>
            </a:r>
            <a:r>
              <a:rPr lang="es-PE" sz="1000" dirty="0" err="1"/>
              <a:t>for</a:t>
            </a:r>
            <a:r>
              <a:rPr lang="es-PE" sz="1000" dirty="0"/>
              <a:t>)</a:t>
            </a:r>
          </a:p>
        </p:txBody>
      </p:sp>
      <p:sp>
        <p:nvSpPr>
          <p:cNvPr id="180" name="10 Rectángulo">
            <a:extLst>
              <a:ext uri="{FF2B5EF4-FFF2-40B4-BE49-F238E27FC236}">
                <a16:creationId xmlns:a16="http://schemas.microsoft.com/office/drawing/2014/main" id="{6D65A3FD-77B1-48EB-B223-3DB079F75FC4}"/>
              </a:ext>
            </a:extLst>
          </p:cNvPr>
          <p:cNvSpPr/>
          <p:nvPr/>
        </p:nvSpPr>
        <p:spPr>
          <a:xfrm>
            <a:off x="6223757" y="2116147"/>
            <a:ext cx="926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Arreglos</a:t>
            </a:r>
            <a:r>
              <a:rPr lang="es-PE" sz="1000" dirty="0"/>
              <a:t> unidimensionales, bidimensionales, multidimensionales</a:t>
            </a:r>
          </a:p>
        </p:txBody>
      </p:sp>
      <p:sp>
        <p:nvSpPr>
          <p:cNvPr id="182" name="114 Rectángulo">
            <a:extLst>
              <a:ext uri="{FF2B5EF4-FFF2-40B4-BE49-F238E27FC236}">
                <a16:creationId xmlns:a16="http://schemas.microsoft.com/office/drawing/2014/main" id="{679AC6F0-5965-44EF-875D-FCCB3B082C6F}"/>
              </a:ext>
            </a:extLst>
          </p:cNvPr>
          <p:cNvSpPr/>
          <p:nvPr/>
        </p:nvSpPr>
        <p:spPr>
          <a:xfrm>
            <a:off x="4007872" y="575708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 b="1" dirty="0">
              <a:solidFill>
                <a:schemeClr val="tx1"/>
              </a:solidFill>
            </a:endParaRPr>
          </a:p>
        </p:txBody>
      </p:sp>
      <p:sp>
        <p:nvSpPr>
          <p:cNvPr id="184" name="14 Rectángulo">
            <a:extLst>
              <a:ext uri="{FF2B5EF4-FFF2-40B4-BE49-F238E27FC236}">
                <a16:creationId xmlns:a16="http://schemas.microsoft.com/office/drawing/2014/main" id="{175F50A3-E580-45D7-80DE-EE5657080506}"/>
              </a:ext>
            </a:extLst>
          </p:cNvPr>
          <p:cNvSpPr/>
          <p:nvPr/>
        </p:nvSpPr>
        <p:spPr>
          <a:xfrm>
            <a:off x="6478101" y="5013176"/>
            <a:ext cx="492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PC 1</a:t>
            </a:r>
          </a:p>
        </p:txBody>
      </p:sp>
      <p:sp>
        <p:nvSpPr>
          <p:cNvPr id="185" name="65 Rectángulo">
            <a:extLst>
              <a:ext uri="{FF2B5EF4-FFF2-40B4-BE49-F238E27FC236}">
                <a16:creationId xmlns:a16="http://schemas.microsoft.com/office/drawing/2014/main" id="{F85DD509-69A2-4CB4-9D85-C35EA2EDE5F2}"/>
              </a:ext>
            </a:extLst>
          </p:cNvPr>
          <p:cNvSpPr/>
          <p:nvPr/>
        </p:nvSpPr>
        <p:spPr>
          <a:xfrm>
            <a:off x="2927752" y="357301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86" name="73 Rectángulo">
            <a:extLst>
              <a:ext uri="{FF2B5EF4-FFF2-40B4-BE49-F238E27FC236}">
                <a16:creationId xmlns:a16="http://schemas.microsoft.com/office/drawing/2014/main" id="{2433EF11-641A-4DFF-96A2-853C28394BB6}"/>
              </a:ext>
            </a:extLst>
          </p:cNvPr>
          <p:cNvSpPr/>
          <p:nvPr/>
        </p:nvSpPr>
        <p:spPr>
          <a:xfrm>
            <a:off x="7310559" y="357301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87" name="74 Rectángulo">
            <a:extLst>
              <a:ext uri="{FF2B5EF4-FFF2-40B4-BE49-F238E27FC236}">
                <a16:creationId xmlns:a16="http://schemas.microsoft.com/office/drawing/2014/main" id="{DE315396-6CCA-4010-A801-809C2118A5E6}"/>
              </a:ext>
            </a:extLst>
          </p:cNvPr>
          <p:cNvSpPr/>
          <p:nvPr/>
        </p:nvSpPr>
        <p:spPr>
          <a:xfrm>
            <a:off x="9552384" y="573325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TF1(20%)</a:t>
            </a:r>
          </a:p>
        </p:txBody>
      </p:sp>
      <p:sp>
        <p:nvSpPr>
          <p:cNvPr id="188" name="75 Rectángulo">
            <a:extLst>
              <a:ext uri="{FF2B5EF4-FFF2-40B4-BE49-F238E27FC236}">
                <a16:creationId xmlns:a16="http://schemas.microsoft.com/office/drawing/2014/main" id="{9AA5D272-72DA-49E3-A0DA-2A3810F1E0C1}"/>
              </a:ext>
            </a:extLst>
          </p:cNvPr>
          <p:cNvSpPr/>
          <p:nvPr/>
        </p:nvSpPr>
        <p:spPr>
          <a:xfrm>
            <a:off x="6230439" y="3572128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89" name="76 Rectángulo">
            <a:extLst>
              <a:ext uri="{FF2B5EF4-FFF2-40B4-BE49-F238E27FC236}">
                <a16:creationId xmlns:a16="http://schemas.microsoft.com/office/drawing/2014/main" id="{68217ECC-54D3-428D-A191-4833FAA11A85}"/>
              </a:ext>
            </a:extLst>
          </p:cNvPr>
          <p:cNvSpPr/>
          <p:nvPr/>
        </p:nvSpPr>
        <p:spPr>
          <a:xfrm>
            <a:off x="4007768" y="3573016"/>
            <a:ext cx="965673" cy="24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90" name="79 Rectángulo">
            <a:extLst>
              <a:ext uri="{FF2B5EF4-FFF2-40B4-BE49-F238E27FC236}">
                <a16:creationId xmlns:a16="http://schemas.microsoft.com/office/drawing/2014/main" id="{4F0AFD2C-F39D-4226-AAA0-123CBC12DB93}"/>
              </a:ext>
            </a:extLst>
          </p:cNvPr>
          <p:cNvSpPr/>
          <p:nvPr/>
        </p:nvSpPr>
        <p:spPr>
          <a:xfrm>
            <a:off x="1824831" y="357301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91" name="80 Rectángulo">
            <a:extLst>
              <a:ext uri="{FF2B5EF4-FFF2-40B4-BE49-F238E27FC236}">
                <a16:creationId xmlns:a16="http://schemas.microsoft.com/office/drawing/2014/main" id="{9F5BA520-F4FE-4192-B330-37798C8E4E95}"/>
              </a:ext>
            </a:extLst>
          </p:cNvPr>
          <p:cNvSpPr/>
          <p:nvPr/>
        </p:nvSpPr>
        <p:spPr>
          <a:xfrm>
            <a:off x="745895" y="357301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193" name="82 Rectángulo redondeado">
            <a:extLst>
              <a:ext uri="{FF2B5EF4-FFF2-40B4-BE49-F238E27FC236}">
                <a16:creationId xmlns:a16="http://schemas.microsoft.com/office/drawing/2014/main" id="{27508DC3-D8E1-4434-B1D3-93712DB22908}"/>
              </a:ext>
            </a:extLst>
          </p:cNvPr>
          <p:cNvSpPr/>
          <p:nvPr/>
        </p:nvSpPr>
        <p:spPr>
          <a:xfrm>
            <a:off x="4007768" y="764704"/>
            <a:ext cx="2066720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latin typeface="Solano Gothic MVB Pro" pitchFamily="50" charset="0"/>
              </a:rPr>
              <a:t>UNIDAD 3</a:t>
            </a:r>
          </a:p>
        </p:txBody>
      </p:sp>
      <p:sp>
        <p:nvSpPr>
          <p:cNvPr id="194" name="83 Rectángulo redondeado">
            <a:extLst>
              <a:ext uri="{FF2B5EF4-FFF2-40B4-BE49-F238E27FC236}">
                <a16:creationId xmlns:a16="http://schemas.microsoft.com/office/drawing/2014/main" id="{A158C081-6034-448C-914D-F4D8EAB4AE97}"/>
              </a:ext>
            </a:extLst>
          </p:cNvPr>
          <p:cNvSpPr/>
          <p:nvPr/>
        </p:nvSpPr>
        <p:spPr>
          <a:xfrm>
            <a:off x="6168009" y="764704"/>
            <a:ext cx="1008112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latin typeface="Solano Gothic MVB Pro" pitchFamily="50" charset="0"/>
              </a:rPr>
              <a:t>UNIDAD 4</a:t>
            </a:r>
          </a:p>
        </p:txBody>
      </p:sp>
      <p:sp>
        <p:nvSpPr>
          <p:cNvPr id="195" name="84 Rectángulo redondeado">
            <a:extLst>
              <a:ext uri="{FF2B5EF4-FFF2-40B4-BE49-F238E27FC236}">
                <a16:creationId xmlns:a16="http://schemas.microsoft.com/office/drawing/2014/main" id="{AAF180FC-75E3-4941-AEBF-5E29685D8D3E}"/>
              </a:ext>
            </a:extLst>
          </p:cNvPr>
          <p:cNvSpPr/>
          <p:nvPr/>
        </p:nvSpPr>
        <p:spPr>
          <a:xfrm>
            <a:off x="7320136" y="764704"/>
            <a:ext cx="1584176" cy="43204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latin typeface="Solano Gothic MVB Pro" pitchFamily="50" charset="0"/>
              </a:rPr>
              <a:t>UNIDAD 5</a:t>
            </a:r>
          </a:p>
        </p:txBody>
      </p:sp>
      <p:sp>
        <p:nvSpPr>
          <p:cNvPr id="201" name="118 Rectángulo">
            <a:extLst>
              <a:ext uri="{FF2B5EF4-FFF2-40B4-BE49-F238E27FC236}">
                <a16:creationId xmlns:a16="http://schemas.microsoft.com/office/drawing/2014/main" id="{BF71322B-CDA0-449B-A539-2E6EF78EB61C}"/>
              </a:ext>
            </a:extLst>
          </p:cNvPr>
          <p:cNvSpPr/>
          <p:nvPr/>
        </p:nvSpPr>
        <p:spPr>
          <a:xfrm>
            <a:off x="1878467" y="4293096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Actividad Grupal 1</a:t>
            </a:r>
          </a:p>
        </p:txBody>
      </p:sp>
      <p:sp>
        <p:nvSpPr>
          <p:cNvPr id="202" name="119 Rectángulo">
            <a:extLst>
              <a:ext uri="{FF2B5EF4-FFF2-40B4-BE49-F238E27FC236}">
                <a16:creationId xmlns:a16="http://schemas.microsoft.com/office/drawing/2014/main" id="{C6926A51-B971-4ACF-B2BE-F65221543ADA}"/>
              </a:ext>
            </a:extLst>
          </p:cNvPr>
          <p:cNvSpPr/>
          <p:nvPr/>
        </p:nvSpPr>
        <p:spPr>
          <a:xfrm>
            <a:off x="2948905" y="4293612"/>
            <a:ext cx="933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Actividad Grupal 2</a:t>
            </a:r>
          </a:p>
        </p:txBody>
      </p:sp>
      <p:sp>
        <p:nvSpPr>
          <p:cNvPr id="203" name="120 Rectángulo">
            <a:extLst>
              <a:ext uri="{FF2B5EF4-FFF2-40B4-BE49-F238E27FC236}">
                <a16:creationId xmlns:a16="http://schemas.microsoft.com/office/drawing/2014/main" id="{2FAEF35E-D482-4BA9-90A9-56D68543306C}"/>
              </a:ext>
            </a:extLst>
          </p:cNvPr>
          <p:cNvSpPr/>
          <p:nvPr/>
        </p:nvSpPr>
        <p:spPr>
          <a:xfrm>
            <a:off x="3963699" y="427944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Actividad Grupal 3</a:t>
            </a:r>
          </a:p>
        </p:txBody>
      </p:sp>
      <p:sp>
        <p:nvSpPr>
          <p:cNvPr id="205" name="122 Rectángulo">
            <a:extLst>
              <a:ext uri="{FF2B5EF4-FFF2-40B4-BE49-F238E27FC236}">
                <a16:creationId xmlns:a16="http://schemas.microsoft.com/office/drawing/2014/main" id="{929523A7-828B-4AD7-BA44-F49F1B9B6B3B}"/>
              </a:ext>
            </a:extLst>
          </p:cNvPr>
          <p:cNvSpPr/>
          <p:nvPr/>
        </p:nvSpPr>
        <p:spPr>
          <a:xfrm>
            <a:off x="7309181" y="4290214"/>
            <a:ext cx="947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Actividad Grupal 4</a:t>
            </a:r>
          </a:p>
        </p:txBody>
      </p:sp>
      <p:pic>
        <p:nvPicPr>
          <p:cNvPr id="209" name="Picture 3" descr="C:\Users\mnunez\Desktop\Plantillas base\ICONOS\TRABAJO INDIVIDUAL2.png">
            <a:extLst>
              <a:ext uri="{FF2B5EF4-FFF2-40B4-BE49-F238E27FC236}">
                <a16:creationId xmlns:a16="http://schemas.microsoft.com/office/drawing/2014/main" id="{8924920A-3720-4C76-A004-7F6577FD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08" y="5013176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128 Rectángulo">
            <a:extLst>
              <a:ext uri="{FF2B5EF4-FFF2-40B4-BE49-F238E27FC236}">
                <a16:creationId xmlns:a16="http://schemas.microsoft.com/office/drawing/2014/main" id="{7A73BB16-EBA7-4969-AEFD-E13036FF0235}"/>
              </a:ext>
            </a:extLst>
          </p:cNvPr>
          <p:cNvSpPr/>
          <p:nvPr/>
        </p:nvSpPr>
        <p:spPr>
          <a:xfrm>
            <a:off x="1871800" y="5327630"/>
            <a:ext cx="90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Foro 1</a:t>
            </a:r>
          </a:p>
        </p:txBody>
      </p:sp>
      <p:pic>
        <p:nvPicPr>
          <p:cNvPr id="211" name="Picture 3" descr="C:\Users\mnunez\Desktop\Plantillas base\ICONOS\TRABAJO INDIVIDUAL2.png">
            <a:extLst>
              <a:ext uri="{FF2B5EF4-FFF2-40B4-BE49-F238E27FC236}">
                <a16:creationId xmlns:a16="http://schemas.microsoft.com/office/drawing/2014/main" id="{4ED8B29B-44C1-477C-BCBF-2943FD75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7" y="5013176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130 Rectángulo">
            <a:extLst>
              <a:ext uri="{FF2B5EF4-FFF2-40B4-BE49-F238E27FC236}">
                <a16:creationId xmlns:a16="http://schemas.microsoft.com/office/drawing/2014/main" id="{AA209689-F76E-4341-A31B-85074D055BE9}"/>
              </a:ext>
            </a:extLst>
          </p:cNvPr>
          <p:cNvSpPr/>
          <p:nvPr/>
        </p:nvSpPr>
        <p:spPr>
          <a:xfrm>
            <a:off x="2942239" y="5327630"/>
            <a:ext cx="90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Foro 2</a:t>
            </a:r>
          </a:p>
        </p:txBody>
      </p:sp>
      <p:pic>
        <p:nvPicPr>
          <p:cNvPr id="213" name="Picture 3" descr="C:\Users\mnunez\Desktop\Plantillas base\ICONOS\TRABAJO INDIVIDUAL2.png">
            <a:extLst>
              <a:ext uri="{FF2B5EF4-FFF2-40B4-BE49-F238E27FC236}">
                <a16:creationId xmlns:a16="http://schemas.microsoft.com/office/drawing/2014/main" id="{24499288-4171-40D9-B5C7-E367D6C8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88" y="5025074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132 Rectángulo">
            <a:extLst>
              <a:ext uri="{FF2B5EF4-FFF2-40B4-BE49-F238E27FC236}">
                <a16:creationId xmlns:a16="http://schemas.microsoft.com/office/drawing/2014/main" id="{8887B00F-49A5-41AE-9783-9D5FB645188C}"/>
              </a:ext>
            </a:extLst>
          </p:cNvPr>
          <p:cNvSpPr/>
          <p:nvPr/>
        </p:nvSpPr>
        <p:spPr>
          <a:xfrm>
            <a:off x="4004180" y="5339528"/>
            <a:ext cx="90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Foro 3</a:t>
            </a:r>
          </a:p>
        </p:txBody>
      </p:sp>
      <p:sp>
        <p:nvSpPr>
          <p:cNvPr id="219" name="137 Rectángulo">
            <a:extLst>
              <a:ext uri="{FF2B5EF4-FFF2-40B4-BE49-F238E27FC236}">
                <a16:creationId xmlns:a16="http://schemas.microsoft.com/office/drawing/2014/main" id="{22D00FB9-7BB1-45B6-8651-607A2E738D77}"/>
              </a:ext>
            </a:extLst>
          </p:cNvPr>
          <p:cNvSpPr/>
          <p:nvPr/>
        </p:nvSpPr>
        <p:spPr>
          <a:xfrm>
            <a:off x="4202279" y="6289575"/>
            <a:ext cx="59981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PE" sz="1400" b="1" dirty="0"/>
              <a:t>PF = 20% (PC1) + 15% (TP1) + 20% (TF1) + 5% (PA1) + 25% (EB1) + 15% (TA1)</a:t>
            </a:r>
          </a:p>
        </p:txBody>
      </p:sp>
      <p:sp>
        <p:nvSpPr>
          <p:cNvPr id="220" name="138 Rectángulo redondeado">
            <a:extLst>
              <a:ext uri="{FF2B5EF4-FFF2-40B4-BE49-F238E27FC236}">
                <a16:creationId xmlns:a16="http://schemas.microsoft.com/office/drawing/2014/main" id="{5DCD1AB8-8A71-484B-B54F-17007F80343B}"/>
              </a:ext>
            </a:extLst>
          </p:cNvPr>
          <p:cNvSpPr/>
          <p:nvPr/>
        </p:nvSpPr>
        <p:spPr>
          <a:xfrm>
            <a:off x="789646" y="6225893"/>
            <a:ext cx="937473" cy="371459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Sesión presencial</a:t>
            </a:r>
          </a:p>
        </p:txBody>
      </p:sp>
      <p:sp>
        <p:nvSpPr>
          <p:cNvPr id="221" name="139 Rectángulo redondeado">
            <a:extLst>
              <a:ext uri="{FF2B5EF4-FFF2-40B4-BE49-F238E27FC236}">
                <a16:creationId xmlns:a16="http://schemas.microsoft.com/office/drawing/2014/main" id="{C5366DC8-9312-49EC-9199-EA7E8F7AD77D}"/>
              </a:ext>
            </a:extLst>
          </p:cNvPr>
          <p:cNvSpPr/>
          <p:nvPr/>
        </p:nvSpPr>
        <p:spPr>
          <a:xfrm>
            <a:off x="1824949" y="6225893"/>
            <a:ext cx="1004872" cy="37145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Sesión online </a:t>
            </a:r>
          </a:p>
        </p:txBody>
      </p:sp>
      <p:sp>
        <p:nvSpPr>
          <p:cNvPr id="222" name="140 Rectángulo">
            <a:extLst>
              <a:ext uri="{FF2B5EF4-FFF2-40B4-BE49-F238E27FC236}">
                <a16:creationId xmlns:a16="http://schemas.microsoft.com/office/drawing/2014/main" id="{82C716DE-4666-4E40-B474-2D60FA0083F0}"/>
              </a:ext>
            </a:extLst>
          </p:cNvPr>
          <p:cNvSpPr/>
          <p:nvPr/>
        </p:nvSpPr>
        <p:spPr>
          <a:xfrm>
            <a:off x="2951683" y="6225892"/>
            <a:ext cx="948168" cy="371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Evaluaciones</a:t>
            </a:r>
          </a:p>
        </p:txBody>
      </p:sp>
      <p:sp>
        <p:nvSpPr>
          <p:cNvPr id="223" name="94 Rectángulo redondeado">
            <a:extLst>
              <a:ext uri="{FF2B5EF4-FFF2-40B4-BE49-F238E27FC236}">
                <a16:creationId xmlns:a16="http://schemas.microsoft.com/office/drawing/2014/main" id="{0DCB24D5-037C-4B7E-BE34-7918AE54ABC6}"/>
              </a:ext>
            </a:extLst>
          </p:cNvPr>
          <p:cNvSpPr/>
          <p:nvPr/>
        </p:nvSpPr>
        <p:spPr>
          <a:xfrm>
            <a:off x="9466326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9</a:t>
            </a:r>
          </a:p>
        </p:txBody>
      </p:sp>
      <p:sp>
        <p:nvSpPr>
          <p:cNvPr id="224" name="95 Rectángulo redondeado">
            <a:extLst>
              <a:ext uri="{FF2B5EF4-FFF2-40B4-BE49-F238E27FC236}">
                <a16:creationId xmlns:a16="http://schemas.microsoft.com/office/drawing/2014/main" id="{080138E4-3E69-4928-8501-AFE56DBD3191}"/>
              </a:ext>
            </a:extLst>
          </p:cNvPr>
          <p:cNvSpPr/>
          <p:nvPr/>
        </p:nvSpPr>
        <p:spPr>
          <a:xfrm>
            <a:off x="10550815" y="1268760"/>
            <a:ext cx="936104" cy="360040"/>
          </a:xfrm>
          <a:prstGeom prst="roundRect">
            <a:avLst/>
          </a:prstGeom>
          <a:solidFill>
            <a:srgbClr val="9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Semana 10</a:t>
            </a:r>
          </a:p>
        </p:txBody>
      </p:sp>
      <p:sp>
        <p:nvSpPr>
          <p:cNvPr id="255" name="139 Rectángulo redondeado">
            <a:extLst>
              <a:ext uri="{FF2B5EF4-FFF2-40B4-BE49-F238E27FC236}">
                <a16:creationId xmlns:a16="http://schemas.microsoft.com/office/drawing/2014/main" id="{5BFDCD51-109A-4AE8-B540-0564A7BC0233}"/>
              </a:ext>
            </a:extLst>
          </p:cNvPr>
          <p:cNvSpPr/>
          <p:nvPr/>
        </p:nvSpPr>
        <p:spPr>
          <a:xfrm>
            <a:off x="8422423" y="4148122"/>
            <a:ext cx="934383" cy="15174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56" name="138 Rectángulo redondeado">
            <a:extLst>
              <a:ext uri="{FF2B5EF4-FFF2-40B4-BE49-F238E27FC236}">
                <a16:creationId xmlns:a16="http://schemas.microsoft.com/office/drawing/2014/main" id="{C20DE82E-3A9B-40B6-AD4C-3D296436C8AB}"/>
              </a:ext>
            </a:extLst>
          </p:cNvPr>
          <p:cNvSpPr/>
          <p:nvPr/>
        </p:nvSpPr>
        <p:spPr>
          <a:xfrm>
            <a:off x="9510036" y="1973190"/>
            <a:ext cx="937473" cy="3688058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57" name="138 Rectángulo redondeado">
            <a:extLst>
              <a:ext uri="{FF2B5EF4-FFF2-40B4-BE49-F238E27FC236}">
                <a16:creationId xmlns:a16="http://schemas.microsoft.com/office/drawing/2014/main" id="{5EB120FE-ED37-4CFF-9710-40721C2F6936}"/>
              </a:ext>
            </a:extLst>
          </p:cNvPr>
          <p:cNvSpPr/>
          <p:nvPr/>
        </p:nvSpPr>
        <p:spPr>
          <a:xfrm>
            <a:off x="8416118" y="1991375"/>
            <a:ext cx="937473" cy="1509633"/>
          </a:xfrm>
          <a:prstGeom prst="roundRect">
            <a:avLst/>
          </a:prstGeom>
          <a:solidFill>
            <a:schemeClr val="bg1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100" b="1" dirty="0">
              <a:solidFill>
                <a:schemeClr val="tx1"/>
              </a:solidFill>
            </a:endParaRPr>
          </a:p>
        </p:txBody>
      </p:sp>
      <p:sp>
        <p:nvSpPr>
          <p:cNvPr id="259" name="104 Rectángulo">
            <a:extLst>
              <a:ext uri="{FF2B5EF4-FFF2-40B4-BE49-F238E27FC236}">
                <a16:creationId xmlns:a16="http://schemas.microsoft.com/office/drawing/2014/main" id="{29E91B62-7548-42A0-A31A-FE5DA31F8E7D}"/>
              </a:ext>
            </a:extLst>
          </p:cNvPr>
          <p:cNvSpPr/>
          <p:nvPr/>
        </p:nvSpPr>
        <p:spPr>
          <a:xfrm>
            <a:off x="8466958" y="1707826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14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260" name="105 Rectángulo">
            <a:extLst>
              <a:ext uri="{FF2B5EF4-FFF2-40B4-BE49-F238E27FC236}">
                <a16:creationId xmlns:a16="http://schemas.microsoft.com/office/drawing/2014/main" id="{1B5F7AA9-7587-41D8-8810-E31194FC117A}"/>
              </a:ext>
            </a:extLst>
          </p:cNvPr>
          <p:cNvSpPr/>
          <p:nvPr/>
        </p:nvSpPr>
        <p:spPr>
          <a:xfrm>
            <a:off x="9547078" y="1700808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16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261" name="111 Rectángulo">
            <a:extLst>
              <a:ext uri="{FF2B5EF4-FFF2-40B4-BE49-F238E27FC236}">
                <a16:creationId xmlns:a16="http://schemas.microsoft.com/office/drawing/2014/main" id="{C0992D26-15C1-41FD-992E-94339844FAB5}"/>
              </a:ext>
            </a:extLst>
          </p:cNvPr>
          <p:cNvSpPr/>
          <p:nvPr/>
        </p:nvSpPr>
        <p:spPr>
          <a:xfrm>
            <a:off x="8466854" y="3856879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15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264" name="19 Rectángulo">
            <a:extLst>
              <a:ext uri="{FF2B5EF4-FFF2-40B4-BE49-F238E27FC236}">
                <a16:creationId xmlns:a16="http://schemas.microsoft.com/office/drawing/2014/main" id="{28FDEBB6-4385-467D-88DB-6D0939A818B9}"/>
              </a:ext>
            </a:extLst>
          </p:cNvPr>
          <p:cNvSpPr/>
          <p:nvPr/>
        </p:nvSpPr>
        <p:spPr>
          <a:xfrm>
            <a:off x="7294253" y="2214206"/>
            <a:ext cx="9361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Algoritmos de </a:t>
            </a:r>
            <a:r>
              <a:rPr lang="es-PE" sz="1000" b="1" dirty="0"/>
              <a:t>arreglos </a:t>
            </a:r>
            <a:r>
              <a:rPr lang="es-PE" sz="1000" dirty="0"/>
              <a:t>complejos. Programación Avanzada.</a:t>
            </a:r>
          </a:p>
        </p:txBody>
      </p:sp>
      <p:sp>
        <p:nvSpPr>
          <p:cNvPr id="265" name="115 Rectángulo">
            <a:extLst>
              <a:ext uri="{FF2B5EF4-FFF2-40B4-BE49-F238E27FC236}">
                <a16:creationId xmlns:a16="http://schemas.microsoft.com/office/drawing/2014/main" id="{37D35C3F-E15C-43DF-A215-855506A9E60C}"/>
              </a:ext>
            </a:extLst>
          </p:cNvPr>
          <p:cNvSpPr/>
          <p:nvPr/>
        </p:nvSpPr>
        <p:spPr>
          <a:xfrm>
            <a:off x="8451922" y="5745197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267" name="75 Rectángulo">
            <a:extLst>
              <a:ext uri="{FF2B5EF4-FFF2-40B4-BE49-F238E27FC236}">
                <a16:creationId xmlns:a16="http://schemas.microsoft.com/office/drawing/2014/main" id="{144BD1F1-F98A-4CB4-8632-CE8319949367}"/>
              </a:ext>
            </a:extLst>
          </p:cNvPr>
          <p:cNvSpPr/>
          <p:nvPr/>
        </p:nvSpPr>
        <p:spPr>
          <a:xfrm>
            <a:off x="8431906" y="3561127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b="1" dirty="0">
              <a:solidFill>
                <a:schemeClr val="tx1"/>
              </a:solidFill>
            </a:endParaRPr>
          </a:p>
        </p:txBody>
      </p:sp>
      <p:sp>
        <p:nvSpPr>
          <p:cNvPr id="277" name="87 CuadroTexto">
            <a:extLst>
              <a:ext uri="{FF2B5EF4-FFF2-40B4-BE49-F238E27FC236}">
                <a16:creationId xmlns:a16="http://schemas.microsoft.com/office/drawing/2014/main" id="{6AAA3126-DB0C-4A46-8A63-A7BD4B1C04BA}"/>
              </a:ext>
            </a:extLst>
          </p:cNvPr>
          <p:cNvSpPr txBox="1"/>
          <p:nvPr/>
        </p:nvSpPr>
        <p:spPr>
          <a:xfrm>
            <a:off x="9480376" y="3789040"/>
            <a:ext cx="9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Entrega y exposición del Proyecto Final</a:t>
            </a:r>
          </a:p>
        </p:txBody>
      </p:sp>
      <p:pic>
        <p:nvPicPr>
          <p:cNvPr id="278" name="116 Imagen">
            <a:extLst>
              <a:ext uri="{FF2B5EF4-FFF2-40B4-BE49-F238E27FC236}">
                <a16:creationId xmlns:a16="http://schemas.microsoft.com/office/drawing/2014/main" id="{CCF05CE5-04F1-4348-8570-0CF70E612A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289" y="3284984"/>
            <a:ext cx="371167" cy="371167"/>
          </a:xfrm>
          <a:prstGeom prst="rect">
            <a:avLst/>
          </a:prstGeom>
        </p:spPr>
      </p:pic>
      <p:sp>
        <p:nvSpPr>
          <p:cNvPr id="106" name="1 Rectángulo">
            <a:extLst>
              <a:ext uri="{FF2B5EF4-FFF2-40B4-BE49-F238E27FC236}">
                <a16:creationId xmlns:a16="http://schemas.microsoft.com/office/drawing/2014/main" id="{BD47CB5B-45EC-423E-B2C9-AA01A1567E68}"/>
              </a:ext>
            </a:extLst>
          </p:cNvPr>
          <p:cNvSpPr/>
          <p:nvPr/>
        </p:nvSpPr>
        <p:spPr>
          <a:xfrm>
            <a:off x="6240016" y="5769288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PC1 (20% )</a:t>
            </a:r>
          </a:p>
        </p:txBody>
      </p:sp>
      <p:sp>
        <p:nvSpPr>
          <p:cNvPr id="107" name="65 Rectángulo">
            <a:extLst>
              <a:ext uri="{FF2B5EF4-FFF2-40B4-BE49-F238E27FC236}">
                <a16:creationId xmlns:a16="http://schemas.microsoft.com/office/drawing/2014/main" id="{680AF7E4-0BAB-48B8-A92F-C417A2105152}"/>
              </a:ext>
            </a:extLst>
          </p:cNvPr>
          <p:cNvSpPr/>
          <p:nvPr/>
        </p:nvSpPr>
        <p:spPr>
          <a:xfrm>
            <a:off x="5159896" y="3573016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08" name="105 Rectángulo">
            <a:extLst>
              <a:ext uri="{FF2B5EF4-FFF2-40B4-BE49-F238E27FC236}">
                <a16:creationId xmlns:a16="http://schemas.microsoft.com/office/drawing/2014/main" id="{3E0D1BE9-9434-436D-8865-C438B271CA92}"/>
              </a:ext>
            </a:extLst>
          </p:cNvPr>
          <p:cNvSpPr/>
          <p:nvPr/>
        </p:nvSpPr>
        <p:spPr>
          <a:xfrm>
            <a:off x="10632504" y="1700808"/>
            <a:ext cx="842026" cy="276999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s-P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lano Gothic MVB Pro" pitchFamily="50" charset="0"/>
              </a:rPr>
              <a:t>SESIÓN 17</a:t>
            </a:r>
            <a:endParaRPr lang="es-PE" sz="1200" dirty="0">
              <a:solidFill>
                <a:schemeClr val="tx1">
                  <a:lumMod val="65000"/>
                  <a:lumOff val="35000"/>
                </a:schemeClr>
              </a:solidFill>
              <a:latin typeface="Solano Gothic MVB Pro" pitchFamily="50" charset="0"/>
            </a:endParaRPr>
          </a:p>
        </p:txBody>
      </p:sp>
      <p:sp>
        <p:nvSpPr>
          <p:cNvPr id="109" name="1 Rectángulo">
            <a:extLst>
              <a:ext uri="{FF2B5EF4-FFF2-40B4-BE49-F238E27FC236}">
                <a16:creationId xmlns:a16="http://schemas.microsoft.com/office/drawing/2014/main" id="{EF93E42C-4976-4802-91CC-47F971C4B34B}"/>
              </a:ext>
            </a:extLst>
          </p:cNvPr>
          <p:cNvSpPr/>
          <p:nvPr/>
        </p:nvSpPr>
        <p:spPr>
          <a:xfrm>
            <a:off x="5159896" y="5769288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TP1 (15% )</a:t>
            </a:r>
          </a:p>
        </p:txBody>
      </p:sp>
      <p:sp>
        <p:nvSpPr>
          <p:cNvPr id="110" name="1 Rectángulo">
            <a:extLst>
              <a:ext uri="{FF2B5EF4-FFF2-40B4-BE49-F238E27FC236}">
                <a16:creationId xmlns:a16="http://schemas.microsoft.com/office/drawing/2014/main" id="{F51A6E62-595E-48AB-A112-30FA71E072DB}"/>
              </a:ext>
            </a:extLst>
          </p:cNvPr>
          <p:cNvSpPr/>
          <p:nvPr/>
        </p:nvSpPr>
        <p:spPr>
          <a:xfrm>
            <a:off x="7320136" y="5769288"/>
            <a:ext cx="93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 b="1" dirty="0">
              <a:solidFill>
                <a:schemeClr val="tx1"/>
              </a:solidFill>
            </a:endParaRPr>
          </a:p>
        </p:txBody>
      </p:sp>
      <p:sp>
        <p:nvSpPr>
          <p:cNvPr id="111" name="9 Rectángulo">
            <a:extLst>
              <a:ext uri="{FF2B5EF4-FFF2-40B4-BE49-F238E27FC236}">
                <a16:creationId xmlns:a16="http://schemas.microsoft.com/office/drawing/2014/main" id="{1DA3FE43-A14A-46DE-8C38-EDD95B0E0DA4}"/>
              </a:ext>
            </a:extLst>
          </p:cNvPr>
          <p:cNvSpPr/>
          <p:nvPr/>
        </p:nvSpPr>
        <p:spPr>
          <a:xfrm>
            <a:off x="5107802" y="2150761"/>
            <a:ext cx="948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dirty="0"/>
              <a:t>Ejercicios de </a:t>
            </a:r>
            <a:r>
              <a:rPr lang="es-PE" sz="1000" b="1" dirty="0"/>
              <a:t>estructura iterativas</a:t>
            </a:r>
            <a:r>
              <a:rPr lang="es-PE" sz="1000" dirty="0"/>
              <a:t>.</a:t>
            </a:r>
          </a:p>
          <a:p>
            <a:pPr algn="ctr"/>
            <a:endParaRPr lang="es-MX" sz="1000" dirty="0"/>
          </a:p>
          <a:p>
            <a:pPr algn="ctr"/>
            <a:r>
              <a:rPr lang="es-MX" sz="1000" dirty="0"/>
              <a:t> </a:t>
            </a:r>
            <a:r>
              <a:rPr lang="es-PE" sz="1000" dirty="0"/>
              <a:t>Introducción a Arreglos</a:t>
            </a:r>
          </a:p>
        </p:txBody>
      </p:sp>
      <p:sp>
        <p:nvSpPr>
          <p:cNvPr id="115" name="19 Rectángulo">
            <a:extLst>
              <a:ext uri="{FF2B5EF4-FFF2-40B4-BE49-F238E27FC236}">
                <a16:creationId xmlns:a16="http://schemas.microsoft.com/office/drawing/2014/main" id="{F9915FAE-3348-4089-ADCE-6AF24D0EA86B}"/>
              </a:ext>
            </a:extLst>
          </p:cNvPr>
          <p:cNvSpPr/>
          <p:nvPr/>
        </p:nvSpPr>
        <p:spPr>
          <a:xfrm>
            <a:off x="8419517" y="2211879"/>
            <a:ext cx="9361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000" b="1" dirty="0"/>
              <a:t>Cadenas</a:t>
            </a:r>
            <a:r>
              <a:rPr lang="es-PE" sz="1000" dirty="0"/>
              <a:t>.</a:t>
            </a:r>
          </a:p>
        </p:txBody>
      </p:sp>
      <p:pic>
        <p:nvPicPr>
          <p:cNvPr id="215" name="Picture 3" descr="C:\Users\mnunez\Desktop\Plantillas base\ICONOS\TRABAJO INDIVIDUAL2.png">
            <a:extLst>
              <a:ext uri="{FF2B5EF4-FFF2-40B4-BE49-F238E27FC236}">
                <a16:creationId xmlns:a16="http://schemas.microsoft.com/office/drawing/2014/main" id="{3F7DDBD3-8B12-442C-BAA7-4EFF81CF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40" y="5013176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134 Rectángulo">
            <a:extLst>
              <a:ext uri="{FF2B5EF4-FFF2-40B4-BE49-F238E27FC236}">
                <a16:creationId xmlns:a16="http://schemas.microsoft.com/office/drawing/2014/main" id="{DF51E5CD-2E4D-44CF-A6F0-5E2F08B465C8}"/>
              </a:ext>
            </a:extLst>
          </p:cNvPr>
          <p:cNvSpPr/>
          <p:nvPr/>
        </p:nvSpPr>
        <p:spPr>
          <a:xfrm>
            <a:off x="7284232" y="5327630"/>
            <a:ext cx="90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Foro 4</a:t>
            </a:r>
          </a:p>
        </p:txBody>
      </p:sp>
      <p:pic>
        <p:nvPicPr>
          <p:cNvPr id="217" name="Picture 3" descr="C:\Users\mnunez\Desktop\Plantillas base\ICONOS\TRABAJO INDIVIDUAL2.png">
            <a:extLst>
              <a:ext uri="{FF2B5EF4-FFF2-40B4-BE49-F238E27FC236}">
                <a16:creationId xmlns:a16="http://schemas.microsoft.com/office/drawing/2014/main" id="{844F09C0-C00B-4CDC-BC1E-DECE402A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72" y="5013176"/>
            <a:ext cx="370800" cy="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136 Rectángulo">
            <a:extLst>
              <a:ext uri="{FF2B5EF4-FFF2-40B4-BE49-F238E27FC236}">
                <a16:creationId xmlns:a16="http://schemas.microsoft.com/office/drawing/2014/main" id="{B49A3E5A-0EC3-4100-B289-7B5303A01C27}"/>
              </a:ext>
            </a:extLst>
          </p:cNvPr>
          <p:cNvSpPr/>
          <p:nvPr/>
        </p:nvSpPr>
        <p:spPr>
          <a:xfrm>
            <a:off x="8472264" y="5327630"/>
            <a:ext cx="90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100" b="1" dirty="0"/>
              <a:t>Foro 5</a:t>
            </a:r>
          </a:p>
        </p:txBody>
      </p:sp>
      <p:sp>
        <p:nvSpPr>
          <p:cNvPr id="116" name="87 CuadroTexto">
            <a:extLst>
              <a:ext uri="{FF2B5EF4-FFF2-40B4-BE49-F238E27FC236}">
                <a16:creationId xmlns:a16="http://schemas.microsoft.com/office/drawing/2014/main" id="{2DCD2B52-57AE-4FA5-AB4C-634DB5298092}"/>
              </a:ext>
            </a:extLst>
          </p:cNvPr>
          <p:cNvSpPr txBox="1"/>
          <p:nvPr/>
        </p:nvSpPr>
        <p:spPr>
          <a:xfrm>
            <a:off x="5124000" y="4949552"/>
            <a:ext cx="97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/>
              <a:t>Entrega del Proyecto Parcial</a:t>
            </a:r>
          </a:p>
        </p:txBody>
      </p:sp>
      <p:pic>
        <p:nvPicPr>
          <p:cNvPr id="117" name="116 Imagen">
            <a:extLst>
              <a:ext uri="{FF2B5EF4-FFF2-40B4-BE49-F238E27FC236}">
                <a16:creationId xmlns:a16="http://schemas.microsoft.com/office/drawing/2014/main" id="{0344C68F-47B1-48C0-ACD7-C912507AD9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4445496"/>
            <a:ext cx="371167" cy="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0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10.0&quot;&gt;&lt;object type=&quot;1&quot; unique_id=&quot;10001&quot;&gt;&lt;object type=&quot;8&quot; unique_id=&quot;30247&quot;&gt;&lt;/object&gt;&lt;object type=&quot;2&quot; unique_id=&quot;30248&quot;&gt;&lt;object type=&quot;3&quot; unique_id=&quot;30249&quot;&gt;&lt;property id=&quot;20148&quot; value=&quot;5&quot;/&gt;&lt;property id=&quot;20300&quot; value=&quot;Diapositiva 1&quot;/&gt;&lt;property id=&quot;20307&quot; value=&quot;256&quot;/&gt;&lt;/object&gt;&lt;/object&gt;&lt;/object&gt;&lt;/database&gt;"/>
  <p:tag name="SECTOMILLISECCONVERTED" val="1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PREGRADO">
      <a:dk1>
        <a:sysClr val="windowText" lastClr="000000"/>
      </a:dk1>
      <a:lt1>
        <a:srgbClr val="FFFFFF"/>
      </a:lt1>
      <a:dk2>
        <a:srgbClr val="C00000"/>
      </a:dk2>
      <a:lt2>
        <a:srgbClr val="FF0000"/>
      </a:lt2>
      <a:accent1>
        <a:srgbClr val="F79646"/>
      </a:accent1>
      <a:accent2>
        <a:srgbClr val="002060"/>
      </a:accent2>
      <a:accent3>
        <a:srgbClr val="3FAED1"/>
      </a:accent3>
      <a:accent4>
        <a:srgbClr val="A7AF41"/>
      </a:accent4>
      <a:accent5>
        <a:srgbClr val="F2F2F2"/>
      </a:accent5>
      <a:accent6>
        <a:srgbClr val="FF9933"/>
      </a:accent6>
      <a:hlink>
        <a:srgbClr val="6187E3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248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Solano Gothic MVB Pro</vt:lpstr>
      <vt:lpstr>Tema de Office</vt:lpstr>
      <vt:lpstr>Diapositiva de think-cell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Vlasica</dc:creator>
  <cp:lastModifiedBy>pcislfaj (Fajardo Montes, Lucas Agustin)</cp:lastModifiedBy>
  <cp:revision>169</cp:revision>
  <cp:lastPrinted>2015-01-27T20:01:14Z</cp:lastPrinted>
  <dcterms:created xsi:type="dcterms:W3CDTF">2014-01-28T15:35:06Z</dcterms:created>
  <dcterms:modified xsi:type="dcterms:W3CDTF">2021-05-22T02:42:57Z</dcterms:modified>
</cp:coreProperties>
</file>