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326" r:id="rId4"/>
    <p:sldId id="327" r:id="rId5"/>
    <p:sldId id="292" r:id="rId6"/>
    <p:sldId id="303" r:id="rId7"/>
    <p:sldId id="304" r:id="rId8"/>
    <p:sldId id="325" r:id="rId9"/>
    <p:sldId id="328" r:id="rId10"/>
    <p:sldId id="297" r:id="rId11"/>
    <p:sldId id="329" r:id="rId12"/>
    <p:sldId id="298" r:id="rId13"/>
    <p:sldId id="314" r:id="rId14"/>
    <p:sldId id="315" r:id="rId15"/>
    <p:sldId id="317" r:id="rId16"/>
    <p:sldId id="318" r:id="rId17"/>
    <p:sldId id="319" r:id="rId18"/>
    <p:sldId id="320" r:id="rId19"/>
    <p:sldId id="324" r:id="rId20"/>
    <p:sldId id="321" r:id="rId21"/>
    <p:sldId id="322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9FF"/>
    <a:srgbClr val="0E0060"/>
    <a:srgbClr val="13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31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00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004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2429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99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44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83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56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0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191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118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6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9404-D3A5-4E54-9A51-BCD1E55DD46F}" type="datetimeFigureOut">
              <a:rPr lang="es-PE" smtClean="0"/>
              <a:t>17/06/2021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74B6-27E0-4000-B489-526CBAE269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ChangeArrowheads="1"/>
          </p:cNvSpPr>
          <p:nvPr/>
        </p:nvSpPr>
        <p:spPr bwMode="auto">
          <a:xfrm>
            <a:off x="995363" y="1158875"/>
            <a:ext cx="7032625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FUNDAMENTOS DE PROGRAMACIÓN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SESIÓN 3 </a:t>
            </a: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s-PE" altLang="es-PE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Estructuras Selectivas</a:t>
            </a: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PE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147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4713288"/>
            <a:ext cx="3135312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046" y="1920618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7046" y="3230634"/>
            <a:ext cx="3976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72000" y="1915941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(condición)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6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92242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IF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7046" y="1920618"/>
            <a:ext cx="39764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1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57046" y="3230634"/>
            <a:ext cx="39764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2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r>
              <a:rPr lang="es-PE" b="1" i="1" dirty="0">
                <a:solidFill>
                  <a:srgbClr val="00B050"/>
                </a:solidFill>
              </a:rPr>
              <a:t>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</a:p>
          <a:p>
            <a:r>
              <a:rPr lang="es-PE" b="1" i="1" dirty="0">
                <a:solidFill>
                  <a:srgbClr val="00B050"/>
                </a:solidFill>
              </a:rPr>
              <a:t>     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72000" y="1915941"/>
            <a:ext cx="43595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3</a:t>
            </a:r>
          </a:p>
          <a:p>
            <a:endParaRPr lang="es-PE" b="1" dirty="0">
              <a:solidFill>
                <a:srgbClr val="FF0000"/>
              </a:solidFill>
            </a:endParaRPr>
          </a:p>
          <a:p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/>
              <a:t> (a ==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&lt; 3)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if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/>
              <a:t>(a &gt;= 5) </a:t>
            </a:r>
            <a:r>
              <a:rPr lang="es-PE" b="1" dirty="0">
                <a:solidFill>
                  <a:srgbClr val="FF0000"/>
                </a:solidFill>
              </a:rPr>
              <a:t>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VERDAD</a:t>
            </a:r>
          </a:p>
          <a:p>
            <a:r>
              <a:rPr lang="es-PE" b="1" dirty="0">
                <a:solidFill>
                  <a:srgbClr val="FF0000"/>
                </a:solidFill>
              </a:rPr>
              <a:t>} </a:t>
            </a:r>
            <a:r>
              <a:rPr lang="es-PE" b="1" dirty="0" err="1">
                <a:solidFill>
                  <a:srgbClr val="FF0000"/>
                </a:solidFill>
              </a:rPr>
              <a:t>else</a:t>
            </a:r>
            <a:r>
              <a:rPr lang="es-PE" b="1" dirty="0">
                <a:solidFill>
                  <a:srgbClr val="FF0000"/>
                </a:solidFill>
              </a:rPr>
              <a:t> {</a:t>
            </a:r>
            <a:endParaRPr lang="es-PE" b="1" dirty="0"/>
          </a:p>
          <a:p>
            <a:pPr lvl="1"/>
            <a:r>
              <a:rPr lang="es-PE" b="1" i="1" dirty="0">
                <a:solidFill>
                  <a:srgbClr val="00B050"/>
                </a:solidFill>
              </a:rPr>
              <a:t> </a:t>
            </a:r>
            <a:r>
              <a:rPr lang="es-PE" sz="1600" b="1" i="1" dirty="0">
                <a:solidFill>
                  <a:srgbClr val="00B050"/>
                </a:solidFill>
              </a:rPr>
              <a:t>código a ejecutar Si Condición es FALSO</a:t>
            </a:r>
            <a:endParaRPr lang="es-PE" sz="1600" b="1" dirty="0">
              <a:solidFill>
                <a:srgbClr val="FF0000"/>
              </a:solidFill>
            </a:endParaRPr>
          </a:p>
          <a:p>
            <a:r>
              <a:rPr lang="es-PE" b="1" dirty="0">
                <a:solidFill>
                  <a:srgbClr val="FF0000"/>
                </a:solidFill>
              </a:rPr>
              <a:t>}</a:t>
            </a:r>
            <a:endParaRPr lang="es-PE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5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9683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524128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/>
              <a:t>(variable)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1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 2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valor3 a comparar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26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496834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Estructura Selectiva SWITCH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6275" y="1430081"/>
            <a:ext cx="7937373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rgbClr val="FF0000"/>
                </a:solidFill>
              </a:rPr>
              <a:t>switch </a:t>
            </a:r>
            <a:r>
              <a:rPr lang="es-PE" sz="2200" b="1" dirty="0">
                <a:solidFill>
                  <a:schemeClr val="tx1"/>
                </a:solidFill>
              </a:rPr>
              <a:t>(a</a:t>
            </a:r>
            <a:r>
              <a:rPr lang="es-PE" sz="2200" b="1" dirty="0"/>
              <a:t>) </a:t>
            </a:r>
            <a:r>
              <a:rPr lang="es-PE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3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;</a:t>
            </a:r>
            <a:endParaRPr lang="es-PE" sz="20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4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case</a:t>
            </a:r>
            <a:r>
              <a:rPr lang="es-PE" sz="2200" b="1" dirty="0"/>
              <a:t> 5</a:t>
            </a:r>
            <a:r>
              <a:rPr lang="es-PE" sz="2200" b="1" dirty="0">
                <a:solidFill>
                  <a:srgbClr val="FF0000"/>
                </a:solidFill>
              </a:rPr>
              <a:t>:</a:t>
            </a:r>
            <a:endParaRPr lang="es-PE" sz="2200" b="1" dirty="0"/>
          </a:p>
          <a:p>
            <a:pPr lvl="1"/>
            <a:r>
              <a:rPr lang="es-PE" sz="2000" b="1" i="1" dirty="0">
                <a:solidFill>
                  <a:srgbClr val="00B050"/>
                </a:solidFill>
              </a:rPr>
              <a:t>código a ejecutar Si Comparación es VERDAD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default:</a:t>
            </a:r>
            <a:r>
              <a:rPr lang="es-PE" sz="2200" b="1" dirty="0"/>
              <a:t> </a:t>
            </a:r>
          </a:p>
          <a:p>
            <a:pPr lvl="1"/>
            <a:r>
              <a:rPr lang="es-PE" sz="1900" b="1" i="1" dirty="0">
                <a:solidFill>
                  <a:srgbClr val="00B050"/>
                </a:solidFill>
              </a:rPr>
              <a:t>código a ejecutar Si TODAS las comparaciones anteriores fueron FALSAS</a:t>
            </a:r>
            <a:r>
              <a:rPr lang="es-PE" sz="2000" b="1" dirty="0">
                <a:solidFill>
                  <a:srgbClr val="FF0000"/>
                </a:solidFill>
              </a:rPr>
              <a:t> ;</a:t>
            </a:r>
            <a:endParaRPr lang="es-PE" sz="1900" b="1" i="1" dirty="0">
              <a:solidFill>
                <a:srgbClr val="00B050"/>
              </a:solidFill>
            </a:endParaRPr>
          </a:p>
          <a:p>
            <a:pPr lvl="1"/>
            <a:r>
              <a:rPr lang="es-PE" sz="2000" b="1" dirty="0">
                <a:solidFill>
                  <a:srgbClr val="FF0000"/>
                </a:solidFill>
              </a:rPr>
              <a:t>break;</a:t>
            </a:r>
            <a:endParaRPr lang="es-PE" sz="2000" b="1" i="1" dirty="0">
              <a:solidFill>
                <a:srgbClr val="00B050"/>
              </a:solidFill>
            </a:endParaRPr>
          </a:p>
          <a:p>
            <a:r>
              <a:rPr lang="es-PE" sz="22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5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10F9A-DD4E-4360-9E97-9BEF7C111435}"/>
              </a:ext>
            </a:extLst>
          </p:cNvPr>
          <p:cNvSpPr txBox="1"/>
          <p:nvPr/>
        </p:nvSpPr>
        <p:spPr>
          <a:xfrm>
            <a:off x="676275" y="420688"/>
            <a:ext cx="43937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Operadores Relacionales</a:t>
            </a:r>
          </a:p>
        </p:txBody>
      </p:sp>
      <p:sp>
        <p:nvSpPr>
          <p:cNvPr id="23555" name="CuadroTexto 1">
            <a:extLst>
              <a:ext uri="{FF2B5EF4-FFF2-40B4-BE49-F238E27FC236}">
                <a16:creationId xmlns:a16="http://schemas.microsoft.com/office/drawing/2014/main" id="{548BD3BA-FA49-45D8-A1CA-98DBE681E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" y="1205200"/>
            <a:ext cx="8340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relacionales comparan valores entre sí, el resultado es verdadero o false (uno o cero).</a:t>
            </a:r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8E3A6CAF-8036-433A-877B-F4A91993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6" y="5078722"/>
            <a:ext cx="83407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ES" altLang="es-PE" sz="2400" dirty="0">
                <a:solidFill>
                  <a:prstClr val="black"/>
                </a:solidFill>
              </a:rPr>
              <a:t>El operador </a:t>
            </a:r>
            <a:r>
              <a:rPr lang="es-ES" altLang="es-PE" sz="2400" b="1" dirty="0">
                <a:solidFill>
                  <a:srgbClr val="4829FF"/>
                </a:solidFill>
              </a:rPr>
              <a:t>==</a:t>
            </a:r>
            <a:r>
              <a:rPr lang="es-ES" altLang="es-PE" sz="2400" dirty="0">
                <a:solidFill>
                  <a:prstClr val="black"/>
                </a:solidFill>
              </a:rPr>
              <a:t> (igual que) es solo para realizar comparaciones entre datos de tipo primitivo, si deseamos asignar un valor a una variable debemos utilizar el operador </a:t>
            </a:r>
            <a:r>
              <a:rPr lang="es-ES" altLang="es-PE" sz="2400" b="1" dirty="0">
                <a:solidFill>
                  <a:srgbClr val="4829FF"/>
                </a:solidFill>
              </a:rPr>
              <a:t>=</a:t>
            </a:r>
            <a:r>
              <a:rPr lang="es-ES" altLang="es-PE" sz="2400" dirty="0">
                <a:solidFill>
                  <a:prstClr val="black"/>
                </a:solidFill>
              </a:rPr>
              <a:t> (igual)</a:t>
            </a:r>
            <a:endParaRPr kumimoji="0" lang="es-PE" alt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19424-81FF-4307-BDFB-717EA298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" y="2172597"/>
            <a:ext cx="9144000" cy="272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F17E8-A15F-45F4-A07F-36206B9300C4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Operadores Lógicos</a:t>
            </a:r>
          </a:p>
        </p:txBody>
      </p:sp>
      <p:sp>
        <p:nvSpPr>
          <p:cNvPr id="24579" name="Rectángulo 6">
            <a:extLst>
              <a:ext uri="{FF2B5EF4-FFF2-40B4-BE49-F238E27FC236}">
                <a16:creationId xmlns:a16="http://schemas.microsoft.com/office/drawing/2014/main" id="{8B709E4C-0BEF-4C29-979C-28C3FF50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484313"/>
            <a:ext cx="80692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Los operadores lógicos se utilizan para comparar dos expresiones y devolver un resultado booleano (verdadero o falso). Estos operadores unen estas expresiones devolviendo también verdadero o falso.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2F26B3-C973-4509-8A44-F6A403F5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59" y="3160882"/>
            <a:ext cx="6699543" cy="3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1139825"/>
            <a:ext cx="37290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Verdadero = V= 1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Falso = F = 0</a:t>
            </a: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alt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ALGEBRA DE BOOLE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2BD67A-E7C1-4541-BDFE-09C2ACBC66DE}"/>
              </a:ext>
            </a:extLst>
          </p:cNvPr>
          <p:cNvGraphicFramePr>
            <a:graphicFrameLocks noGrp="1"/>
          </p:cNvGraphicFramePr>
          <p:nvPr/>
        </p:nvGraphicFramePr>
        <p:xfrm>
          <a:off x="157163" y="2725738"/>
          <a:ext cx="2755900" cy="233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30">
                  <a:extLst>
                    <a:ext uri="{9D8B030D-6E8A-4147-A177-3AD203B41FA5}">
                      <a16:colId xmlns:a16="http://schemas.microsoft.com/office/drawing/2014/main" val="2176796608"/>
                    </a:ext>
                  </a:extLst>
                </a:gridCol>
                <a:gridCol w="320908">
                  <a:extLst>
                    <a:ext uri="{9D8B030D-6E8A-4147-A177-3AD203B41FA5}">
                      <a16:colId xmlns:a16="http://schemas.microsoft.com/office/drawing/2014/main" val="1142131116"/>
                    </a:ext>
                  </a:extLst>
                </a:gridCol>
                <a:gridCol w="651904">
                  <a:extLst>
                    <a:ext uri="{9D8B030D-6E8A-4147-A177-3AD203B41FA5}">
                      <a16:colId xmlns:a16="http://schemas.microsoft.com/office/drawing/2014/main" val="2271646937"/>
                    </a:ext>
                  </a:extLst>
                </a:gridCol>
                <a:gridCol w="1358358">
                  <a:extLst>
                    <a:ext uri="{9D8B030D-6E8A-4147-A177-3AD203B41FA5}">
                      <a16:colId xmlns:a16="http://schemas.microsoft.com/office/drawing/2014/main" val="464922030"/>
                    </a:ext>
                  </a:extLst>
                </a:gridCol>
              </a:tblGrid>
              <a:tr h="36582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AND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561502076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4255261517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4186542209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V =&gt; F</a:t>
                      </a:r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3812488743"/>
                  </a:ext>
                </a:extLst>
              </a:tr>
              <a:tr h="44412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28" marR="91428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and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28" marR="91428" marT="45727" marB="45727"/>
                </a:tc>
                <a:extLst>
                  <a:ext uri="{0D108BD9-81ED-4DB2-BD59-A6C34878D82A}">
                    <a16:rowId xmlns:a16="http://schemas.microsoft.com/office/drawing/2014/main" val="74543542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5DA0F4D-84A6-4F89-9D8C-7701E84F8BA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716213"/>
          <a:ext cx="2535238" cy="15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387">
                  <a:extLst>
                    <a:ext uri="{9D8B030D-6E8A-4147-A177-3AD203B41FA5}">
                      <a16:colId xmlns:a16="http://schemas.microsoft.com/office/drawing/2014/main" val="1019495617"/>
                    </a:ext>
                  </a:extLst>
                </a:gridCol>
                <a:gridCol w="818654">
                  <a:extLst>
                    <a:ext uri="{9D8B030D-6E8A-4147-A177-3AD203B41FA5}">
                      <a16:colId xmlns:a16="http://schemas.microsoft.com/office/drawing/2014/main" val="3200236186"/>
                    </a:ext>
                  </a:extLst>
                </a:gridCol>
                <a:gridCol w="1153197">
                  <a:extLst>
                    <a:ext uri="{9D8B030D-6E8A-4147-A177-3AD203B41FA5}">
                      <a16:colId xmlns:a16="http://schemas.microsoft.com/office/drawing/2014/main" val="386011207"/>
                    </a:ext>
                  </a:extLst>
                </a:gridCol>
              </a:tblGrid>
              <a:tr h="515558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NOT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17936332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!V =&gt; F</a:t>
                      </a:r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2464368271"/>
                  </a:ext>
                </a:extLst>
              </a:tr>
              <a:tr h="498665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19" marR="91419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!</a:t>
                      </a:r>
                      <a:r>
                        <a:rPr lang="es-PE" sz="1800" baseline="0" dirty="0"/>
                        <a:t>F =&gt; V</a:t>
                      </a:r>
                      <a:endParaRPr lang="es-PE" sz="1800" dirty="0"/>
                    </a:p>
                  </a:txBody>
                  <a:tcPr marL="91419" marR="91419" marT="45722" marB="45722"/>
                </a:tc>
                <a:extLst>
                  <a:ext uri="{0D108BD9-81ED-4DB2-BD59-A6C34878D82A}">
                    <a16:rowId xmlns:a16="http://schemas.microsoft.com/office/drawing/2014/main" val="126901701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24C66F1-7906-4DAF-919D-256582413F6C}"/>
              </a:ext>
            </a:extLst>
          </p:cNvPr>
          <p:cNvGraphicFramePr>
            <a:graphicFrameLocks noGrp="1"/>
          </p:cNvGraphicFramePr>
          <p:nvPr/>
        </p:nvGraphicFramePr>
        <p:xfrm>
          <a:off x="3198813" y="2719388"/>
          <a:ext cx="2954337" cy="234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0">
                  <a:extLst>
                    <a:ext uri="{9D8B030D-6E8A-4147-A177-3AD203B41FA5}">
                      <a16:colId xmlns:a16="http://schemas.microsoft.com/office/drawing/2014/main" val="2176796608"/>
                    </a:ext>
                  </a:extLst>
                </a:gridCol>
                <a:gridCol w="328448">
                  <a:extLst>
                    <a:ext uri="{9D8B030D-6E8A-4147-A177-3AD203B41FA5}">
                      <a16:colId xmlns:a16="http://schemas.microsoft.com/office/drawing/2014/main" val="1142131116"/>
                    </a:ext>
                  </a:extLst>
                </a:gridCol>
                <a:gridCol w="623363">
                  <a:extLst>
                    <a:ext uri="{9D8B030D-6E8A-4147-A177-3AD203B41FA5}">
                      <a16:colId xmlns:a16="http://schemas.microsoft.com/office/drawing/2014/main" val="2271646937"/>
                    </a:ext>
                  </a:extLst>
                </a:gridCol>
                <a:gridCol w="1567816">
                  <a:extLst>
                    <a:ext uri="{9D8B030D-6E8A-4147-A177-3AD203B41FA5}">
                      <a16:colId xmlns:a16="http://schemas.microsoft.com/office/drawing/2014/main" val="464922030"/>
                    </a:ext>
                  </a:extLst>
                </a:gridCol>
              </a:tblGrid>
              <a:tr h="3984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P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Q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OR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Condición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561502076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baseline="0" dirty="0"/>
                        <a:t> V =&gt;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4255261517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V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4186542209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V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V =&gt; V</a:t>
                      </a:r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3812488743"/>
                  </a:ext>
                </a:extLst>
              </a:tr>
              <a:tr h="4865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</a:t>
                      </a:r>
                    </a:p>
                  </a:txBody>
                  <a:tcPr marL="91456" marR="91456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F </a:t>
                      </a:r>
                      <a:r>
                        <a:rPr lang="es-PE" sz="1800" dirty="0" err="1"/>
                        <a:t>or</a:t>
                      </a:r>
                      <a:r>
                        <a:rPr lang="es-PE" sz="1800" dirty="0"/>
                        <a:t> F =&gt;</a:t>
                      </a:r>
                      <a:r>
                        <a:rPr lang="es-PE" sz="1800" baseline="0" dirty="0"/>
                        <a:t> F</a:t>
                      </a:r>
                      <a:endParaRPr lang="es-PE" sz="1800" dirty="0"/>
                    </a:p>
                  </a:txBody>
                  <a:tcPr marL="91456" marR="91456" marT="45734" marB="45734"/>
                </a:tc>
                <a:extLst>
                  <a:ext uri="{0D108BD9-81ED-4DB2-BD59-A6C34878D82A}">
                    <a16:rowId xmlns:a16="http://schemas.microsoft.com/office/drawing/2014/main" val="74543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0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Ejemplo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El profesor del curso de Fundamentos de programación a indicado que aquellos alumnos que saquen nota superior a 12 en la PC1 y PC2 automáticamente aprueban el curso, los demás deberán dar Examen Final. 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98" y="3518399"/>
            <a:ext cx="5567287" cy="1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9374-39C2-4D7A-8FE8-64EEC4CEB11F}"/>
              </a:ext>
            </a:extLst>
          </p:cNvPr>
          <p:cNvSpPr txBox="1"/>
          <p:nvPr/>
        </p:nvSpPr>
        <p:spPr>
          <a:xfrm>
            <a:off x="676275" y="420688"/>
            <a:ext cx="35160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PE" sz="3200" b="1" dirty="0">
                <a:solidFill>
                  <a:srgbClr val="EEECE1">
                    <a:lumMod val="10000"/>
                  </a:srgbClr>
                </a:solidFill>
              </a:rPr>
              <a:t>Operadores Lógicos</a:t>
            </a:r>
          </a:p>
        </p:txBody>
      </p:sp>
      <p:sp>
        <p:nvSpPr>
          <p:cNvPr id="25603" name="Rectángulo 6">
            <a:extLst>
              <a:ext uri="{FF2B5EF4-FFF2-40B4-BE49-F238E27FC236}">
                <a16:creationId xmlns:a16="http://schemas.microsoft.com/office/drawing/2014/main" id="{9299743B-924F-4AB4-8F15-B9C16DFA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7" y="1130119"/>
            <a:ext cx="867532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s-PE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Solución</a:t>
            </a:r>
            <a:endParaRPr kumimoji="0" lang="es-PE" altLang="es-PE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PE" altLang="es-PE" sz="1600" dirty="0">
              <a:solidFill>
                <a:prstClr val="black"/>
              </a:solidFill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sz="1600" dirty="0">
                <a:solidFill>
                  <a:prstClr val="black"/>
                </a:solidFill>
              </a:rPr>
              <a:t>Quien de los siguientes alumnos estarán exonerados si a continuación se muestran sus calificaciones?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1165CFF-D55C-462A-AF56-DD63B343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78" y="1991893"/>
            <a:ext cx="4553493" cy="9578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B6C07A-F51A-402A-9EE5-AABAA18E2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41"/>
          <a:stretch/>
        </p:blipFill>
        <p:spPr>
          <a:xfrm>
            <a:off x="371701" y="3075735"/>
            <a:ext cx="5234442" cy="35999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4C6728-168B-4FCA-AEF8-3E96021C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05" y="3395525"/>
            <a:ext cx="3431220" cy="943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2A1862-175C-4063-871E-F221C43F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205" y="5455386"/>
            <a:ext cx="3431220" cy="931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70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BC1D2-BE59-46D3-AABC-F50BCDC3CFD1}"/>
              </a:ext>
            </a:extLst>
          </p:cNvPr>
          <p:cNvSpPr txBox="1"/>
          <p:nvPr/>
        </p:nvSpPr>
        <p:spPr>
          <a:xfrm>
            <a:off x="578621" y="275208"/>
            <a:ext cx="15083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Kahoot!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700BE-6F55-4B5E-9116-E61067B4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4" y="2109602"/>
            <a:ext cx="7328291" cy="35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0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314008"/>
            <a:ext cx="801687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Métodos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Tipos de Métodos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Parámetros de Entrada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Modularidad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Estructura Selectiva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IF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SWITCH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Operadores 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Relacionales</a:t>
            </a:r>
          </a:p>
          <a:p>
            <a:pPr marL="742950" lvl="1" algn="just" defTabSz="914400">
              <a:spcBef>
                <a:spcPct val="0"/>
              </a:spcBef>
              <a:defRPr/>
            </a:pPr>
            <a:r>
              <a:rPr lang="es-ES" altLang="es-PE" sz="2600" dirty="0"/>
              <a:t>Lógicos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 err="1"/>
              <a:t>Kahoot</a:t>
            </a:r>
            <a:r>
              <a:rPr lang="es-ES" altLang="es-PE" sz="3000" dirty="0"/>
              <a:t>!</a:t>
            </a:r>
          </a:p>
          <a:p>
            <a:pPr marL="285750" indent="-285750" algn="just" defTabSz="914400">
              <a:spcBef>
                <a:spcPct val="0"/>
              </a:spcBef>
              <a:defRPr/>
            </a:pPr>
            <a:r>
              <a:rPr lang="es-ES" altLang="es-PE" sz="3000" dirty="0"/>
              <a:t>Ejercicios</a:t>
            </a:r>
            <a:endParaRPr lang="es-PE" altLang="es-PE" sz="26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4706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062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15" y="575"/>
            <a:ext cx="1998985" cy="14696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6275" y="1632854"/>
            <a:ext cx="7889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Desarrollar un programa que reciba como parámetro 2 números e imprima el mensaje respectivo: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mayor que numero 2 imprimir “A es mayor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menor que numero 2 imprimir “A es menor a B”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Si  numero 1 es igual a 2 imprimir “A es igual a B”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dirty="0"/>
          </a:p>
          <a:p>
            <a:r>
              <a:rPr lang="es-PE" sz="2000" b="1" dirty="0"/>
              <a:t>Desarrollar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IF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E" sz="2000" dirty="0"/>
              <a:t>1 programa usando SWITCH</a:t>
            </a:r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82345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4501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Parámetros de Entrada</a:t>
            </a:r>
          </a:p>
        </p:txBody>
      </p:sp>
      <p:sp>
        <p:nvSpPr>
          <p:cNvPr id="26627" name="CuadroTexto 1">
            <a:extLst>
              <a:ext uri="{FF2B5EF4-FFF2-40B4-BE49-F238E27FC236}">
                <a16:creationId xmlns:a16="http://schemas.microsoft.com/office/drawing/2014/main" id="{31E65FF8-099C-424B-8EC2-6B80455B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11288"/>
            <a:ext cx="856932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PE" altLang="es-PE" sz="1600" dirty="0"/>
              <a:t>Realizar los siguientes programas usando Parámetros:</a:t>
            </a:r>
          </a:p>
          <a:p>
            <a:pPr marL="0" indent="0">
              <a:spcBef>
                <a:spcPct val="0"/>
              </a:spcBef>
              <a:buNone/>
            </a:pPr>
            <a:endParaRPr lang="es-PE" altLang="es-PE" sz="1600" dirty="0"/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Dados dos números, nos indique quien es mayor, menor o si son iguales.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un numero y muestre un mensaje indicando si es par o no.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números A y B y nos indique si A es múltiplo de B. (V o F)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Que reciba dos parámetros (nombre y edad), que muestre el mensaje dependiendo de la Edad: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0 a 2 muestre mensaje: nombre + “ es un infante”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3 a 10 muestre mensaje: nombre + “ es niño”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11 a 13 muestre mensaje: nombre + “ es </a:t>
            </a:r>
            <a:r>
              <a:rPr lang="es-PE" altLang="es-PE" sz="1200" dirty="0" err="1"/>
              <a:t>puber</a:t>
            </a:r>
            <a:r>
              <a:rPr lang="es-PE" altLang="es-PE" sz="1200" dirty="0"/>
              <a:t>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14 a 18 muestre mensaje: nombre + “ es adolescente”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entre 19 a 59 muestre mensaje: nombre + “ es adulto”</a:t>
            </a:r>
          </a:p>
          <a:p>
            <a:pPr lvl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200" dirty="0"/>
              <a:t>Edad mayor a 69 muestre mensaje:  nombre + “ es anciano”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PE" altLang="es-PE" sz="1600" dirty="0"/>
              <a:t> Realizar los enunciados: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8671211-574B-404A-B461-CE33BB79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86" y="4353377"/>
            <a:ext cx="7449983" cy="220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12515-3E0B-4930-A5D3-D5A074DFECFC}"/>
              </a:ext>
            </a:extLst>
          </p:cNvPr>
          <p:cNvSpPr txBox="1"/>
          <p:nvPr/>
        </p:nvSpPr>
        <p:spPr>
          <a:xfrm>
            <a:off x="676275" y="420688"/>
            <a:ext cx="62357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</a:rPr>
              <a:t>Ejercicios con Estructuras Selectivas</a:t>
            </a:r>
          </a:p>
        </p:txBody>
      </p:sp>
      <p:pic>
        <p:nvPicPr>
          <p:cNvPr id="26628" name="Imagen 3">
            <a:extLst>
              <a:ext uri="{FF2B5EF4-FFF2-40B4-BE49-F238E27FC236}">
                <a16:creationId xmlns:a16="http://schemas.microsoft.com/office/drawing/2014/main" id="{B3DD8CE4-20E6-44B5-A0BB-05E76FE71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-15875"/>
            <a:ext cx="1617662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A0430A-102F-4C55-8698-A19EAB729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242060"/>
            <a:ext cx="6276975" cy="2362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DFB791-30DF-4CA4-91CD-F7A8C14C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841432"/>
            <a:ext cx="6172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6729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Método?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Imagen 1">
            <a:extLst>
              <a:ext uri="{FF2B5EF4-FFF2-40B4-BE49-F238E27FC236}">
                <a16:creationId xmlns:a16="http://schemas.microsoft.com/office/drawing/2014/main" id="{7B37077A-CC69-4F3D-A88C-9754F00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31963"/>
            <a:ext cx="3149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F0AFC46-098F-4C98-BDB6-4A9E7E54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997200"/>
            <a:ext cx="1368425" cy="792163"/>
          </a:xfrm>
          <a:prstGeom prst="rightArrow">
            <a:avLst>
              <a:gd name="adj1" fmla="val 50000"/>
              <a:gd name="adj2" fmla="val 5000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s-PE" altLang="es-PE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180492-AC0A-4F0C-B348-5FA77DCD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92313"/>
            <a:ext cx="24003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C37270-3398-4D00-87FE-5BC8FCB8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919663"/>
            <a:ext cx="2874963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anose="020B0604030504040204" pitchFamily="34" charset="0"/>
              <a:buChar char="»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 -Avanzar X metros.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s-PE" altLang="es-PE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2.- Girar X grados.</a:t>
            </a:r>
          </a:p>
        </p:txBody>
      </p:sp>
    </p:spTree>
    <p:extLst>
      <p:ext uri="{BB962C8B-B14F-4D97-AF65-F5344CB8AC3E}">
        <p14:creationId xmlns:p14="http://schemas.microsoft.com/office/powerpoint/2010/main" val="41424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34496-05C4-4C1F-B6EB-A3FB71687DD1}"/>
              </a:ext>
            </a:extLst>
          </p:cNvPr>
          <p:cNvSpPr txBox="1"/>
          <p:nvPr/>
        </p:nvSpPr>
        <p:spPr>
          <a:xfrm>
            <a:off x="676275" y="420688"/>
            <a:ext cx="36729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altLang="es-PE" sz="3200" dirty="0"/>
              <a:t>¿Qué es un Método?</a:t>
            </a:r>
            <a:endParaRPr lang="es-PE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457E80-3CDD-42EE-A9CE-9B8AB3BA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32" y="1896109"/>
            <a:ext cx="6178858" cy="3914461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6A9463E4-E07B-4398-BC71-9ECD007B0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249" y="2883843"/>
            <a:ext cx="2663300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s-ES" altLang="es-PE" sz="2000" dirty="0"/>
              <a:t>Método </a:t>
            </a:r>
            <a:r>
              <a:rPr lang="es-ES" altLang="es-PE" sz="2000" dirty="0" err="1"/>
              <a:t>salirCasa</a:t>
            </a:r>
            <a:endParaRPr lang="es-ES" altLang="es-PE" sz="2000" dirty="0"/>
          </a:p>
          <a:p>
            <a:pPr marL="514350" lvl="1" indent="-342900" defTabSz="9144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" altLang="es-PE" sz="1600" dirty="0"/>
              <a:t>Avanzar 6 metros.</a:t>
            </a:r>
          </a:p>
          <a:p>
            <a:pPr marL="514350" lvl="1" indent="-342900" defTabSz="9144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PE" altLang="es-PE" sz="1600" dirty="0"/>
              <a:t>Girar 90 grados.</a:t>
            </a:r>
          </a:p>
          <a:p>
            <a:pPr marL="514350" lvl="1" indent="-342900" defTabSz="9144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PE" altLang="es-PE" sz="1600" dirty="0"/>
              <a:t>Avanzar 0.5 metros.</a:t>
            </a:r>
          </a:p>
          <a:p>
            <a:pPr marL="514350" lvl="1" indent="-342900" defTabSz="9144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PE" altLang="es-PE" sz="1600" dirty="0"/>
              <a:t>Girar 90 grados.</a:t>
            </a:r>
          </a:p>
          <a:p>
            <a:pPr marL="514350" lvl="1" indent="-342900" defTabSz="9144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PE" altLang="es-PE" sz="1600" dirty="0"/>
              <a:t>Avanzar 1 metro.</a:t>
            </a:r>
          </a:p>
          <a:p>
            <a:pPr defTabSz="914400">
              <a:spcBef>
                <a:spcPct val="0"/>
              </a:spcBef>
              <a:buNone/>
              <a:defRPr/>
            </a:pPr>
            <a:r>
              <a:rPr lang="es-PE" altLang="es-PE" sz="2000" dirty="0"/>
              <a:t>Fin de método </a:t>
            </a:r>
            <a:r>
              <a:rPr lang="es-PE" altLang="es-PE" sz="2000" dirty="0" err="1"/>
              <a:t>salirCasa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12638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676275" y="1235195"/>
            <a:ext cx="8016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Grupo de instrucciones a la que se da un nombre relacionado a la tarea que realiza. Este nombre es un identificador. 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Un método no realiza su tarea hasta que no es llamado.</a:t>
            </a:r>
          </a:p>
          <a:p>
            <a:pPr algn="just" defTabSz="914400">
              <a:spcBef>
                <a:spcPct val="0"/>
              </a:spcBef>
              <a:buNone/>
              <a:defRPr/>
            </a:pPr>
            <a:r>
              <a:rPr lang="es-ES" altLang="es-PE" sz="2400" dirty="0"/>
              <a:t>Todos los métodos van dentro de una clase.</a:t>
            </a:r>
            <a:endParaRPr lang="es-PE" altLang="es-PE" sz="2400" dirty="0"/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17118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A69499-E966-45C4-BF29-1A7E8330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94" y="2951459"/>
            <a:ext cx="4910814" cy="34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323312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b="1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Tipos de Métodos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ED26233C-F78B-492E-BB54-E3EDC76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252460"/>
            <a:ext cx="7626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1800" dirty="0"/>
              <a:t>Los métodos que son de un tipo en particular, es decir, </a:t>
            </a:r>
            <a:r>
              <a:rPr lang="es-PE" altLang="es-PE" sz="1800" b="1" dirty="0"/>
              <a:t>no llevan VOID</a:t>
            </a:r>
            <a:r>
              <a:rPr lang="es-PE" altLang="es-PE" sz="1800" dirty="0"/>
              <a:t>, siempre deben retornar un valor utilizando el comando </a:t>
            </a:r>
            <a:r>
              <a:rPr lang="es-PE" altLang="es-PE" sz="1800" b="1" dirty="0"/>
              <a:t>return</a:t>
            </a: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23C354-9570-4D73-A594-D9992D3A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73" y="3954543"/>
            <a:ext cx="7626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1800" dirty="0"/>
              <a:t>Sin embargo, los métodos que declaran </a:t>
            </a:r>
            <a:r>
              <a:rPr lang="es-PE" altLang="es-PE" sz="1800" b="1" dirty="0"/>
              <a:t>VOID</a:t>
            </a:r>
            <a:r>
              <a:rPr lang="es-PE" altLang="es-PE" sz="1800" dirty="0"/>
              <a:t>, nunca utilizando el comando </a:t>
            </a:r>
            <a:r>
              <a:rPr lang="es-PE" altLang="es-PE" sz="1800" b="1" dirty="0"/>
              <a:t>return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0DADE1-4AD2-4902-BD03-521E35F5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1" y="1957515"/>
            <a:ext cx="3038475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21D161-7F53-4FC2-BE4F-7DDA4DA86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874" y="1957515"/>
            <a:ext cx="420052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13CB4C-7B5D-4335-9D39-4F24DCB47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437" y="4643515"/>
            <a:ext cx="290512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3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E1DF568-C5F4-49CE-A9AF-D17D5F1A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25" y="4273404"/>
            <a:ext cx="47148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17B8C89-DB1F-40B4-8EDD-BA6F4000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7" y="1353537"/>
            <a:ext cx="4207516" cy="214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18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5314545" y="2303805"/>
            <a:ext cx="2702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defTabSz="914400" eaLnBrk="1" hangingPunct="1">
              <a:spcBef>
                <a:spcPct val="0"/>
              </a:spcBef>
              <a:buNone/>
              <a:defRPr/>
            </a:pPr>
            <a:r>
              <a:rPr lang="es-PE" altLang="es-PE" sz="2400" dirty="0"/>
              <a:t>Paso de parámetros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676275" y="420688"/>
            <a:ext cx="40727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Parámetros de Entrada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315159A-4A24-478E-A79A-88F8891B4C18}"/>
              </a:ext>
            </a:extLst>
          </p:cNvPr>
          <p:cNvCxnSpPr>
            <a:cxnSpLocks/>
            <a:stCxn id="7171" idx="1"/>
          </p:cNvCxnSpPr>
          <p:nvPr/>
        </p:nvCxnSpPr>
        <p:spPr>
          <a:xfrm flipH="1" flipV="1">
            <a:off x="2964873" y="1949863"/>
            <a:ext cx="2349672" cy="58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CBA0A9B-425B-4D7F-976A-3B802E60D92C}"/>
              </a:ext>
            </a:extLst>
          </p:cNvPr>
          <p:cNvCxnSpPr>
            <a:cxnSpLocks/>
          </p:cNvCxnSpPr>
          <p:nvPr/>
        </p:nvCxnSpPr>
        <p:spPr>
          <a:xfrm flipH="1">
            <a:off x="3971636" y="2765470"/>
            <a:ext cx="2475346" cy="17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6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239520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Modularidad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985705-0A7D-4467-B407-FFF9937FEF3E}"/>
              </a:ext>
            </a:extLst>
          </p:cNvPr>
          <p:cNvSpPr txBox="1"/>
          <p:nvPr/>
        </p:nvSpPr>
        <p:spPr>
          <a:xfrm>
            <a:off x="542420" y="1333125"/>
            <a:ext cx="21500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Los programas comienzan a crecer y ya presentan varias funcionalidades distintas.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23AA85-1D50-4669-95BE-2E51A6E6721A}"/>
              </a:ext>
            </a:extLst>
          </p:cNvPr>
          <p:cNvSpPr txBox="1"/>
          <p:nvPr/>
        </p:nvSpPr>
        <p:spPr>
          <a:xfrm>
            <a:off x="6451528" y="1413336"/>
            <a:ext cx="215005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Se debe separar las funcionalidades. Para ellos se utilizan métodos.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9ADF92-B2CC-47EE-AB9E-9D165EDAB8D7}"/>
              </a:ext>
            </a:extLst>
          </p:cNvPr>
          <p:cNvSpPr txBox="1"/>
          <p:nvPr/>
        </p:nvSpPr>
        <p:spPr>
          <a:xfrm>
            <a:off x="3496974" y="1610124"/>
            <a:ext cx="21500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</a:lvl1pPr>
          </a:lstStyle>
          <a:p>
            <a:pPr algn="ctr"/>
            <a:r>
              <a:rPr lang="es-ES" altLang="es-PE" dirty="0"/>
              <a:t>El código ya no puede ser una gran masa de código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D6896EB-AB8D-467C-964B-8B8A973DF20C}"/>
              </a:ext>
            </a:extLst>
          </p:cNvPr>
          <p:cNvSpPr/>
          <p:nvPr/>
        </p:nvSpPr>
        <p:spPr>
          <a:xfrm>
            <a:off x="2955636" y="1875063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FE8BD6D-C23D-4CC6-B055-A3F9DDCEA2E5}"/>
              </a:ext>
            </a:extLst>
          </p:cNvPr>
          <p:cNvSpPr/>
          <p:nvPr/>
        </p:nvSpPr>
        <p:spPr>
          <a:xfrm>
            <a:off x="5837382" y="1847354"/>
            <a:ext cx="350982" cy="35098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2A80DD-73C9-4DCE-A673-1DD7FF5C86B5}"/>
              </a:ext>
            </a:extLst>
          </p:cNvPr>
          <p:cNvSpPr txBox="1"/>
          <p:nvPr/>
        </p:nvSpPr>
        <p:spPr>
          <a:xfrm>
            <a:off x="156440" y="6069030"/>
            <a:ext cx="8445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altLang="es-PE" dirty="0"/>
              <a:t>Cada método debe resolver un requerimiento específico. Podemos tener muchos métodos que hagan labores especificas.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F09FE9B-BC98-4FA2-B021-6945DF0C7E6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85697" y="5459767"/>
            <a:ext cx="1" cy="60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F1BAB74-10DB-4B04-A7E2-02F2F53C8F4B}"/>
              </a:ext>
            </a:extLst>
          </p:cNvPr>
          <p:cNvCxnSpPr>
            <a:cxnSpLocks/>
          </p:cNvCxnSpPr>
          <p:nvPr/>
        </p:nvCxnSpPr>
        <p:spPr>
          <a:xfrm>
            <a:off x="6704623" y="5177248"/>
            <a:ext cx="0" cy="8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097B300-7C7D-47D8-9AC3-D616768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9" y="3312722"/>
            <a:ext cx="4207516" cy="2147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C7ED642-5305-4C5B-BFE8-1ED5EB326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186" y="3300823"/>
            <a:ext cx="47148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7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3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0" y="5949950"/>
            <a:ext cx="1054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/>
          <p:nvPr/>
        </p:nvSpPr>
        <p:spPr>
          <a:xfrm>
            <a:off x="676275" y="420688"/>
            <a:ext cx="51830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PE" sz="3200" dirty="0">
                <a:solidFill>
                  <a:schemeClr val="bg2">
                    <a:lumMod val="10000"/>
                  </a:schemeClr>
                </a:solidFill>
              </a:rPr>
              <a:t>¿ Qué es Estructura Selectiva?</a:t>
            </a:r>
          </a:p>
        </p:txBody>
      </p:sp>
      <p:pic>
        <p:nvPicPr>
          <p:cNvPr id="3" name="Gráfico 2" descr="Usuario">
            <a:extLst>
              <a:ext uri="{FF2B5EF4-FFF2-40B4-BE49-F238E27FC236}">
                <a16:creationId xmlns:a16="http://schemas.microsoft.com/office/drawing/2014/main" id="{D4616616-102C-4A53-B7D2-2F81A75C0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1008" y="2954170"/>
            <a:ext cx="914400" cy="914400"/>
          </a:xfrm>
          <a:prstGeom prst="rect">
            <a:avLst/>
          </a:prstGeom>
        </p:spPr>
      </p:pic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DB0944E8-A8B8-44CE-92D2-EF99390E3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1520451"/>
            <a:ext cx="723529" cy="72352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D1B8395-C2D4-4C96-A3F8-62FD3D704525}"/>
              </a:ext>
            </a:extLst>
          </p:cNvPr>
          <p:cNvSpPr txBox="1"/>
          <p:nvPr/>
        </p:nvSpPr>
        <p:spPr>
          <a:xfrm>
            <a:off x="688206" y="3845161"/>
            <a:ext cx="2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¿A que discoteca preferirá ir?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D30477-EB04-47E3-90AC-349EAEE2906C}"/>
              </a:ext>
            </a:extLst>
          </p:cNvPr>
          <p:cNvSpPr txBox="1"/>
          <p:nvPr/>
        </p:nvSpPr>
        <p:spPr>
          <a:xfrm>
            <a:off x="866436" y="2045144"/>
            <a:ext cx="255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Juan nació en 1984 y le gusta la música de la década que nació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62FB27-1D3B-4C0B-8245-185B59ED5908}"/>
              </a:ext>
            </a:extLst>
          </p:cNvPr>
          <p:cNvSpPr txBox="1"/>
          <p:nvPr/>
        </p:nvSpPr>
        <p:spPr>
          <a:xfrm>
            <a:off x="5723816" y="1559051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A</a:t>
            </a:r>
          </a:p>
          <a:p>
            <a:pPr algn="ctr"/>
            <a:r>
              <a:rPr lang="es-PE" dirty="0"/>
              <a:t>Música de los 70</a:t>
            </a:r>
          </a:p>
        </p:txBody>
      </p:sp>
      <p:pic>
        <p:nvPicPr>
          <p:cNvPr id="18" name="Gráfico 17" descr="Edificio">
            <a:extLst>
              <a:ext uri="{FF2B5EF4-FFF2-40B4-BE49-F238E27FC236}">
                <a16:creationId xmlns:a16="http://schemas.microsoft.com/office/drawing/2014/main" id="{4DF0F849-4ACA-4684-BC07-008528E38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287" y="2586689"/>
            <a:ext cx="723529" cy="7235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5D4BD05-BE07-4378-BE01-405ED5AF59E3}"/>
              </a:ext>
            </a:extLst>
          </p:cNvPr>
          <p:cNvSpPr txBox="1"/>
          <p:nvPr/>
        </p:nvSpPr>
        <p:spPr>
          <a:xfrm>
            <a:off x="5723816" y="2625289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B</a:t>
            </a:r>
          </a:p>
          <a:p>
            <a:pPr algn="ctr"/>
            <a:r>
              <a:rPr lang="es-PE" dirty="0"/>
              <a:t>Música de los 80</a:t>
            </a:r>
          </a:p>
        </p:txBody>
      </p:sp>
      <p:pic>
        <p:nvPicPr>
          <p:cNvPr id="20" name="Gráfico 19" descr="Edificio">
            <a:extLst>
              <a:ext uri="{FF2B5EF4-FFF2-40B4-BE49-F238E27FC236}">
                <a16:creationId xmlns:a16="http://schemas.microsoft.com/office/drawing/2014/main" id="{D96A275B-740D-4647-AAD8-5FA27184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3642037"/>
            <a:ext cx="723529" cy="72352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B216240-FD4C-480C-AD5F-B96362125389}"/>
              </a:ext>
            </a:extLst>
          </p:cNvPr>
          <p:cNvSpPr txBox="1"/>
          <p:nvPr/>
        </p:nvSpPr>
        <p:spPr>
          <a:xfrm>
            <a:off x="5712248" y="368063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C</a:t>
            </a:r>
          </a:p>
          <a:p>
            <a:pPr algn="ctr"/>
            <a:r>
              <a:rPr lang="es-PE" dirty="0"/>
              <a:t>Música de los 90</a:t>
            </a:r>
          </a:p>
        </p:txBody>
      </p:sp>
      <p:pic>
        <p:nvPicPr>
          <p:cNvPr id="22" name="Gráfico 21" descr="Edificio">
            <a:extLst>
              <a:ext uri="{FF2B5EF4-FFF2-40B4-BE49-F238E27FC236}">
                <a16:creationId xmlns:a16="http://schemas.microsoft.com/office/drawing/2014/main" id="{7D3F46DE-0B48-4CBE-BADC-F1C5A410F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8719" y="4688147"/>
            <a:ext cx="723529" cy="72352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C755EA12-F64C-4E7C-829C-0458D6FA54A5}"/>
              </a:ext>
            </a:extLst>
          </p:cNvPr>
          <p:cNvSpPr txBox="1"/>
          <p:nvPr/>
        </p:nvSpPr>
        <p:spPr>
          <a:xfrm>
            <a:off x="5712248" y="4726747"/>
            <a:ext cx="223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Discoteca D</a:t>
            </a:r>
          </a:p>
          <a:p>
            <a:pPr algn="ctr"/>
            <a:r>
              <a:rPr lang="es-PE" dirty="0"/>
              <a:t>Música de los 2000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3D2E3F8-2DBD-4701-A9B1-5191A6DF6986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2505408" y="2948454"/>
            <a:ext cx="2494879" cy="462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A6CE592-6A6E-4EC6-BA99-263B856E94BE}"/>
              </a:ext>
            </a:extLst>
          </p:cNvPr>
          <p:cNvSpPr txBox="1"/>
          <p:nvPr/>
        </p:nvSpPr>
        <p:spPr>
          <a:xfrm>
            <a:off x="1341157" y="5769980"/>
            <a:ext cx="61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Se debe cumplir la CONDICIÓN: </a:t>
            </a:r>
            <a:r>
              <a:rPr lang="es-PE" dirty="0"/>
              <a:t>El año de nacimiento debe estar dentro de los años de la década donde nació</a:t>
            </a:r>
          </a:p>
        </p:txBody>
      </p:sp>
    </p:spTree>
    <p:extLst>
      <p:ext uri="{BB962C8B-B14F-4D97-AF65-F5344CB8AC3E}">
        <p14:creationId xmlns:p14="http://schemas.microsoft.com/office/powerpoint/2010/main" val="38537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9" grpId="0"/>
      <p:bldP spid="21" grpId="0"/>
      <p:bldP spid="23" grpId="0"/>
      <p:bldP spid="26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1160</Words>
  <Application>Microsoft Office PowerPoint</Application>
  <PresentationFormat>Presentación en pantalla 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Agustín Fajardo Montes</dc:creator>
  <cp:lastModifiedBy>Cindy Mendoza Ibarra</cp:lastModifiedBy>
  <cp:revision>48</cp:revision>
  <dcterms:created xsi:type="dcterms:W3CDTF">2020-06-12T15:41:51Z</dcterms:created>
  <dcterms:modified xsi:type="dcterms:W3CDTF">2021-06-17T06:02:54Z</dcterms:modified>
</cp:coreProperties>
</file>