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746C1AB-AF12-4C1A-8830-0CD510CEB36C}">
  <a:tblStyle styleId="{D746C1AB-AF12-4C1A-8830-0CD510CEB36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4" d="100"/>
          <a:sy n="144" d="100"/>
        </p:scale>
        <p:origin x="65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7994ca7f68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7994ca7f68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7994ca7f68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7994ca7f68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7994ca7f68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7994ca7f68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7994ca7f68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7994ca7f68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7994ca7f68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7994ca7f68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7994ca7f68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7994ca7f68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7994ca7f68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7994ca7f68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7994ca7f68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7994ca7f68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7994ca7f68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7994ca7f68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7994ca7f68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7994ca7f68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7994ca7f68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7994ca7f68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7994ca7f68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7994ca7f68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7994ca7f68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7994ca7f68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indyTribuzio-NOAA/PSS_Ageing/tree/main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indyTribuzio-NOAA/PSS_Ageing/blob/main/Sample_Summary/NPRB2301_specimen_data_NOT_FINAL.csv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NPRB 2301 Sample Meeting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41750"/>
            <a:ext cx="8520600" cy="19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August 30 2023</a:t>
            </a: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GIThub repository for documents and data: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u="sng" dirty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https://github.com/CindyTribuzio-NOAA/PSS_Ageing/tree/main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0025" y="1017725"/>
            <a:ext cx="6976800" cy="384955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Sub-Sampling Criteria</a:t>
            </a:r>
            <a:endParaRPr/>
          </a:p>
        </p:txBody>
      </p:sp>
      <p:sp>
        <p:nvSpPr>
          <p:cNvPr id="119" name="Google Shape;119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Size??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By Sex??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Notes</a:t>
            </a:r>
            <a:endParaRPr/>
          </a:p>
        </p:txBody>
      </p:sp>
      <p:sp>
        <p:nvSpPr>
          <p:cNvPr id="125" name="Google Shape;125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Dan’s timeframe for practice - shouldn’t take too much to scale up to larger lenses (unless the practice doesn’t work-then would need more meetings). Should take ~1 day to see if it will work. Dan will start by trying it himself. He’ll get back to us with some preliminary reports about a week after getting the samples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First PI meeting in person - January 2024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Check-in meeting early October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Cindy’s availability is limited now-mid December, but tech is working on finalizing database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Practice Samples</a:t>
            </a:r>
            <a:endParaRPr/>
          </a:p>
        </p:txBody>
      </p:sp>
      <p:sp>
        <p:nvSpPr>
          <p:cNvPr id="131" name="Google Shape;131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 we need more practice specimens? - right now, only send expendable samples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Cindy will FedEx practice samples (~1 gallon bag) of PSS to Dan on 9/5/23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Will be a range of sizes to see if method works for larger eyes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Send some poor and higher quality to assess how quality affects processing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Will also send some dogfish (though the amount available is limited)-save for analysis for Bruce.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The older dogfish samples (pre-pandemic) might not be in great shape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 batch of real samples?</a:t>
            </a:r>
            <a:endParaRPr/>
          </a:p>
        </p:txBody>
      </p:sp>
      <p:sp>
        <p:nvSpPr>
          <p:cNvPr id="137" name="Google Shape;137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4 layers will span many years. Even from smaller dogfish, could get 6-7 layers. Do we want more layers from “Best/High” samples?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Every sample will be split into soluble/insoluble. Every layer increases the workload.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Instead of combining, better to isolate distinct layers.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Largest eyes might be really challenging to process.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Analytical Tasks/Manuscript Plan</a:t>
            </a:r>
            <a:endParaRPr/>
          </a:p>
        </p:txBody>
      </p:sp>
      <p:sp>
        <p:nvSpPr>
          <p:cNvPr id="143" name="Google Shape;143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-Cindy will work on a draft list for this and send to the group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Discuss sample sizes and flow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06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 sample criteria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81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Across lengths, sex, area?</a:t>
            </a:r>
            <a:endParaRPr sz="2400">
              <a:solidFill>
                <a:schemeClr val="dk1"/>
              </a:solidFill>
            </a:endParaRPr>
          </a:p>
          <a:p>
            <a:pPr marL="457200" lvl="0" indent="-406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Identify any more practice specimens</a:t>
            </a:r>
            <a:endParaRPr sz="2800">
              <a:solidFill>
                <a:schemeClr val="dk1"/>
              </a:solidFill>
            </a:endParaRPr>
          </a:p>
          <a:p>
            <a:pPr marL="457200" lvl="0" indent="-406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Identify first round of real samples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05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Sample Sizes</a:t>
            </a:r>
            <a:endParaRPr/>
          </a:p>
        </p:txBody>
      </p:sp>
      <p:graphicFrame>
        <p:nvGraphicFramePr>
          <p:cNvPr id="67" name="Google Shape;67;p15"/>
          <p:cNvGraphicFramePr/>
          <p:nvPr/>
        </p:nvGraphicFramePr>
        <p:xfrm>
          <a:off x="147400" y="529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{D746C1AB-AF12-4C1A-8830-0CD510CEB36C}</a:tableStyleId>
              </a:tblPr>
              <a:tblGrid>
                <a:gridCol w="831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17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1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8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45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79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816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948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Species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Obj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Analysis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 Fish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 lense/fish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 layers/lens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Portions/layer (insol vs sol)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Total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PSS</a:t>
                      </a:r>
                      <a:endParaRPr sz="1200" b="1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Obj 2 - Dietary contributions</a:t>
                      </a:r>
                      <a:endParaRPr sz="12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Bulk isotopes</a:t>
                      </a:r>
                      <a:endParaRPr sz="12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40</a:t>
                      </a:r>
                      <a:endParaRPr sz="12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2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sz="12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2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160</a:t>
                      </a:r>
                      <a:endParaRPr sz="12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PSS</a:t>
                      </a:r>
                      <a:endParaRPr sz="1200" b="1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Obj 2 - Dietary contributions</a:t>
                      </a:r>
                      <a:endParaRPr sz="12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CSIA-AA</a:t>
                      </a:r>
                      <a:endParaRPr sz="12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sz="12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2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2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2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sz="12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SD</a:t>
                      </a:r>
                      <a:endParaRPr sz="1200" b="1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Obj 2 - Maternal contributions</a:t>
                      </a:r>
                      <a:endParaRPr sz="12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Bulk isotopes</a:t>
                      </a:r>
                      <a:endParaRPr sz="12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</a:t>
                      </a:r>
                      <a:endParaRPr sz="12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12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2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2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40</a:t>
                      </a:r>
                      <a:endParaRPr sz="12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SD</a:t>
                      </a:r>
                      <a:endParaRPr sz="1200" b="1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Obj 2 - Maternal contributions</a:t>
                      </a:r>
                      <a:endParaRPr sz="12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CSIA-AA</a:t>
                      </a:r>
                      <a:endParaRPr sz="12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sz="12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2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2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2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sz="12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PSS</a:t>
                      </a:r>
                      <a:endParaRPr sz="1200" b="1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Obj 2 - Measure turnover</a:t>
                      </a:r>
                      <a:endParaRPr sz="12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AMS</a:t>
                      </a:r>
                      <a:endParaRPr sz="12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sz="12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2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sz="12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12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40</a:t>
                      </a:r>
                      <a:endParaRPr sz="12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SD</a:t>
                      </a:r>
                      <a:endParaRPr sz="1200" b="1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Obj 2 - Measure turnover</a:t>
                      </a:r>
                      <a:endParaRPr sz="12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AMS</a:t>
                      </a:r>
                      <a:endParaRPr sz="12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sz="12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2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sz="12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12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40</a:t>
                      </a:r>
                      <a:endParaRPr sz="12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PSS</a:t>
                      </a:r>
                      <a:endParaRPr sz="1200" b="1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Obj 1 - Estimate age</a:t>
                      </a:r>
                      <a:endParaRPr sz="12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AMS</a:t>
                      </a:r>
                      <a:endParaRPr sz="12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</a:t>
                      </a:r>
                      <a:endParaRPr sz="12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2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sz="12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2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80</a:t>
                      </a:r>
                      <a:endParaRPr sz="12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SD</a:t>
                      </a:r>
                      <a:endParaRPr sz="1200" b="1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Obj 1 - Estimate age</a:t>
                      </a:r>
                      <a:endParaRPr sz="12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AMS</a:t>
                      </a:r>
                      <a:endParaRPr sz="12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</a:t>
                      </a:r>
                      <a:endParaRPr sz="12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2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sz="12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2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80</a:t>
                      </a:r>
                      <a:endParaRPr sz="12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PSS</a:t>
                      </a:r>
                      <a:endParaRPr sz="1200" b="1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Obj 1 - Estimate age, check eye consistency</a:t>
                      </a:r>
                      <a:endParaRPr sz="12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AMS</a:t>
                      </a:r>
                      <a:endParaRPr sz="12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 sz="12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12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sz="12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2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80</a:t>
                      </a:r>
                      <a:endParaRPr sz="12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Sample Flow</a:t>
            </a:r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samples go to ARC first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81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Dan and students will separate layers and put into solution</a:t>
            </a:r>
            <a:endParaRPr sz="2400">
              <a:solidFill>
                <a:schemeClr val="dk1"/>
              </a:solidFill>
            </a:endParaRPr>
          </a:p>
          <a:p>
            <a:pPr marL="457200" lvl="0" indent="-406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AMS samples to LLNL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81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Bruce and tech will conduct centrifugation/drying and protein turnover and carbon analyses</a:t>
            </a:r>
            <a:endParaRPr sz="2400">
              <a:solidFill>
                <a:schemeClr val="dk1"/>
              </a:solidFill>
            </a:endParaRPr>
          </a:p>
          <a:p>
            <a:pPr marL="457200" lvl="0" indent="-406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Isotopes to Taylor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81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Taylor will conduct bulk and CSIA-AA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Subsampling Criteria</a:t>
            </a:r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Sample Quality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“Great” - Scientific collections with well documented handling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“Good” - Generally observer collections with generally well documented handling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“Poor” - Samples that likely had delays between death and sampling or at least one thaw cycle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Quality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“Great” - Scientific collections with most accurate length and haul info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“Good” - Generally observer collections, presumed accurate lengths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“Medium” - LIkely accurate lengths, but not sure which length (PCL or TL), or spotty haul data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“Poor” - biological and/or haul data unable to be verified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“Waiting” - Generally observer collection in which I either do not yet have data form, or need to verify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Subsampling Criteria</a:t>
            </a:r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Rank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“Best” - top priority samples, use all of them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“High” - sub-sample as needed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“Medium” - most of these will likely move to “High” as data get recovered and validated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“Low” - probably save for practice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“Lower” - last resort, practice only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Sample DATA!!!!</a:t>
            </a:r>
            <a:endParaRPr/>
          </a:p>
        </p:txBody>
      </p:sp>
      <p:sp>
        <p:nvSpPr>
          <p:cNvPr id="91" name="Google Shape;91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Non-confidential data are available on GIThub </a:t>
            </a:r>
            <a:r>
              <a:rPr lang="en" u="sng">
                <a:solidFill>
                  <a:schemeClr val="hlink"/>
                </a:solidFill>
                <a:hlinkClick r:id="rId3"/>
              </a:rPr>
              <a:t>repository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NOTE: these data are not the final specimen data, as I continue error checking and adding observer haul data, this will change. For our purposes today, it is sufficient.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Sub-Sampling Criteria</a:t>
            </a:r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Region??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graphicFrame>
        <p:nvGraphicFramePr>
          <p:cNvPr id="105" name="Google Shape;105;p21"/>
          <p:cNvGraphicFramePr/>
          <p:nvPr/>
        </p:nvGraphicFramePr>
        <p:xfrm>
          <a:off x="952475" y="1604825"/>
          <a:ext cx="7239050" cy="3235422"/>
        </p:xfrm>
        <a:graphic>
          <a:graphicData uri="http://schemas.openxmlformats.org/drawingml/2006/table">
            <a:tbl>
              <a:tblPr>
                <a:noFill/>
                <a:tableStyleId>{D746C1AB-AF12-4C1A-8830-0CD510CEB36C}</a:tableStyleId>
              </a:tblPr>
              <a:tblGrid>
                <a:gridCol w="1034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4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4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4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34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34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341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FMP Sub area</a:t>
                      </a:r>
                      <a:endParaRPr sz="1100"/>
                    </a:p>
                  </a:txBody>
                  <a:tcPr marL="68575" marR="6857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Best</a:t>
                      </a:r>
                      <a:endParaRPr sz="1100"/>
                    </a:p>
                  </a:txBody>
                  <a:tcPr marL="68575" marR="6857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High</a:t>
                      </a:r>
                      <a:endParaRPr sz="1100"/>
                    </a:p>
                  </a:txBody>
                  <a:tcPr marL="68575" marR="6857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Medium</a:t>
                      </a:r>
                      <a:endParaRPr sz="1100"/>
                    </a:p>
                  </a:txBody>
                  <a:tcPr marL="68575" marR="6857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Low</a:t>
                      </a:r>
                      <a:endParaRPr sz="1100"/>
                    </a:p>
                  </a:txBody>
                  <a:tcPr marL="68575" marR="6857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Lower</a:t>
                      </a:r>
                      <a:endParaRPr sz="1100"/>
                    </a:p>
                  </a:txBody>
                  <a:tcPr marL="68575" marR="6857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Grand Total</a:t>
                      </a:r>
                      <a:endParaRPr sz="1100"/>
                    </a:p>
                  </a:txBody>
                  <a:tcPr marL="68575" marR="6857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EBS</a:t>
                      </a:r>
                      <a:endParaRPr sz="1100"/>
                    </a:p>
                  </a:txBody>
                  <a:tcPr marL="68575" marR="6857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68575" marR="6857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37</a:t>
                      </a:r>
                      <a:endParaRPr sz="1100"/>
                    </a:p>
                  </a:txBody>
                  <a:tcPr marL="68575" marR="6857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68575" marR="6857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68575" marR="6857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68575" marR="6857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37</a:t>
                      </a:r>
                      <a:endParaRPr sz="1100"/>
                    </a:p>
                  </a:txBody>
                  <a:tcPr marL="68575" marR="6857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AI</a:t>
                      </a:r>
                      <a:endParaRPr sz="1100"/>
                    </a:p>
                  </a:txBody>
                  <a:tcPr marL="68575" marR="6857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</a:t>
                      </a:r>
                      <a:endParaRPr sz="1100"/>
                    </a:p>
                  </a:txBody>
                  <a:tcPr marL="68575" marR="6857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5</a:t>
                      </a:r>
                      <a:endParaRPr sz="1100"/>
                    </a:p>
                  </a:txBody>
                  <a:tcPr marL="68575" marR="6857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68575" marR="6857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68575" marR="6857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68575" marR="6857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6</a:t>
                      </a:r>
                      <a:endParaRPr sz="1100"/>
                    </a:p>
                  </a:txBody>
                  <a:tcPr marL="68575" marR="6857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CGOA</a:t>
                      </a:r>
                      <a:endParaRPr sz="1100"/>
                    </a:p>
                  </a:txBody>
                  <a:tcPr marL="68575" marR="6857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68575" marR="6857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</a:t>
                      </a:r>
                      <a:endParaRPr sz="1100"/>
                    </a:p>
                  </a:txBody>
                  <a:tcPr marL="68575" marR="6857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68575" marR="6857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68575" marR="6857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68575" marR="6857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</a:t>
                      </a:r>
                      <a:endParaRPr sz="1100"/>
                    </a:p>
                  </a:txBody>
                  <a:tcPr marL="68575" marR="6857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WC</a:t>
                      </a:r>
                      <a:endParaRPr sz="1100"/>
                    </a:p>
                  </a:txBody>
                  <a:tcPr marL="68575" marR="6857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68575" marR="6857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68575" marR="6857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47</a:t>
                      </a:r>
                      <a:endParaRPr sz="1100"/>
                    </a:p>
                  </a:txBody>
                  <a:tcPr marL="68575" marR="6857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68575" marR="6857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68575" marR="6857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47</a:t>
                      </a:r>
                      <a:endParaRPr sz="1100"/>
                    </a:p>
                  </a:txBody>
                  <a:tcPr marL="68575" marR="6857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SEI</a:t>
                      </a:r>
                      <a:endParaRPr sz="1100"/>
                    </a:p>
                  </a:txBody>
                  <a:tcPr marL="68575" marR="6857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</a:t>
                      </a:r>
                      <a:endParaRPr sz="1100"/>
                    </a:p>
                  </a:txBody>
                  <a:tcPr marL="68575" marR="6857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3</a:t>
                      </a:r>
                      <a:endParaRPr sz="1100"/>
                    </a:p>
                  </a:txBody>
                  <a:tcPr marL="68575" marR="6857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68575" marR="6857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68575" marR="6857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68575" marR="6857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4</a:t>
                      </a:r>
                      <a:endParaRPr sz="1100"/>
                    </a:p>
                  </a:txBody>
                  <a:tcPr marL="68575" marR="6857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NA</a:t>
                      </a:r>
                      <a:endParaRPr sz="1100"/>
                    </a:p>
                  </a:txBody>
                  <a:tcPr marL="68575" marR="6857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68575" marR="6857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68575" marR="6857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55</a:t>
                      </a:r>
                      <a:endParaRPr sz="1100"/>
                    </a:p>
                  </a:txBody>
                  <a:tcPr marL="68575" marR="6857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2</a:t>
                      </a:r>
                      <a:endParaRPr sz="1100"/>
                    </a:p>
                  </a:txBody>
                  <a:tcPr marL="68575" marR="6857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3</a:t>
                      </a:r>
                      <a:endParaRPr sz="1100"/>
                    </a:p>
                  </a:txBody>
                  <a:tcPr marL="68575" marR="6857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60</a:t>
                      </a:r>
                      <a:endParaRPr sz="1100"/>
                    </a:p>
                  </a:txBody>
                  <a:tcPr marL="68575" marR="6857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Grand Total</a:t>
                      </a:r>
                      <a:endParaRPr sz="1100"/>
                    </a:p>
                  </a:txBody>
                  <a:tcPr marL="68575" marR="6857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2</a:t>
                      </a:r>
                      <a:endParaRPr sz="1100"/>
                    </a:p>
                  </a:txBody>
                  <a:tcPr marL="68575" marR="6857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46</a:t>
                      </a:r>
                      <a:endParaRPr sz="1100"/>
                    </a:p>
                  </a:txBody>
                  <a:tcPr marL="68575" marR="6857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102</a:t>
                      </a:r>
                      <a:endParaRPr sz="1100"/>
                    </a:p>
                  </a:txBody>
                  <a:tcPr marL="68575" marR="6857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2</a:t>
                      </a:r>
                      <a:endParaRPr sz="1100"/>
                    </a:p>
                  </a:txBody>
                  <a:tcPr marL="68575" marR="6857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3</a:t>
                      </a:r>
                      <a:endParaRPr sz="1100"/>
                    </a:p>
                  </a:txBody>
                  <a:tcPr marL="68575" marR="6857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155</a:t>
                      </a:r>
                      <a:endParaRPr sz="1100"/>
                    </a:p>
                  </a:txBody>
                  <a:tcPr marL="68575" marR="6857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Sub-Sampling Criteria</a:t>
            </a:r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Size??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By Sex??</a:t>
            </a:r>
            <a:endParaRPr/>
          </a:p>
        </p:txBody>
      </p:sp>
      <p:pic>
        <p:nvPicPr>
          <p:cNvPr id="112" name="Google Shape;11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7799" y="943050"/>
            <a:ext cx="6304800" cy="410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776</Words>
  <Application>Microsoft Office PowerPoint</Application>
  <PresentationFormat>On-screen Show (16:9)</PresentationFormat>
  <Paragraphs>184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Simple Light</vt:lpstr>
      <vt:lpstr>NPRB 2301 Sample Meeting</vt:lpstr>
      <vt:lpstr>Agenda</vt:lpstr>
      <vt:lpstr>Sample Sizes</vt:lpstr>
      <vt:lpstr>Sample Flow</vt:lpstr>
      <vt:lpstr>Subsampling Criteria</vt:lpstr>
      <vt:lpstr>Subsampling Criteria</vt:lpstr>
      <vt:lpstr>Sample DATA!!!!</vt:lpstr>
      <vt:lpstr>Sub-Sampling Criteria</vt:lpstr>
      <vt:lpstr>Sub-Sampling Criteria</vt:lpstr>
      <vt:lpstr>Sub-Sampling Criteria</vt:lpstr>
      <vt:lpstr>Notes</vt:lpstr>
      <vt:lpstr>Practice Samples</vt:lpstr>
      <vt:lpstr>First batch of real samples?</vt:lpstr>
      <vt:lpstr>Analytical Tasks/Manuscript Plan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NPRB 2301 Sample Meeting</dc:title>
  <dc:creator>Cindy.Tribuzio</dc:creator>
  <cp:lastModifiedBy>Cindy Tribuzio</cp:lastModifiedBy>
  <cp:revision>1</cp:revision>
  <dcterms:modified xsi:type="dcterms:W3CDTF">2023-08-30T18:05:33Z</dcterms:modified>
</cp:coreProperties>
</file>