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18"/>
  </p:notesMasterIdLst>
  <p:handoutMasterIdLst>
    <p:handoutMasterId r:id="rId19"/>
  </p:handoutMasterIdLst>
  <p:sldIdLst>
    <p:sldId id="1857" r:id="rId5"/>
    <p:sldId id="1862" r:id="rId6"/>
    <p:sldId id="1866" r:id="rId7"/>
    <p:sldId id="1867" r:id="rId8"/>
    <p:sldId id="1870" r:id="rId9"/>
    <p:sldId id="1871" r:id="rId10"/>
    <p:sldId id="1872" r:id="rId11"/>
    <p:sldId id="1873" r:id="rId12"/>
    <p:sldId id="1874" r:id="rId13"/>
    <p:sldId id="1875" r:id="rId14"/>
    <p:sldId id="1876" r:id="rId15"/>
    <p:sldId id="1877" r:id="rId16"/>
    <p:sldId id="1532" r:id="rId1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8D4"/>
    <a:srgbClr val="737373"/>
    <a:srgbClr val="008272"/>
    <a:srgbClr val="004B50"/>
    <a:srgbClr val="E6E6E6"/>
    <a:srgbClr val="D2D2D2"/>
    <a:srgbClr val="000000"/>
    <a:srgbClr val="1A1A1A"/>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224" autoAdjust="0"/>
  </p:normalViewPr>
  <p:slideViewPr>
    <p:cSldViewPr snapToGrid="0">
      <p:cViewPr varScale="1">
        <p:scale>
          <a:sx n="105" d="100"/>
          <a:sy n="105" d="100"/>
        </p:scale>
        <p:origin x="834" y="114"/>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7/29/2020 6:25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7/29/2020 6:25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the main objective is to understand how to prepare an environment and data model using the Common Data Service. We will build a model driven app and a canvas app based on the data model. Although we probably won’t have time to cover everything today, the lab manual also contains instructions on how to add an AI Builder business card reader, Power Portals, Business Process Flows, and Power Automate Approvals</a:t>
            </a:r>
          </a:p>
        </p:txBody>
      </p:sp>
      <p:sp>
        <p:nvSpPr>
          <p:cNvPr id="6" name="Slide Number Placeholder 5"/>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Date Placeholder 9"/>
          <p:cNvSpPr>
            <a:spLocks noGrp="1"/>
          </p:cNvSpPr>
          <p:nvPr>
            <p:ph type="dt"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D9BFF88-B9B5-4B68-BAE1-09ACB5D03C5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7/29/2020 6:25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2" name="Header Placeholder 11"/>
          <p:cNvSpPr>
            <a:spLocks noGrp="1"/>
          </p:cNvSpPr>
          <p:nvPr>
            <p:ph type="hdr" sz="quarter" idx="15"/>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6"/>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972140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7/29/2020 6:25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61897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7/29/2020 6:25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27561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7/29/2020 6:25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00552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7/29/2020 6:25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51516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7/29/2020 6:25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52238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7/29/2020 6:25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Title scree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DE27EAF-70C7-479F-8CDD-0A656124AB32}"/>
              </a:ext>
            </a:extLst>
          </p:cNvPr>
          <p:cNvSpPr/>
          <p:nvPr userDrawn="1"/>
        </p:nvSpPr>
        <p:spPr bwMode="auto">
          <a:xfrm>
            <a:off x="5326062" y="0"/>
            <a:ext cx="6865937" cy="6865937"/>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Picture 7" descr="A screenshot of a computer&#10;&#10;Description generated with high confidence">
            <a:extLst>
              <a:ext uri="{FF2B5EF4-FFF2-40B4-BE49-F238E27FC236}">
                <a16:creationId xmlns:a16="http://schemas.microsoft.com/office/drawing/2014/main" id="{7F6B113F-63E0-4604-B908-E444BC78961C}"/>
              </a:ext>
            </a:extLst>
          </p:cNvPr>
          <p:cNvPicPr>
            <a:picLocks noChangeAspect="1"/>
          </p:cNvPicPr>
          <p:nvPr userDrawn="1"/>
        </p:nvPicPr>
        <p:blipFill>
          <a:blip r:embed="rId3"/>
          <a:stretch>
            <a:fillRect/>
          </a:stretch>
        </p:blipFill>
        <p:spPr>
          <a:xfrm>
            <a:off x="5335588" y="965103"/>
            <a:ext cx="6856412" cy="5136868"/>
          </a:xfrm>
          <a:prstGeom prst="rect">
            <a:avLst/>
          </a:prstGeom>
        </p:spPr>
      </p:pic>
      <p:sp>
        <p:nvSpPr>
          <p:cNvPr id="4" name="Rectangle 3">
            <a:extLst>
              <a:ext uri="{FF2B5EF4-FFF2-40B4-BE49-F238E27FC236}">
                <a16:creationId xmlns:a16="http://schemas.microsoft.com/office/drawing/2014/main" id="{150BEB9C-E620-48A9-8B21-E4AD7CB2CFDC}"/>
              </a:ext>
            </a:extLst>
          </p:cNvPr>
          <p:cNvSpPr/>
          <p:nvPr userDrawn="1"/>
        </p:nvSpPr>
        <p:spPr>
          <a:xfrm>
            <a:off x="481070" y="1963877"/>
            <a:ext cx="6096000" cy="1569660"/>
          </a:xfrm>
          <a:prstGeom prst="rect">
            <a:avLst/>
          </a:prstGeom>
        </p:spPr>
        <p:txBody>
          <a:bodyPr>
            <a:spAutoFit/>
          </a:bodyPr>
          <a:lstStyle/>
          <a:p>
            <a:r>
              <a:rPr kumimoji="0" lang="en-US" sz="3600" b="0" i="0" u="none" strike="noStrike" kern="1200" cap="none" spc="-50"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pitchFamily="34" charset="0"/>
              </a:rPr>
              <a:t>App in a Day</a:t>
            </a:r>
            <a:br>
              <a:rPr kumimoji="0" lang="en-US" sz="3600" b="0" i="0" u="none" strike="noStrike" kern="1200" cap="none" spc="-50"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pitchFamily="34" charset="0"/>
              </a:rPr>
            </a:br>
            <a:r>
              <a:rPr kumimoji="0" lang="en-US" sz="2400" b="0" i="0" u="none" strike="noStrike" kern="1200" cap="none" spc="-50"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pitchFamily="34" charset="0"/>
              </a:rPr>
              <a:t>Business Application Platform</a:t>
            </a:r>
            <a:br>
              <a:rPr kumimoji="0" lang="en-US" sz="2400" b="0" i="0" u="none" strike="noStrike" kern="1200" cap="none" spc="-50"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pitchFamily="34" charset="0"/>
              </a:rPr>
            </a:br>
            <a:r>
              <a:rPr kumimoji="0" lang="en-US" sz="1800" b="0" i="0" u="none" strike="noStrike" kern="1200" cap="none" spc="-50"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pitchFamily="34" charset="0"/>
              </a:rPr>
              <a:t>PowerApps, Microsoft Flow </a:t>
            </a:r>
            <a:br>
              <a:rPr kumimoji="0" lang="en-US" sz="1800" b="0" i="0" u="none" strike="noStrike" kern="1200" cap="none" spc="-50"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pitchFamily="34" charset="0"/>
              </a:rPr>
            </a:br>
            <a:r>
              <a:rPr kumimoji="0" lang="en-US" sz="1800" b="0" i="0" u="none" strike="noStrike" kern="1200" cap="none" spc="-50"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pitchFamily="34" charset="0"/>
              </a:rPr>
              <a:t>&amp; Common Data Service for Apps (CDS) </a:t>
            </a:r>
            <a:endParaRPr lang="en-US" dirty="0"/>
          </a:p>
        </p:txBody>
      </p:sp>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84497C0-C2FA-4D5B-B2D1-00191EA71FBB}"/>
              </a:ext>
            </a:extLst>
          </p:cNvPr>
          <p:cNvPicPr>
            <a:picLocks noChangeAspect="1"/>
          </p:cNvPicPr>
          <p:nvPr userDrawn="1"/>
        </p:nvPicPr>
        <p:blipFill>
          <a:blip r:embed="rId2"/>
          <a:stretch>
            <a:fillRect/>
          </a:stretch>
        </p:blipFill>
        <p:spPr>
          <a:xfrm>
            <a:off x="8717653" y="4340984"/>
            <a:ext cx="2875010" cy="1928053"/>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5" name="Picture 4">
            <a:extLst>
              <a:ext uri="{FF2B5EF4-FFF2-40B4-BE49-F238E27FC236}">
                <a16:creationId xmlns:a16="http://schemas.microsoft.com/office/drawing/2014/main" id="{BDFA4497-145F-4992-BC24-0BA1F8C66B4A}"/>
              </a:ext>
            </a:extLst>
          </p:cNvPr>
          <p:cNvPicPr>
            <a:picLocks noChangeAspect="1"/>
          </p:cNvPicPr>
          <p:nvPr userDrawn="1"/>
        </p:nvPicPr>
        <p:blipFill>
          <a:blip r:embed="rId2"/>
          <a:stretch>
            <a:fillRect/>
          </a:stretch>
        </p:blipFill>
        <p:spPr>
          <a:xfrm>
            <a:off x="8717653" y="4340984"/>
            <a:ext cx="2875010" cy="1928053"/>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B24A6ECF-8F9C-45B4-B165-13DEF5BA071F}"/>
              </a:ext>
            </a:extLst>
          </p:cNvPr>
          <p:cNvPicPr>
            <a:picLocks noChangeAspect="1"/>
          </p:cNvPicPr>
          <p:nvPr userDrawn="1"/>
        </p:nvPicPr>
        <p:blipFill>
          <a:blip r:embed="rId2"/>
          <a:stretch>
            <a:fillRect/>
          </a:stretch>
        </p:blipFill>
        <p:spPr>
          <a:xfrm>
            <a:off x="8717653" y="4340984"/>
            <a:ext cx="2875010" cy="1928053"/>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 scree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DE27EAF-70C7-479F-8CDD-0A656124AB32}"/>
              </a:ext>
            </a:extLst>
          </p:cNvPr>
          <p:cNvSpPr/>
          <p:nvPr userDrawn="1"/>
        </p:nvSpPr>
        <p:spPr bwMode="auto">
          <a:xfrm>
            <a:off x="5326062" y="0"/>
            <a:ext cx="6865937" cy="6865937"/>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979539"/>
            <a:ext cx="4167887" cy="553998"/>
          </a:xfrm>
        </p:spPr>
        <p:txBody>
          <a:bodyPr anchor="b" anchorCtr="0">
            <a:spAutoFit/>
          </a:bodyPr>
          <a:lstStyle>
            <a:lvl1pPr>
              <a:defRPr/>
            </a:lvl1pPr>
          </a:lstStyle>
          <a:p>
            <a:r>
              <a:rPr lang="en-US" dirty="0"/>
              <a:t>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a:t>
            </a:r>
          </a:p>
        </p:txBody>
      </p:sp>
      <p:pic>
        <p:nvPicPr>
          <p:cNvPr id="8" name="Picture 7" descr="A screenshot of a computer&#10;&#10;Description generated with high confidence">
            <a:extLst>
              <a:ext uri="{FF2B5EF4-FFF2-40B4-BE49-F238E27FC236}">
                <a16:creationId xmlns:a16="http://schemas.microsoft.com/office/drawing/2014/main" id="{7F6B113F-63E0-4604-B908-E444BC78961C}"/>
              </a:ext>
            </a:extLst>
          </p:cNvPr>
          <p:cNvPicPr>
            <a:picLocks noChangeAspect="1"/>
          </p:cNvPicPr>
          <p:nvPr userDrawn="1"/>
        </p:nvPicPr>
        <p:blipFill>
          <a:blip r:embed="rId3"/>
          <a:stretch>
            <a:fillRect/>
          </a:stretch>
        </p:blipFill>
        <p:spPr>
          <a:xfrm>
            <a:off x="5335588" y="965103"/>
            <a:ext cx="6856412" cy="5136868"/>
          </a:xfrm>
          <a:prstGeom prst="rect">
            <a:avLst/>
          </a:prstGeom>
        </p:spPr>
      </p:pic>
    </p:spTree>
    <p:extLst>
      <p:ext uri="{BB962C8B-B14F-4D97-AF65-F5344CB8AC3E}">
        <p14:creationId xmlns:p14="http://schemas.microsoft.com/office/powerpoint/2010/main" val="3613674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2"/>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09" r:id="rId1"/>
    <p:sldLayoutId id="2147484703" r:id="rId2"/>
    <p:sldLayoutId id="2147484240" r:id="rId3"/>
    <p:sldLayoutId id="2147484241" r:id="rId4"/>
    <p:sldLayoutId id="2147484474" r:id="rId5"/>
    <p:sldLayoutId id="2147484245" r:id="rId6"/>
    <p:sldLayoutId id="2147484247" r:id="rId7"/>
    <p:sldLayoutId id="2147484639" r:id="rId8"/>
    <p:sldLayoutId id="2147484603" r:id="rId9"/>
    <p:sldLayoutId id="2147484700" r:id="rId10"/>
    <p:sldLayoutId id="2147484701" r:id="rId11"/>
    <p:sldLayoutId id="2147484702" r:id="rId12"/>
    <p:sldLayoutId id="2147484249" r:id="rId13"/>
    <p:sldLayoutId id="2147484582" r:id="rId14"/>
    <p:sldLayoutId id="2147484584" r:id="rId15"/>
    <p:sldLayoutId id="2147484583" r:id="rId16"/>
    <p:sldLayoutId id="2147484256" r:id="rId17"/>
    <p:sldLayoutId id="2147484585" r:id="rId18"/>
    <p:sldLayoutId id="2147484299" r:id="rId19"/>
    <p:sldLayoutId id="2147484263" r:id="rId2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5FE3F-13A9-4EC5-9B1A-0134061B264F}"/>
              </a:ext>
            </a:extLst>
          </p:cNvPr>
          <p:cNvSpPr>
            <a:spLocks noGrp="1"/>
          </p:cNvSpPr>
          <p:nvPr>
            <p:ph type="title"/>
          </p:nvPr>
        </p:nvSpPr>
        <p:spPr>
          <a:xfrm>
            <a:off x="578735" y="1398328"/>
            <a:ext cx="4167887" cy="553998"/>
          </a:xfrm>
        </p:spPr>
        <p:txBody>
          <a:bodyPr/>
          <a:lstStyle/>
          <a:p>
            <a:r>
              <a:rPr lang="en-US" dirty="0"/>
              <a:t>App in an Hour</a:t>
            </a:r>
          </a:p>
        </p:txBody>
      </p:sp>
      <p:sp>
        <p:nvSpPr>
          <p:cNvPr id="3" name="Text Placeholder 2">
            <a:extLst>
              <a:ext uri="{FF2B5EF4-FFF2-40B4-BE49-F238E27FC236}">
                <a16:creationId xmlns:a16="http://schemas.microsoft.com/office/drawing/2014/main" id="{1F09E480-12D1-4AD7-8621-B7AEB8785A68}"/>
              </a:ext>
            </a:extLst>
          </p:cNvPr>
          <p:cNvSpPr>
            <a:spLocks noGrp="1"/>
          </p:cNvSpPr>
          <p:nvPr>
            <p:ph type="body" sz="quarter" idx="12"/>
          </p:nvPr>
        </p:nvSpPr>
        <p:spPr>
          <a:xfrm>
            <a:off x="578735" y="5459672"/>
            <a:ext cx="4164583" cy="307777"/>
          </a:xfrm>
        </p:spPr>
        <p:txBody>
          <a:bodyPr/>
          <a:lstStyle/>
          <a:p>
            <a:endParaRPr lang="en-US" dirty="0"/>
          </a:p>
        </p:txBody>
      </p:sp>
      <p:sp>
        <p:nvSpPr>
          <p:cNvPr id="4" name="Title 1">
            <a:extLst>
              <a:ext uri="{FF2B5EF4-FFF2-40B4-BE49-F238E27FC236}">
                <a16:creationId xmlns:a16="http://schemas.microsoft.com/office/drawing/2014/main" id="{23496577-506A-4E64-B5E4-DF84C9556182}"/>
              </a:ext>
            </a:extLst>
          </p:cNvPr>
          <p:cNvSpPr txBox="1">
            <a:spLocks/>
          </p:cNvSpPr>
          <p:nvPr/>
        </p:nvSpPr>
        <p:spPr>
          <a:xfrm>
            <a:off x="578737" y="2388920"/>
            <a:ext cx="4167887" cy="430887"/>
          </a:xfrm>
          <a:prstGeom prst="rect">
            <a:avLst/>
          </a:prstGeom>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800" dirty="0"/>
              <a:t>Microsoft Power Platform</a:t>
            </a:r>
          </a:p>
        </p:txBody>
      </p:sp>
      <p:sp>
        <p:nvSpPr>
          <p:cNvPr id="5" name="Title 1">
            <a:extLst>
              <a:ext uri="{FF2B5EF4-FFF2-40B4-BE49-F238E27FC236}">
                <a16:creationId xmlns:a16="http://schemas.microsoft.com/office/drawing/2014/main" id="{AFAE4C4F-47EC-4CAF-83F5-783823A1CC2B}"/>
              </a:ext>
            </a:extLst>
          </p:cNvPr>
          <p:cNvSpPr txBox="1">
            <a:spLocks/>
          </p:cNvSpPr>
          <p:nvPr/>
        </p:nvSpPr>
        <p:spPr>
          <a:xfrm>
            <a:off x="575431" y="2925166"/>
            <a:ext cx="4167887" cy="2051844"/>
          </a:xfrm>
          <a:prstGeom prst="rect">
            <a:avLst/>
          </a:prstGeom>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spcBef>
                <a:spcPts val="400"/>
              </a:spcBef>
            </a:pPr>
            <a:r>
              <a:rPr lang="en-US" sz="2400" dirty="0">
                <a:latin typeface="+mn-lt"/>
              </a:rPr>
              <a:t>Power Apps</a:t>
            </a:r>
          </a:p>
          <a:p>
            <a:pPr>
              <a:spcBef>
                <a:spcPts val="400"/>
              </a:spcBef>
            </a:pPr>
            <a:r>
              <a:rPr lang="en-US" sz="2400" dirty="0">
                <a:latin typeface="+mn-lt"/>
              </a:rPr>
              <a:t>Power Automate</a:t>
            </a:r>
          </a:p>
          <a:p>
            <a:pPr>
              <a:spcBef>
                <a:spcPts val="400"/>
              </a:spcBef>
            </a:pPr>
            <a:r>
              <a:rPr lang="en-US" sz="2400" dirty="0">
                <a:latin typeface="+mn-lt"/>
              </a:rPr>
              <a:t>AI Builder Card Reader</a:t>
            </a:r>
          </a:p>
          <a:p>
            <a:pPr>
              <a:spcBef>
                <a:spcPts val="400"/>
              </a:spcBef>
            </a:pPr>
            <a:r>
              <a:rPr lang="en-US" sz="2400" dirty="0">
                <a:latin typeface="+mn-lt"/>
              </a:rPr>
              <a:t>Business Process Flows</a:t>
            </a:r>
          </a:p>
          <a:p>
            <a:pPr>
              <a:spcBef>
                <a:spcPts val="400"/>
              </a:spcBef>
            </a:pPr>
            <a:r>
              <a:rPr lang="en-US" sz="2400" dirty="0">
                <a:latin typeface="+mn-lt"/>
              </a:rPr>
              <a:t>Power Apps portals</a:t>
            </a:r>
          </a:p>
        </p:txBody>
      </p:sp>
    </p:spTree>
    <p:extLst>
      <p:ext uri="{BB962C8B-B14F-4D97-AF65-F5344CB8AC3E}">
        <p14:creationId xmlns:p14="http://schemas.microsoft.com/office/powerpoint/2010/main" val="2988334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Learning objectives</a:t>
            </a:r>
          </a:p>
        </p:txBody>
      </p:sp>
      <p:sp>
        <p:nvSpPr>
          <p:cNvPr id="4" name="Text Placeholder 3">
            <a:extLst>
              <a:ext uri="{FF2B5EF4-FFF2-40B4-BE49-F238E27FC236}">
                <a16:creationId xmlns:a16="http://schemas.microsoft.com/office/drawing/2014/main" id="{65446BCA-01ED-4345-A2DF-26DDE1BF6292}"/>
              </a:ext>
            </a:extLst>
          </p:cNvPr>
          <p:cNvSpPr txBox="1">
            <a:spLocks/>
          </p:cNvSpPr>
          <p:nvPr/>
        </p:nvSpPr>
        <p:spPr>
          <a:xfrm>
            <a:off x="464058" y="1506015"/>
            <a:ext cx="6589598" cy="4351338"/>
          </a:xfrm>
          <a:prstGeom prst="rect">
            <a:avLst/>
          </a:prstGeom>
        </p:spPr>
        <p:txBody>
          <a:bodyPr>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marR="0" lvl="0" indent="-228600" algn="l" defTabSz="932742" rtl="0" eaLnBrk="1" fontAlgn="auto" latinLnBrk="0" hangingPunct="1">
              <a:lnSpc>
                <a:spcPct val="150000"/>
              </a:lnSpc>
              <a:spcBef>
                <a:spcPct val="20000"/>
              </a:spcBef>
              <a:spcAft>
                <a:spcPts val="600"/>
              </a:spcAft>
              <a:buClrTx/>
              <a:buSzPct val="90000"/>
              <a:buFont typeface="Wingdings" panose="05000000000000000000" pitchFamily="2" charset="2"/>
              <a:buChar char=""/>
              <a:tabLst/>
              <a:defRPr/>
            </a:pPr>
            <a:r>
              <a:rPr kumimoji="0" lang="en-US" sz="2400" b="0" i="0" u="none" strike="noStrike" kern="1200" cap="none" spc="0" normalizeH="0" baseline="0" noProof="0" dirty="0">
                <a:ln>
                  <a:noFill/>
                </a:ln>
                <a:solidFill>
                  <a:srgbClr val="1A1A1A"/>
                </a:solidFill>
                <a:effectLst/>
                <a:uLnTx/>
                <a:uFillTx/>
                <a:latin typeface="Segoe UI Semilight" panose="020B0402040204020203" pitchFamily="34" charset="0"/>
                <a:ea typeface="+mn-ea"/>
                <a:cs typeface="Segoe UI Semilight" panose="020B0402040204020203" pitchFamily="34" charset="0"/>
              </a:rPr>
              <a:t>Add screens to canvas application</a:t>
            </a:r>
          </a:p>
          <a:p>
            <a:pPr marL="228600" marR="0" lvl="0" indent="-228600" algn="l" defTabSz="932742" rtl="0" eaLnBrk="1" fontAlgn="auto" latinLnBrk="0" hangingPunct="1">
              <a:lnSpc>
                <a:spcPct val="150000"/>
              </a:lnSpc>
              <a:spcBef>
                <a:spcPct val="20000"/>
              </a:spcBef>
              <a:spcAft>
                <a:spcPts val="600"/>
              </a:spcAft>
              <a:buClrTx/>
              <a:buSzPct val="90000"/>
              <a:buFont typeface="Wingdings" panose="05000000000000000000" pitchFamily="2" charset="2"/>
              <a:buChar char=""/>
              <a:tabLst/>
              <a:defRPr/>
            </a:pPr>
            <a:r>
              <a:rPr kumimoji="0" lang="en-US" sz="2400" b="0" i="0" u="none" strike="noStrike" kern="1200" cap="none" spc="0" normalizeH="0" baseline="0" noProof="0" dirty="0">
                <a:ln>
                  <a:noFill/>
                </a:ln>
                <a:solidFill>
                  <a:srgbClr val="1A1A1A"/>
                </a:solidFill>
                <a:effectLst/>
                <a:uLnTx/>
                <a:uFillTx/>
                <a:latin typeface="Segoe UI Semilight" panose="020B0402040204020203" pitchFamily="34" charset="0"/>
                <a:ea typeface="+mn-ea"/>
                <a:cs typeface="Segoe UI Semilight" panose="020B0402040204020203" pitchFamily="34" charset="0"/>
              </a:rPr>
              <a:t>Add AI Builder business bard </a:t>
            </a:r>
            <a:r>
              <a:rPr kumimoji="0" lang="en-US" sz="2400" b="0" i="0" u="none" strike="noStrike" kern="1200" cap="none" spc="0" normalizeH="0" baseline="0" noProof="0" dirty="0" err="1">
                <a:ln>
                  <a:noFill/>
                </a:ln>
                <a:solidFill>
                  <a:srgbClr val="1A1A1A"/>
                </a:solidFill>
                <a:effectLst/>
                <a:uLnTx/>
                <a:uFillTx/>
                <a:latin typeface="Segoe UI Semilight" panose="020B0402040204020203" pitchFamily="34" charset="0"/>
                <a:ea typeface="+mn-ea"/>
                <a:cs typeface="Segoe UI Semilight" panose="020B0402040204020203" pitchFamily="34" charset="0"/>
              </a:rPr>
              <a:t>beader</a:t>
            </a:r>
            <a:endParaRPr kumimoji="0" lang="en-US" sz="2400" b="0" i="0" u="none" strike="noStrike" kern="1200" cap="none" spc="0" normalizeH="0" baseline="0" noProof="0" dirty="0">
              <a:ln>
                <a:noFill/>
              </a:ln>
              <a:solidFill>
                <a:srgbClr val="1A1A1A"/>
              </a:solidFill>
              <a:effectLst/>
              <a:uLnTx/>
              <a:uFillTx/>
              <a:latin typeface="Segoe UI Semilight" panose="020B0402040204020203" pitchFamily="34" charset="0"/>
              <a:ea typeface="+mn-ea"/>
              <a:cs typeface="Segoe UI Semilight" panose="020B0402040204020203" pitchFamily="34" charset="0"/>
            </a:endParaRPr>
          </a:p>
          <a:p>
            <a:pPr marL="228600" marR="0" lvl="0" indent="-228600" algn="l" defTabSz="932742" rtl="0" eaLnBrk="1" fontAlgn="auto" latinLnBrk="0" hangingPunct="1">
              <a:lnSpc>
                <a:spcPct val="150000"/>
              </a:lnSpc>
              <a:spcBef>
                <a:spcPct val="20000"/>
              </a:spcBef>
              <a:spcAft>
                <a:spcPts val="600"/>
              </a:spcAft>
              <a:buClrTx/>
              <a:buSzPct val="90000"/>
              <a:buFont typeface="Wingdings" panose="05000000000000000000" pitchFamily="2" charset="2"/>
              <a:buChar char=""/>
              <a:tabLst/>
              <a:defRPr/>
            </a:pPr>
            <a:r>
              <a:rPr kumimoji="0" lang="en-US" sz="2400" b="0" i="0" u="none" strike="noStrike" kern="1200" cap="none" spc="0" normalizeH="0" baseline="0" noProof="0" dirty="0">
                <a:ln>
                  <a:noFill/>
                </a:ln>
                <a:solidFill>
                  <a:srgbClr val="1A1A1A"/>
                </a:solidFill>
                <a:effectLst/>
                <a:uLnTx/>
                <a:uFillTx/>
                <a:latin typeface="Segoe UI Semilight" panose="020B0402040204020203" pitchFamily="34" charset="0"/>
                <a:ea typeface="+mn-ea"/>
                <a:cs typeface="Segoe UI Semilight" panose="020B0402040204020203" pitchFamily="34" charset="0"/>
              </a:rPr>
              <a:t>Create contact for and edit to meet your needs</a:t>
            </a:r>
          </a:p>
          <a:p>
            <a:pPr marL="228600" marR="0" lvl="0" indent="-228600" algn="l" defTabSz="932742" rtl="0" eaLnBrk="1" fontAlgn="auto" latinLnBrk="0" hangingPunct="1">
              <a:lnSpc>
                <a:spcPct val="150000"/>
              </a:lnSpc>
              <a:spcBef>
                <a:spcPct val="20000"/>
              </a:spcBef>
              <a:spcAft>
                <a:spcPts val="600"/>
              </a:spcAft>
              <a:buClrTx/>
              <a:buSzPct val="90000"/>
              <a:buFont typeface="Wingdings" panose="05000000000000000000" pitchFamily="2" charset="2"/>
              <a:buChar char=""/>
              <a:tabLst/>
              <a:defRPr/>
            </a:pPr>
            <a:r>
              <a:rPr kumimoji="0" lang="en-US" sz="2400" b="0" i="0" u="none" strike="noStrike" kern="1200" cap="none" spc="0" normalizeH="0" baseline="0" noProof="0" dirty="0">
                <a:ln>
                  <a:noFill/>
                </a:ln>
                <a:solidFill>
                  <a:srgbClr val="1A1A1A"/>
                </a:solidFill>
                <a:effectLst/>
                <a:uLnTx/>
                <a:uFillTx/>
                <a:latin typeface="Segoe UI Semilight" panose="020B0402040204020203" pitchFamily="34" charset="0"/>
                <a:ea typeface="+mn-ea"/>
                <a:cs typeface="Segoe UI Semilight" panose="020B0402040204020203" pitchFamily="34" charset="0"/>
              </a:rPr>
              <a:t>Map card reader results to the form fields</a:t>
            </a:r>
          </a:p>
          <a:p>
            <a:pPr marL="228600" marR="0" lvl="0" indent="-228600" algn="l" defTabSz="932742" rtl="0" eaLnBrk="1" fontAlgn="auto" latinLnBrk="0" hangingPunct="1">
              <a:lnSpc>
                <a:spcPct val="150000"/>
              </a:lnSpc>
              <a:spcBef>
                <a:spcPct val="20000"/>
              </a:spcBef>
              <a:spcAft>
                <a:spcPts val="600"/>
              </a:spcAft>
              <a:buClrTx/>
              <a:buSzPct val="90000"/>
              <a:buFont typeface="Wingdings" panose="05000000000000000000" pitchFamily="2" charset="2"/>
              <a:buChar char=""/>
              <a:tabLst/>
              <a:defRPr/>
            </a:pPr>
            <a:r>
              <a:rPr kumimoji="0" lang="en-US" sz="2400" b="0" i="0" u="none" strike="noStrike" kern="1200" cap="none" spc="0" normalizeH="0" baseline="0" noProof="0" dirty="0">
                <a:ln>
                  <a:noFill/>
                </a:ln>
                <a:solidFill>
                  <a:srgbClr val="1A1A1A"/>
                </a:solidFill>
                <a:effectLst/>
                <a:uLnTx/>
                <a:uFillTx/>
                <a:latin typeface="Segoe UI Semilight" panose="020B0402040204020203" pitchFamily="34" charset="0"/>
                <a:ea typeface="+mn-ea"/>
                <a:cs typeface="Segoe UI Semilight" panose="020B0402040204020203" pitchFamily="34" charset="0"/>
              </a:rPr>
              <a:t>Create a new CDS contact record from the business card reader result</a:t>
            </a:r>
          </a:p>
        </p:txBody>
      </p:sp>
      <p:pic>
        <p:nvPicPr>
          <p:cNvPr id="6" name="Picture 5">
            <a:extLst>
              <a:ext uri="{FF2B5EF4-FFF2-40B4-BE49-F238E27FC236}">
                <a16:creationId xmlns:a16="http://schemas.microsoft.com/office/drawing/2014/main" id="{EF7DA3FC-C067-49A5-BEAC-D897B7205C79}"/>
              </a:ext>
            </a:extLst>
          </p:cNvPr>
          <p:cNvPicPr/>
          <p:nvPr/>
        </p:nvPicPr>
        <p:blipFill>
          <a:blip r:embed="rId3"/>
          <a:stretch>
            <a:fillRect/>
          </a:stretch>
        </p:blipFill>
        <p:spPr>
          <a:xfrm>
            <a:off x="8645525" y="171132"/>
            <a:ext cx="3340100" cy="3924935"/>
          </a:xfrm>
          <a:prstGeom prst="rect">
            <a:avLst/>
          </a:prstGeom>
          <a:ln w="12700" cap="flat" cmpd="sng" algn="ctr">
            <a:solidFill>
              <a:srgbClr val="353535"/>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p:spPr>
      </p:pic>
      <p:pic>
        <p:nvPicPr>
          <p:cNvPr id="7" name="Picture 6">
            <a:extLst>
              <a:ext uri="{FF2B5EF4-FFF2-40B4-BE49-F238E27FC236}">
                <a16:creationId xmlns:a16="http://schemas.microsoft.com/office/drawing/2014/main" id="{8AE3EE49-24D1-47E0-A07D-A5C02B6C43E6}"/>
              </a:ext>
            </a:extLst>
          </p:cNvPr>
          <p:cNvPicPr/>
          <p:nvPr/>
        </p:nvPicPr>
        <p:blipFill>
          <a:blip r:embed="rId4"/>
          <a:stretch>
            <a:fillRect/>
          </a:stretch>
        </p:blipFill>
        <p:spPr>
          <a:xfrm>
            <a:off x="7245350" y="1929130"/>
            <a:ext cx="2597150" cy="4471670"/>
          </a:xfrm>
          <a:prstGeom prst="rect">
            <a:avLst/>
          </a:prstGeom>
          <a:ln>
            <a:solidFill>
              <a:schemeClr val="tx1"/>
            </a:solidFill>
          </a:ln>
        </p:spPr>
      </p:pic>
    </p:spTree>
    <p:extLst>
      <p:ext uri="{BB962C8B-B14F-4D97-AF65-F5344CB8AC3E}">
        <p14:creationId xmlns:p14="http://schemas.microsoft.com/office/powerpoint/2010/main" val="350560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5C882-F4AA-4046-B74C-4B20701A35C9}"/>
              </a:ext>
            </a:extLst>
          </p:cNvPr>
          <p:cNvSpPr>
            <a:spLocks noGrp="1"/>
          </p:cNvSpPr>
          <p:nvPr>
            <p:ph type="title"/>
          </p:nvPr>
        </p:nvSpPr>
        <p:spPr>
          <a:xfrm>
            <a:off x="484567" y="3429004"/>
            <a:ext cx="4380901" cy="492443"/>
          </a:xfrm>
        </p:spPr>
        <p:txBody>
          <a:bodyPr/>
          <a:lstStyle/>
          <a:p>
            <a:pPr>
              <a:spcBef>
                <a:spcPts val="600"/>
              </a:spcBef>
            </a:pPr>
            <a:r>
              <a:rPr lang="en-US" sz="3200" b="1" dirty="0"/>
              <a:t>Power Apps portal app</a:t>
            </a:r>
          </a:p>
        </p:txBody>
      </p:sp>
    </p:spTree>
    <p:extLst>
      <p:ext uri="{BB962C8B-B14F-4D97-AF65-F5344CB8AC3E}">
        <p14:creationId xmlns:p14="http://schemas.microsoft.com/office/powerpoint/2010/main" val="224875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Learning objectives</a:t>
            </a:r>
          </a:p>
        </p:txBody>
      </p:sp>
      <p:sp>
        <p:nvSpPr>
          <p:cNvPr id="4" name="Text Placeholder 3">
            <a:extLst>
              <a:ext uri="{FF2B5EF4-FFF2-40B4-BE49-F238E27FC236}">
                <a16:creationId xmlns:a16="http://schemas.microsoft.com/office/drawing/2014/main" id="{65446BCA-01ED-4345-A2DF-26DDE1BF6292}"/>
              </a:ext>
            </a:extLst>
          </p:cNvPr>
          <p:cNvSpPr txBox="1">
            <a:spLocks/>
          </p:cNvSpPr>
          <p:nvPr/>
        </p:nvSpPr>
        <p:spPr>
          <a:xfrm>
            <a:off x="473583" y="1011198"/>
            <a:ext cx="6589598" cy="4351338"/>
          </a:xfrm>
          <a:prstGeom prst="rect">
            <a:avLst/>
          </a:prstGeom>
        </p:spPr>
        <p:txBody>
          <a:bodyPr>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marR="0" lvl="0" indent="-228600" algn="l" defTabSz="932742" rtl="0" eaLnBrk="1" fontAlgn="auto" latinLnBrk="0" hangingPunct="1">
              <a:lnSpc>
                <a:spcPct val="150000"/>
              </a:lnSpc>
              <a:spcBef>
                <a:spcPct val="20000"/>
              </a:spcBef>
              <a:spcAft>
                <a:spcPts val="600"/>
              </a:spcAft>
              <a:buClrTx/>
              <a:buSzPct val="90000"/>
              <a:buFont typeface="Wingdings" panose="05000000000000000000" pitchFamily="2" charset="2"/>
              <a:buChar char=""/>
              <a:tabLst/>
              <a:defRPr/>
            </a:pPr>
            <a:r>
              <a:rPr kumimoji="0" lang="en-US" sz="2400" b="0" i="0" u="none" strike="noStrike" kern="1200" cap="none" spc="0" normalizeH="0" baseline="0" noProof="0" dirty="0">
                <a:ln>
                  <a:noFill/>
                </a:ln>
                <a:solidFill>
                  <a:srgbClr val="1A1A1A"/>
                </a:solidFill>
                <a:effectLst/>
                <a:uLnTx/>
                <a:uFillTx/>
                <a:latin typeface="Segoe UI Semilight" panose="020B0402040204020203" pitchFamily="34" charset="0"/>
                <a:ea typeface="+mn-ea"/>
                <a:cs typeface="Segoe UI Semilight" panose="020B0402040204020203" pitchFamily="34" charset="0"/>
              </a:rPr>
              <a:t>Create external speaker form</a:t>
            </a:r>
          </a:p>
          <a:p>
            <a:pPr marL="228600" marR="0" lvl="0" indent="-228600" algn="l" defTabSz="932742" rtl="0" eaLnBrk="1" fontAlgn="auto" latinLnBrk="0" hangingPunct="1">
              <a:lnSpc>
                <a:spcPct val="150000"/>
              </a:lnSpc>
              <a:spcBef>
                <a:spcPct val="20000"/>
              </a:spcBef>
              <a:spcAft>
                <a:spcPts val="600"/>
              </a:spcAft>
              <a:buClrTx/>
              <a:buSzPct val="90000"/>
              <a:buFont typeface="Wingdings" panose="05000000000000000000" pitchFamily="2" charset="2"/>
              <a:buChar char=""/>
              <a:tabLst/>
              <a:defRPr/>
            </a:pPr>
            <a:r>
              <a:rPr lang="en-US" sz="2400" dirty="0">
                <a:solidFill>
                  <a:srgbClr val="1A1A1A"/>
                </a:solidFill>
              </a:rPr>
              <a:t>Show list of sessions in the portal </a:t>
            </a:r>
            <a:endParaRPr kumimoji="0" lang="en-US" sz="2400" b="0" i="0" u="none" strike="noStrike" kern="1200" cap="none" spc="0" normalizeH="0" baseline="0" noProof="0" dirty="0">
              <a:ln>
                <a:noFill/>
              </a:ln>
              <a:solidFill>
                <a:srgbClr val="1A1A1A"/>
              </a:solidFill>
              <a:effectLst/>
              <a:uLnTx/>
              <a:uFillTx/>
              <a:latin typeface="Segoe UI Semilight" panose="020B0402040204020203" pitchFamily="34" charset="0"/>
              <a:ea typeface="+mn-ea"/>
              <a:cs typeface="Segoe UI Semilight" panose="020B0402040204020203" pitchFamily="34" charset="0"/>
            </a:endParaRPr>
          </a:p>
          <a:p>
            <a:pPr marL="228600" marR="0" lvl="0" indent="-228600" algn="l" defTabSz="932742" rtl="0" eaLnBrk="1" fontAlgn="auto" latinLnBrk="0" hangingPunct="1">
              <a:lnSpc>
                <a:spcPct val="150000"/>
              </a:lnSpc>
              <a:spcBef>
                <a:spcPct val="20000"/>
              </a:spcBef>
              <a:spcAft>
                <a:spcPts val="600"/>
              </a:spcAft>
              <a:buClrTx/>
              <a:buSzPct val="90000"/>
              <a:buFont typeface="Wingdings" panose="05000000000000000000" pitchFamily="2" charset="2"/>
              <a:buChar char=""/>
              <a:tabLst/>
              <a:defRPr/>
            </a:pPr>
            <a:r>
              <a:rPr lang="en-US" sz="2400" dirty="0">
                <a:solidFill>
                  <a:srgbClr val="1A1A1A"/>
                </a:solidFill>
              </a:rPr>
              <a:t>Add child page to portal page</a:t>
            </a:r>
          </a:p>
          <a:p>
            <a:pPr>
              <a:lnSpc>
                <a:spcPct val="150000"/>
              </a:lnSpc>
              <a:spcAft>
                <a:spcPts val="600"/>
              </a:spcAft>
              <a:defRPr/>
            </a:pPr>
            <a:r>
              <a:rPr lang="en-US" sz="2400" dirty="0">
                <a:solidFill>
                  <a:srgbClr val="1A1A1A"/>
                </a:solidFill>
              </a:rPr>
              <a:t>Allow speakers to create new sessions</a:t>
            </a:r>
          </a:p>
        </p:txBody>
      </p:sp>
      <p:pic>
        <p:nvPicPr>
          <p:cNvPr id="6" name="Picture 5">
            <a:extLst>
              <a:ext uri="{FF2B5EF4-FFF2-40B4-BE49-F238E27FC236}">
                <a16:creationId xmlns:a16="http://schemas.microsoft.com/office/drawing/2014/main" id="{4CF6225E-E4D9-4851-9FA4-FDC2D3BD3F15}"/>
              </a:ext>
            </a:extLst>
          </p:cNvPr>
          <p:cNvPicPr/>
          <p:nvPr/>
        </p:nvPicPr>
        <p:blipFill>
          <a:blip r:embed="rId3"/>
          <a:stretch>
            <a:fillRect/>
          </a:stretch>
        </p:blipFill>
        <p:spPr>
          <a:xfrm>
            <a:off x="7137438" y="52209"/>
            <a:ext cx="4834255" cy="3784600"/>
          </a:xfrm>
          <a:prstGeom prst="rect">
            <a:avLst/>
          </a:prstGeom>
          <a:noFill/>
          <a:ln w="12700">
            <a:solidFill>
              <a:schemeClr val="tx1"/>
            </a:solidFill>
          </a:ln>
        </p:spPr>
      </p:pic>
      <p:pic>
        <p:nvPicPr>
          <p:cNvPr id="7" name="Picture 6">
            <a:extLst>
              <a:ext uri="{FF2B5EF4-FFF2-40B4-BE49-F238E27FC236}">
                <a16:creationId xmlns:a16="http://schemas.microsoft.com/office/drawing/2014/main" id="{DB4EAACA-E011-4876-9C04-2BC0D25026A1}"/>
              </a:ext>
            </a:extLst>
          </p:cNvPr>
          <p:cNvPicPr/>
          <p:nvPr/>
        </p:nvPicPr>
        <p:blipFill>
          <a:blip r:embed="rId4"/>
          <a:stretch>
            <a:fillRect/>
          </a:stretch>
        </p:blipFill>
        <p:spPr>
          <a:xfrm>
            <a:off x="4578388" y="3836809"/>
            <a:ext cx="5118100" cy="2892425"/>
          </a:xfrm>
          <a:prstGeom prst="rect">
            <a:avLst/>
          </a:prstGeom>
          <a:noFill/>
          <a:ln w="12700">
            <a:solidFill>
              <a:schemeClr val="tx1"/>
            </a:solidFill>
          </a:ln>
        </p:spPr>
      </p:pic>
      <p:pic>
        <p:nvPicPr>
          <p:cNvPr id="5" name="Picture 4">
            <a:extLst>
              <a:ext uri="{FF2B5EF4-FFF2-40B4-BE49-F238E27FC236}">
                <a16:creationId xmlns:a16="http://schemas.microsoft.com/office/drawing/2014/main" id="{B4B797FB-E532-424F-B88D-4897419A5568}"/>
              </a:ext>
            </a:extLst>
          </p:cNvPr>
          <p:cNvPicPr/>
          <p:nvPr/>
        </p:nvPicPr>
        <p:blipFill rotWithShape="1">
          <a:blip r:embed="rId5"/>
          <a:srcRect t="23776"/>
          <a:stretch/>
        </p:blipFill>
        <p:spPr bwMode="auto">
          <a:xfrm>
            <a:off x="7737792" y="3154819"/>
            <a:ext cx="4065905" cy="1363980"/>
          </a:xfrm>
          <a:prstGeom prst="rect">
            <a:avLst/>
          </a:prstGeom>
          <a:noFill/>
          <a:ln w="12700" cap="flat" cmpd="sng" algn="ctr">
            <a:solidFill>
              <a:srgbClr val="353535"/>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0648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Lab objectives</a:t>
            </a:r>
          </a:p>
        </p:txBody>
      </p:sp>
      <p:sp>
        <p:nvSpPr>
          <p:cNvPr id="2" name="Rectangle 1">
            <a:extLst>
              <a:ext uri="{FF2B5EF4-FFF2-40B4-BE49-F238E27FC236}">
                <a16:creationId xmlns:a16="http://schemas.microsoft.com/office/drawing/2014/main" id="{27D71C40-EA67-4914-9747-BDA91367A0ED}"/>
              </a:ext>
            </a:extLst>
          </p:cNvPr>
          <p:cNvSpPr/>
          <p:nvPr/>
        </p:nvSpPr>
        <p:spPr>
          <a:xfrm>
            <a:off x="250136" y="1356827"/>
            <a:ext cx="5845864" cy="5324535"/>
          </a:xfrm>
          <a:prstGeom prst="rect">
            <a:avLst/>
          </a:prstGeom>
        </p:spPr>
        <p:txBody>
          <a:bodyPr wrap="square">
            <a:spAutoFit/>
          </a:bodyPr>
          <a:lstStyle/>
          <a:p>
            <a:pPr marL="571500" marR="0" lvl="1" indent="-342900" algn="l" defTabSz="914367"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1A1A1A"/>
                </a:solidFill>
                <a:effectLst/>
                <a:uLnTx/>
                <a:uFillTx/>
                <a:latin typeface="Segoe UI"/>
                <a:ea typeface="+mn-ea"/>
                <a:cs typeface="+mn-cs"/>
              </a:rPr>
              <a:t>Prepare </a:t>
            </a:r>
            <a:r>
              <a:rPr lang="en-US" sz="2000" dirty="0">
                <a:solidFill>
                  <a:srgbClr val="1A1A1A"/>
                </a:solidFill>
                <a:latin typeface="Segoe UI"/>
              </a:rPr>
              <a:t>environment and the data model</a:t>
            </a:r>
            <a:endParaRPr kumimoji="0" lang="en-US" sz="2000" b="0" i="0" u="none" strike="noStrike" kern="1200" cap="none" spc="0" normalizeH="0" baseline="0" noProof="0" dirty="0">
              <a:ln>
                <a:noFill/>
              </a:ln>
              <a:solidFill>
                <a:srgbClr val="1A1A1A"/>
              </a:solidFill>
              <a:effectLst/>
              <a:uLnTx/>
              <a:uFillTx/>
              <a:latin typeface="Segoe UI"/>
              <a:ea typeface="+mn-ea"/>
              <a:cs typeface="+mn-cs"/>
            </a:endParaRPr>
          </a:p>
          <a:p>
            <a:pPr marL="571500" marR="0" lvl="1" indent="-342900" algn="l" defTabSz="914367"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1A1A1A"/>
                </a:solidFill>
                <a:effectLst/>
                <a:uLnTx/>
                <a:uFillTx/>
                <a:latin typeface="Segoe UI"/>
                <a:ea typeface="+mn-ea"/>
                <a:cs typeface="+mn-cs"/>
              </a:rPr>
              <a:t>Build a </a:t>
            </a:r>
            <a:r>
              <a:rPr kumimoji="0" lang="en-US" sz="2000" b="1" i="0" u="none" strike="noStrike" kern="1200" cap="none" spc="0" normalizeH="0" baseline="0" noProof="0" dirty="0">
                <a:ln>
                  <a:noFill/>
                </a:ln>
                <a:solidFill>
                  <a:srgbClr val="1A1A1A"/>
                </a:solidFill>
                <a:effectLst/>
                <a:uLnTx/>
                <a:uFillTx/>
                <a:latin typeface="Segoe UI"/>
                <a:ea typeface="+mn-ea"/>
                <a:cs typeface="+mn-cs"/>
              </a:rPr>
              <a:t>Power Apps Model-Driven</a:t>
            </a:r>
            <a:r>
              <a:rPr kumimoji="0" lang="en-US" sz="2000" b="1" i="0" u="none" strike="noStrike" kern="1200" cap="none" spc="0" normalizeH="0" noProof="0" dirty="0">
                <a:ln>
                  <a:noFill/>
                </a:ln>
                <a:solidFill>
                  <a:srgbClr val="1A1A1A"/>
                </a:solidFill>
                <a:effectLst/>
                <a:uLnTx/>
                <a:uFillTx/>
                <a:latin typeface="Segoe UI"/>
                <a:ea typeface="+mn-ea"/>
                <a:cs typeface="+mn-cs"/>
              </a:rPr>
              <a:t> </a:t>
            </a:r>
            <a:r>
              <a:rPr kumimoji="0" lang="en-US" sz="2000" i="0" u="none" strike="noStrike" kern="1200" cap="none" spc="0" normalizeH="0" noProof="0" dirty="0">
                <a:ln>
                  <a:noFill/>
                </a:ln>
                <a:solidFill>
                  <a:srgbClr val="1A1A1A"/>
                </a:solidFill>
                <a:effectLst/>
                <a:uLnTx/>
                <a:uFillTx/>
                <a:latin typeface="Segoe UI"/>
                <a:ea typeface="+mn-ea"/>
                <a:cs typeface="+mn-cs"/>
              </a:rPr>
              <a:t>app</a:t>
            </a:r>
            <a:r>
              <a:rPr kumimoji="0" lang="en-US" sz="2000" b="1" i="0" u="none" strike="noStrike" kern="1200" cap="none" spc="0" normalizeH="0" noProof="0" dirty="0">
                <a:ln>
                  <a:noFill/>
                </a:ln>
                <a:solidFill>
                  <a:srgbClr val="1A1A1A"/>
                </a:solidFill>
                <a:effectLst/>
                <a:uLnTx/>
                <a:uFillTx/>
                <a:latin typeface="Segoe UI"/>
                <a:ea typeface="+mn-ea"/>
                <a:cs typeface="+mn-cs"/>
              </a:rPr>
              <a:t> </a:t>
            </a:r>
            <a:r>
              <a:rPr kumimoji="0" lang="en-US" sz="2000" b="0" i="0" u="none" strike="noStrike" kern="1200" cap="none" spc="0" normalizeH="0" baseline="0" noProof="0" dirty="0">
                <a:ln>
                  <a:noFill/>
                </a:ln>
                <a:solidFill>
                  <a:srgbClr val="1A1A1A"/>
                </a:solidFill>
                <a:effectLst/>
                <a:uLnTx/>
                <a:uFillTx/>
                <a:latin typeface="Segoe UI"/>
                <a:ea typeface="+mn-ea"/>
                <a:cs typeface="+mn-cs"/>
              </a:rPr>
              <a:t>for the conference</a:t>
            </a:r>
            <a:r>
              <a:rPr kumimoji="0" lang="en-US" sz="2000" b="0" i="0" u="none" strike="noStrike" kern="1200" cap="none" spc="0" normalizeH="0" noProof="0" dirty="0">
                <a:ln>
                  <a:noFill/>
                </a:ln>
                <a:solidFill>
                  <a:srgbClr val="1A1A1A"/>
                </a:solidFill>
                <a:effectLst/>
                <a:uLnTx/>
                <a:uFillTx/>
                <a:latin typeface="Segoe UI"/>
                <a:ea typeface="+mn-ea"/>
                <a:cs typeface="+mn-cs"/>
              </a:rPr>
              <a:t> administrators</a:t>
            </a:r>
            <a:endParaRPr lang="en-US" sz="2000" baseline="0" dirty="0">
              <a:solidFill>
                <a:srgbClr val="1A1A1A"/>
              </a:solidFill>
              <a:latin typeface="Segoe UI"/>
            </a:endParaRPr>
          </a:p>
          <a:p>
            <a:pPr marL="571500" lvl="1" indent="-342900">
              <a:spcAft>
                <a:spcPts val="600"/>
              </a:spcAft>
              <a:buFont typeface="Arial" panose="020B0604020202020204" pitchFamily="34" charset="0"/>
              <a:buChar char="•"/>
              <a:defRPr/>
            </a:pPr>
            <a:r>
              <a:rPr lang="en-US" sz="2000" dirty="0">
                <a:solidFill>
                  <a:srgbClr val="1A1A1A"/>
                </a:solidFill>
              </a:rPr>
              <a:t>Build a </a:t>
            </a:r>
            <a:r>
              <a:rPr lang="en-US" sz="2000" b="1" dirty="0">
                <a:solidFill>
                  <a:srgbClr val="1A1A1A"/>
                </a:solidFill>
              </a:rPr>
              <a:t>Power Apps Canvas </a:t>
            </a:r>
            <a:r>
              <a:rPr lang="en-US" sz="2000" dirty="0">
                <a:solidFill>
                  <a:srgbClr val="1A1A1A"/>
                </a:solidFill>
              </a:rPr>
              <a:t>app</a:t>
            </a:r>
            <a:r>
              <a:rPr lang="en-US" sz="2000" b="1" dirty="0">
                <a:solidFill>
                  <a:srgbClr val="1A1A1A"/>
                </a:solidFill>
              </a:rPr>
              <a:t> </a:t>
            </a:r>
            <a:r>
              <a:rPr lang="en-US" sz="2000" dirty="0">
                <a:solidFill>
                  <a:srgbClr val="1A1A1A"/>
                </a:solidFill>
              </a:rPr>
              <a:t>for the conference attendees</a:t>
            </a:r>
            <a:endParaRPr kumimoji="0" lang="en-US" sz="2000" b="0" i="0" u="none" strike="noStrike" kern="1200" cap="none" spc="0" normalizeH="0" baseline="0" noProof="0" dirty="0">
              <a:ln>
                <a:noFill/>
              </a:ln>
              <a:solidFill>
                <a:srgbClr val="1A1A1A"/>
              </a:solidFill>
              <a:effectLst/>
              <a:uLnTx/>
              <a:uFillTx/>
              <a:latin typeface="Segoe UI"/>
              <a:ea typeface="+mn-ea"/>
              <a:cs typeface="+mn-cs"/>
            </a:endParaRPr>
          </a:p>
          <a:p>
            <a:pPr marL="228600" lvl="1">
              <a:spcAft>
                <a:spcPts val="600"/>
              </a:spcAft>
              <a:defRPr/>
            </a:pPr>
            <a:r>
              <a:rPr kumimoji="0" lang="en-US" sz="2000" b="1" i="0" u="sng" strike="noStrike" kern="1200" cap="none" spc="0" normalizeH="0" baseline="0" noProof="0" dirty="0">
                <a:ln>
                  <a:noFill/>
                </a:ln>
                <a:solidFill>
                  <a:srgbClr val="1A1A1A"/>
                </a:solidFill>
                <a:effectLst/>
                <a:uLnTx/>
                <a:uFillTx/>
                <a:latin typeface="Segoe UI"/>
                <a:ea typeface="+mn-ea"/>
                <a:cs typeface="+mn-cs"/>
              </a:rPr>
              <a:t>Bonus</a:t>
            </a:r>
          </a:p>
          <a:p>
            <a:pPr marL="571500" lvl="1" indent="-342900">
              <a:spcAft>
                <a:spcPts val="600"/>
              </a:spcAft>
              <a:buFont typeface="Arial" panose="020B0604020202020204" pitchFamily="34" charset="0"/>
              <a:buChar char="•"/>
              <a:defRPr/>
            </a:pPr>
            <a:r>
              <a:rPr lang="en-US" sz="2000" dirty="0">
                <a:solidFill>
                  <a:srgbClr val="1A1A1A"/>
                </a:solidFill>
              </a:rPr>
              <a:t>Add </a:t>
            </a:r>
            <a:r>
              <a:rPr lang="en-US" sz="2000" b="1" dirty="0">
                <a:solidFill>
                  <a:srgbClr val="1A1A1A"/>
                </a:solidFill>
              </a:rPr>
              <a:t>Business Card Reader </a:t>
            </a:r>
            <a:r>
              <a:rPr lang="en-US" sz="2000" dirty="0">
                <a:solidFill>
                  <a:srgbClr val="1A1A1A"/>
                </a:solidFill>
              </a:rPr>
              <a:t>to the Canvas app</a:t>
            </a:r>
            <a:endParaRPr lang="en-US" sz="2000" dirty="0">
              <a:solidFill>
                <a:srgbClr val="1A1A1A"/>
              </a:solidFill>
              <a:latin typeface="Segoe UI"/>
            </a:endParaRPr>
          </a:p>
          <a:p>
            <a:pPr marL="571500" marR="0" lvl="1" indent="-342900" algn="l" defTabSz="914367"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2000" dirty="0">
                <a:solidFill>
                  <a:srgbClr val="1A1A1A"/>
                </a:solidFill>
                <a:latin typeface="Segoe UI"/>
              </a:rPr>
              <a:t>Make external speaker session submission using </a:t>
            </a:r>
            <a:r>
              <a:rPr lang="en-US" sz="2000" b="1" dirty="0">
                <a:solidFill>
                  <a:srgbClr val="1A1A1A"/>
                </a:solidFill>
                <a:latin typeface="Segoe UI"/>
              </a:rPr>
              <a:t>Portals</a:t>
            </a:r>
          </a:p>
          <a:p>
            <a:pPr marL="571500" marR="0" lvl="1" indent="-342900" algn="l" defTabSz="914367"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2000" dirty="0">
                <a:solidFill>
                  <a:srgbClr val="1A1A1A"/>
                </a:solidFill>
                <a:latin typeface="Segoe UI"/>
              </a:rPr>
              <a:t>Create</a:t>
            </a:r>
            <a:r>
              <a:rPr lang="en-US" sz="2000" b="1" dirty="0">
                <a:solidFill>
                  <a:srgbClr val="1A1A1A"/>
                </a:solidFill>
                <a:latin typeface="Segoe UI"/>
              </a:rPr>
              <a:t> Business Process Flow </a:t>
            </a:r>
            <a:r>
              <a:rPr lang="en-US" sz="2000" dirty="0">
                <a:solidFill>
                  <a:srgbClr val="1A1A1A"/>
                </a:solidFill>
                <a:latin typeface="Segoe UI"/>
              </a:rPr>
              <a:t>for the session entity</a:t>
            </a:r>
          </a:p>
          <a:p>
            <a:pPr marL="571500" lvl="1" indent="-342900">
              <a:spcAft>
                <a:spcPts val="600"/>
              </a:spcAft>
              <a:buFont typeface="Arial" panose="020B0604020202020204" pitchFamily="34" charset="0"/>
              <a:buChar char="•"/>
              <a:defRPr/>
            </a:pPr>
            <a:r>
              <a:rPr lang="en-US" sz="2000" dirty="0">
                <a:solidFill>
                  <a:srgbClr val="1A1A1A"/>
                </a:solidFill>
              </a:rPr>
              <a:t>Use </a:t>
            </a:r>
            <a:r>
              <a:rPr lang="en-US" sz="2000" b="1" dirty="0">
                <a:solidFill>
                  <a:srgbClr val="1A1A1A"/>
                </a:solidFill>
              </a:rPr>
              <a:t>Power Automate </a:t>
            </a:r>
            <a:r>
              <a:rPr lang="en-US" sz="2000" dirty="0">
                <a:solidFill>
                  <a:srgbClr val="1A1A1A"/>
                </a:solidFill>
              </a:rPr>
              <a:t>to build an approval workflow for session approval</a:t>
            </a:r>
            <a:endParaRPr kumimoji="0" lang="en-US" sz="2000" i="0" u="none" strike="noStrike" kern="1200" cap="none" spc="0" normalizeH="0" baseline="0" noProof="0" dirty="0">
              <a:ln>
                <a:noFill/>
              </a:ln>
              <a:solidFill>
                <a:srgbClr val="1A1A1A"/>
              </a:solidFill>
              <a:effectLst/>
              <a:uLnTx/>
              <a:uFillTx/>
              <a:latin typeface="Segoe UI"/>
            </a:endParaRPr>
          </a:p>
          <a:p>
            <a:pPr marL="571500" marR="0" lvl="1" indent="-342900" algn="l" defTabSz="914367"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kumimoji="0" lang="en-US" sz="2000" i="0" u="none" strike="noStrike" kern="1200" cap="none" spc="0" normalizeH="0" baseline="0" noProof="0" dirty="0">
              <a:ln>
                <a:noFill/>
              </a:ln>
              <a:solidFill>
                <a:srgbClr val="1A1A1A"/>
              </a:solidFill>
              <a:effectLst/>
              <a:uLnTx/>
              <a:uFillTx/>
              <a:latin typeface="Segoe UI"/>
            </a:endParaRPr>
          </a:p>
        </p:txBody>
      </p:sp>
      <p:pic>
        <p:nvPicPr>
          <p:cNvPr id="4" name="Picture 3">
            <a:extLst>
              <a:ext uri="{FF2B5EF4-FFF2-40B4-BE49-F238E27FC236}">
                <a16:creationId xmlns:a16="http://schemas.microsoft.com/office/drawing/2014/main" id="{E28CB51E-81CD-4848-8DD8-2005BFD6CDAB}"/>
              </a:ext>
            </a:extLst>
          </p:cNvPr>
          <p:cNvPicPr/>
          <p:nvPr/>
        </p:nvPicPr>
        <p:blipFill>
          <a:blip r:embed="rId3"/>
          <a:stretch>
            <a:fillRect/>
          </a:stretch>
        </p:blipFill>
        <p:spPr>
          <a:xfrm>
            <a:off x="7097839" y="401473"/>
            <a:ext cx="3295650" cy="3086735"/>
          </a:xfrm>
          <a:prstGeom prst="rect">
            <a:avLst/>
          </a:prstGeom>
          <a:ln w="12700">
            <a:solidFill>
              <a:schemeClr val="tx1"/>
            </a:solidFill>
          </a:ln>
        </p:spPr>
      </p:pic>
      <p:pic>
        <p:nvPicPr>
          <p:cNvPr id="6" name="Picture 5">
            <a:extLst>
              <a:ext uri="{FF2B5EF4-FFF2-40B4-BE49-F238E27FC236}">
                <a16:creationId xmlns:a16="http://schemas.microsoft.com/office/drawing/2014/main" id="{71126096-EBDC-4A82-8018-1D3DA4F9559B}"/>
              </a:ext>
            </a:extLst>
          </p:cNvPr>
          <p:cNvPicPr/>
          <p:nvPr/>
        </p:nvPicPr>
        <p:blipFill>
          <a:blip r:embed="rId4"/>
          <a:stretch>
            <a:fillRect/>
          </a:stretch>
        </p:blipFill>
        <p:spPr>
          <a:xfrm>
            <a:off x="7097839" y="3900062"/>
            <a:ext cx="4980940" cy="2781300"/>
          </a:xfrm>
          <a:prstGeom prst="rect">
            <a:avLst/>
          </a:prstGeom>
          <a:ln>
            <a:solidFill>
              <a:schemeClr val="tx1"/>
            </a:solidFill>
          </a:ln>
        </p:spPr>
      </p:pic>
      <p:pic>
        <p:nvPicPr>
          <p:cNvPr id="5" name="Picture 4">
            <a:extLst>
              <a:ext uri="{FF2B5EF4-FFF2-40B4-BE49-F238E27FC236}">
                <a16:creationId xmlns:a16="http://schemas.microsoft.com/office/drawing/2014/main" id="{3A76302B-9F51-4E40-A559-FDA7E3F3E5CC}"/>
              </a:ext>
            </a:extLst>
          </p:cNvPr>
          <p:cNvPicPr/>
          <p:nvPr/>
        </p:nvPicPr>
        <p:blipFill rotWithShape="1">
          <a:blip r:embed="rId5"/>
          <a:srcRect b="24160"/>
          <a:stretch/>
        </p:blipFill>
        <p:spPr bwMode="auto">
          <a:xfrm>
            <a:off x="8833929" y="2693375"/>
            <a:ext cx="3244850" cy="1696085"/>
          </a:xfrm>
          <a:prstGeom prst="rect">
            <a:avLst/>
          </a:prstGeom>
          <a:ln w="12700" cap="flat" cmpd="sng" algn="ctr">
            <a:solidFill>
              <a:srgbClr val="353535"/>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8197486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5C882-F4AA-4046-B74C-4B20701A35C9}"/>
              </a:ext>
            </a:extLst>
          </p:cNvPr>
          <p:cNvSpPr>
            <a:spLocks noGrp="1"/>
          </p:cNvSpPr>
          <p:nvPr>
            <p:ph type="title"/>
          </p:nvPr>
        </p:nvSpPr>
        <p:spPr>
          <a:xfrm>
            <a:off x="484567" y="3429000"/>
            <a:ext cx="4380901" cy="492443"/>
          </a:xfrm>
        </p:spPr>
        <p:txBody>
          <a:bodyPr/>
          <a:lstStyle/>
          <a:p>
            <a:r>
              <a:rPr lang="en-US" sz="3200" b="1" dirty="0"/>
              <a:t>Power Apps Canvas App</a:t>
            </a:r>
          </a:p>
        </p:txBody>
      </p:sp>
    </p:spTree>
    <p:extLst>
      <p:ext uri="{BB962C8B-B14F-4D97-AF65-F5344CB8AC3E}">
        <p14:creationId xmlns:p14="http://schemas.microsoft.com/office/powerpoint/2010/main" val="2133023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Learning objectives</a:t>
            </a:r>
          </a:p>
        </p:txBody>
      </p:sp>
      <p:sp>
        <p:nvSpPr>
          <p:cNvPr id="4" name="Text Placeholder 3">
            <a:extLst>
              <a:ext uri="{FF2B5EF4-FFF2-40B4-BE49-F238E27FC236}">
                <a16:creationId xmlns:a16="http://schemas.microsoft.com/office/drawing/2014/main" id="{65446BCA-01ED-4345-A2DF-26DDE1BF6292}"/>
              </a:ext>
            </a:extLst>
          </p:cNvPr>
          <p:cNvSpPr txBox="1">
            <a:spLocks/>
          </p:cNvSpPr>
          <p:nvPr/>
        </p:nvSpPr>
        <p:spPr>
          <a:xfrm>
            <a:off x="464058" y="1506015"/>
            <a:ext cx="6130706" cy="4351338"/>
          </a:xfrm>
          <a:prstGeom prst="rect">
            <a:avLst/>
          </a:prstGeom>
        </p:spPr>
        <p:txBody>
          <a:bodyPr>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marR="0" lvl="0" indent="-228600" algn="l" defTabSz="932742" rtl="0" eaLnBrk="1" fontAlgn="auto" latinLnBrk="0" hangingPunct="1">
              <a:lnSpc>
                <a:spcPct val="150000"/>
              </a:lnSpc>
              <a:spcBef>
                <a:spcPct val="20000"/>
              </a:spcBef>
              <a:spcAft>
                <a:spcPts val="0"/>
              </a:spcAft>
              <a:buClrTx/>
              <a:buSzPct val="90000"/>
              <a:buFont typeface="Wingdings" panose="05000000000000000000" pitchFamily="2" charset="2"/>
              <a:buChar char=""/>
              <a:tabLst/>
              <a:defRPr/>
            </a:pPr>
            <a:r>
              <a:rPr kumimoji="0" lang="en-US" sz="2400" b="0" i="0" u="none" strike="noStrike" kern="1200" cap="none" spc="0" normalizeH="0" baseline="0" noProof="0" dirty="0">
                <a:ln>
                  <a:noFill/>
                </a:ln>
                <a:solidFill>
                  <a:srgbClr val="1A1A1A"/>
                </a:solidFill>
                <a:effectLst/>
                <a:uLnTx/>
                <a:uFillTx/>
                <a:latin typeface="Segoe UI" panose="020B0502040204020203" pitchFamily="34" charset="0"/>
                <a:cs typeface="Segoe UI" panose="020B0502040204020203" pitchFamily="34" charset="0"/>
              </a:rPr>
              <a:t>Sign-in and create a new canvas app</a:t>
            </a:r>
          </a:p>
          <a:p>
            <a:pPr marL="228600" marR="0" lvl="0" indent="-228600" algn="l" defTabSz="932742" rtl="0" eaLnBrk="1" fontAlgn="auto" latinLnBrk="0" hangingPunct="1">
              <a:lnSpc>
                <a:spcPct val="150000"/>
              </a:lnSpc>
              <a:spcBef>
                <a:spcPct val="20000"/>
              </a:spcBef>
              <a:spcAft>
                <a:spcPts val="0"/>
              </a:spcAft>
              <a:buClrTx/>
              <a:buSzPct val="90000"/>
              <a:buFont typeface="Wingdings" panose="05000000000000000000" pitchFamily="2" charset="2"/>
              <a:buChar char=""/>
              <a:tabLst/>
              <a:defRPr/>
            </a:pPr>
            <a:r>
              <a:rPr kumimoji="0" lang="en-US" sz="2400" b="0" i="0" u="none" strike="noStrike" kern="1200" cap="none" spc="0" normalizeH="0" baseline="0" noProof="0" dirty="0">
                <a:ln>
                  <a:noFill/>
                </a:ln>
                <a:solidFill>
                  <a:srgbClr val="1A1A1A"/>
                </a:solidFill>
                <a:effectLst/>
                <a:uLnTx/>
                <a:uFillTx/>
                <a:latin typeface="Segoe UI" panose="020B0502040204020203" pitchFamily="34" charset="0"/>
                <a:cs typeface="Segoe UI" panose="020B0502040204020203" pitchFamily="34" charset="0"/>
              </a:rPr>
              <a:t>Connect to data sources</a:t>
            </a:r>
          </a:p>
          <a:p>
            <a:pPr marL="228600" marR="0" lvl="0" indent="-228600" algn="l" defTabSz="932742" rtl="0" eaLnBrk="1" fontAlgn="auto" latinLnBrk="0" hangingPunct="1">
              <a:lnSpc>
                <a:spcPct val="150000"/>
              </a:lnSpc>
              <a:spcBef>
                <a:spcPct val="20000"/>
              </a:spcBef>
              <a:spcAft>
                <a:spcPts val="0"/>
              </a:spcAft>
              <a:buClrTx/>
              <a:buSzPct val="90000"/>
              <a:buFont typeface="Wingdings" panose="05000000000000000000" pitchFamily="2" charset="2"/>
              <a:buChar char=""/>
              <a:tabLst/>
              <a:defRPr/>
            </a:pPr>
            <a:r>
              <a:rPr kumimoji="0" lang="en-US" sz="2400" b="0" i="0" u="none" strike="noStrike" kern="1200" cap="none" spc="0" normalizeH="0" baseline="0" noProof="0" dirty="0">
                <a:ln>
                  <a:noFill/>
                </a:ln>
                <a:solidFill>
                  <a:srgbClr val="1A1A1A"/>
                </a:solidFill>
                <a:effectLst/>
                <a:uLnTx/>
                <a:uFillTx/>
                <a:latin typeface="Segoe UI" panose="020B0502040204020203" pitchFamily="34" charset="0"/>
                <a:cs typeface="Segoe UI" panose="020B0502040204020203" pitchFamily="34" charset="0"/>
              </a:rPr>
              <a:t>Work with multiple screens and navigation</a:t>
            </a:r>
          </a:p>
          <a:p>
            <a:pPr marL="228600" marR="0" lvl="0" indent="-228600" algn="l" defTabSz="932742" rtl="0" eaLnBrk="1" fontAlgn="auto" latinLnBrk="0" hangingPunct="1">
              <a:lnSpc>
                <a:spcPct val="150000"/>
              </a:lnSpc>
              <a:spcBef>
                <a:spcPct val="20000"/>
              </a:spcBef>
              <a:spcAft>
                <a:spcPts val="0"/>
              </a:spcAft>
              <a:buClrTx/>
              <a:buSzPct val="90000"/>
              <a:buFont typeface="Wingdings" panose="05000000000000000000" pitchFamily="2" charset="2"/>
              <a:buChar char=""/>
              <a:tabLst/>
              <a:defRPr/>
            </a:pPr>
            <a:r>
              <a:rPr kumimoji="0" lang="en-US" sz="2400" b="0" i="0" u="none" strike="noStrike" kern="1200" cap="none" spc="0" normalizeH="0" baseline="0" noProof="0" dirty="0">
                <a:ln>
                  <a:noFill/>
                </a:ln>
                <a:solidFill>
                  <a:srgbClr val="1A1A1A"/>
                </a:solidFill>
                <a:effectLst/>
                <a:uLnTx/>
                <a:uFillTx/>
                <a:latin typeface="Segoe UI" panose="020B0502040204020203" pitchFamily="34" charset="0"/>
                <a:cs typeface="Segoe UI" panose="020B0502040204020203" pitchFamily="34" charset="0"/>
              </a:rPr>
              <a:t>Customize the user experience – galleries and controls</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endParaRPr kumimoji="0" lang="en-US" sz="2000" b="0" i="0" u="none" strike="noStrike" kern="1200" cap="none" spc="0" normalizeH="0" baseline="0" noProof="0" dirty="0">
              <a:ln>
                <a:noFill/>
              </a:ln>
              <a:solidFill>
                <a:srgbClr val="1A1A1A"/>
              </a:solidFill>
              <a:effectLst/>
              <a:uLnTx/>
              <a:uFillTx/>
              <a:latin typeface="Segoe UI Semilight" panose="020B0402040204020203" pitchFamily="34" charset="0"/>
              <a:ea typeface="+mn-ea"/>
              <a:cs typeface="Segoe UI Semilight" panose="020B0402040204020203" pitchFamily="34" charset="0"/>
            </a:endParaRPr>
          </a:p>
        </p:txBody>
      </p:sp>
      <p:pic>
        <p:nvPicPr>
          <p:cNvPr id="5" name="Picture 4">
            <a:extLst>
              <a:ext uri="{FF2B5EF4-FFF2-40B4-BE49-F238E27FC236}">
                <a16:creationId xmlns:a16="http://schemas.microsoft.com/office/drawing/2014/main" id="{94F4C2BE-3046-4B59-871B-8A5ECAD6AADB}"/>
              </a:ext>
            </a:extLst>
          </p:cNvPr>
          <p:cNvPicPr/>
          <p:nvPr/>
        </p:nvPicPr>
        <p:blipFill>
          <a:blip r:embed="rId3"/>
          <a:stretch>
            <a:fillRect/>
          </a:stretch>
        </p:blipFill>
        <p:spPr>
          <a:xfrm>
            <a:off x="7926514" y="1506015"/>
            <a:ext cx="3295650" cy="3086735"/>
          </a:xfrm>
          <a:prstGeom prst="rect">
            <a:avLst/>
          </a:prstGeom>
          <a:ln w="12700">
            <a:solidFill>
              <a:schemeClr val="tx1"/>
            </a:solidFill>
          </a:ln>
        </p:spPr>
      </p:pic>
    </p:spTree>
    <p:extLst>
      <p:ext uri="{BB962C8B-B14F-4D97-AF65-F5344CB8AC3E}">
        <p14:creationId xmlns:p14="http://schemas.microsoft.com/office/powerpoint/2010/main" val="3887220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5C882-F4AA-4046-B74C-4B20701A35C9}"/>
              </a:ext>
            </a:extLst>
          </p:cNvPr>
          <p:cNvSpPr>
            <a:spLocks noGrp="1"/>
          </p:cNvSpPr>
          <p:nvPr>
            <p:ph type="title"/>
          </p:nvPr>
        </p:nvSpPr>
        <p:spPr>
          <a:xfrm>
            <a:off x="484567" y="2936559"/>
            <a:ext cx="4697033" cy="984885"/>
          </a:xfrm>
        </p:spPr>
        <p:txBody>
          <a:bodyPr/>
          <a:lstStyle/>
          <a:p>
            <a:pPr>
              <a:spcBef>
                <a:spcPts val="600"/>
              </a:spcBef>
            </a:pPr>
            <a:r>
              <a:rPr lang="en-US" sz="3200" b="1" dirty="0"/>
              <a:t>Power Apps model-driven app</a:t>
            </a:r>
          </a:p>
        </p:txBody>
      </p:sp>
    </p:spTree>
    <p:extLst>
      <p:ext uri="{BB962C8B-B14F-4D97-AF65-F5344CB8AC3E}">
        <p14:creationId xmlns:p14="http://schemas.microsoft.com/office/powerpoint/2010/main" val="3603864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Learning objectives</a:t>
            </a:r>
          </a:p>
        </p:txBody>
      </p:sp>
      <p:sp>
        <p:nvSpPr>
          <p:cNvPr id="4" name="Text Placeholder 3">
            <a:extLst>
              <a:ext uri="{FF2B5EF4-FFF2-40B4-BE49-F238E27FC236}">
                <a16:creationId xmlns:a16="http://schemas.microsoft.com/office/drawing/2014/main" id="{65446BCA-01ED-4345-A2DF-26DDE1BF6292}"/>
              </a:ext>
            </a:extLst>
          </p:cNvPr>
          <p:cNvSpPr txBox="1">
            <a:spLocks/>
          </p:cNvSpPr>
          <p:nvPr/>
        </p:nvSpPr>
        <p:spPr>
          <a:xfrm>
            <a:off x="464057" y="1506015"/>
            <a:ext cx="8460867" cy="4351338"/>
          </a:xfrm>
          <a:prstGeom prst="rect">
            <a:avLst/>
          </a:prstGeom>
        </p:spPr>
        <p:txBody>
          <a:bodyPr>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marR="0" lvl="0" indent="-228600" algn="l" defTabSz="932742" rtl="0" eaLnBrk="1" fontAlgn="auto" latinLnBrk="0" hangingPunct="1">
              <a:lnSpc>
                <a:spcPct val="150000"/>
              </a:lnSpc>
              <a:spcBef>
                <a:spcPct val="20000"/>
              </a:spcBef>
              <a:spcAft>
                <a:spcPts val="0"/>
              </a:spcAft>
              <a:buClrTx/>
              <a:buSzPct val="90000"/>
              <a:buFont typeface="Wingdings" panose="05000000000000000000" pitchFamily="2" charset="2"/>
              <a:buChar char=""/>
              <a:tabLst/>
              <a:defRPr/>
            </a:pPr>
            <a:r>
              <a:rPr kumimoji="0" lang="en-US" sz="2400" b="0" i="0" u="none" strike="noStrike" kern="1200" cap="none" spc="0" normalizeH="0" baseline="0" noProof="0" dirty="0">
                <a:ln>
                  <a:noFill/>
                </a:ln>
                <a:solidFill>
                  <a:srgbClr val="1A1A1A"/>
                </a:solidFill>
                <a:effectLst/>
                <a:uLnTx/>
                <a:uFillTx/>
                <a:latin typeface="Segoe UI Semilight" panose="020B0402040204020203" pitchFamily="34" charset="0"/>
                <a:ea typeface="+mn-ea"/>
                <a:cs typeface="Segoe UI Semilight" panose="020B0402040204020203" pitchFamily="34" charset="0"/>
              </a:rPr>
              <a:t>Create a standalone model-driven app</a:t>
            </a:r>
          </a:p>
          <a:p>
            <a:pPr marL="228600" marR="0" lvl="0" indent="-228600" algn="l" defTabSz="932742" rtl="0" eaLnBrk="1" fontAlgn="auto" latinLnBrk="0" hangingPunct="1">
              <a:lnSpc>
                <a:spcPct val="150000"/>
              </a:lnSpc>
              <a:spcBef>
                <a:spcPct val="20000"/>
              </a:spcBef>
              <a:spcAft>
                <a:spcPts val="0"/>
              </a:spcAft>
              <a:buClrTx/>
              <a:buSzPct val="90000"/>
              <a:buFont typeface="Wingdings" panose="05000000000000000000" pitchFamily="2" charset="2"/>
              <a:buChar char=""/>
              <a:tabLst/>
              <a:defRPr/>
            </a:pPr>
            <a:r>
              <a:rPr kumimoji="0" lang="en-US" sz="2400" b="0" i="0" u="none" strike="noStrike" kern="1200" cap="none" spc="0" normalizeH="0" baseline="0" noProof="0" dirty="0">
                <a:ln>
                  <a:noFill/>
                </a:ln>
                <a:solidFill>
                  <a:srgbClr val="1A1A1A"/>
                </a:solidFill>
                <a:effectLst/>
                <a:uLnTx/>
                <a:uFillTx/>
                <a:latin typeface="Segoe UI Semilight" panose="020B0402040204020203" pitchFamily="34" charset="0"/>
                <a:ea typeface="+mn-ea"/>
                <a:cs typeface="Segoe UI Semilight" panose="020B0402040204020203" pitchFamily="34" charset="0"/>
              </a:rPr>
              <a:t>Customize forms for the model-driven app</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endParaRPr kumimoji="0" lang="en-US" sz="2000" b="0" i="0" u="none" strike="noStrike" kern="1200" cap="none" spc="0" normalizeH="0" baseline="0" noProof="0" dirty="0">
              <a:ln>
                <a:noFill/>
              </a:ln>
              <a:solidFill>
                <a:srgbClr val="1A1A1A"/>
              </a:solidFill>
              <a:effectLst/>
              <a:uLnTx/>
              <a:uFillTx/>
              <a:latin typeface="Segoe UI Semilight" panose="020B0402040204020203" pitchFamily="34" charset="0"/>
              <a:ea typeface="+mn-ea"/>
              <a:cs typeface="Segoe UI Semilight" panose="020B0402040204020203" pitchFamily="34" charset="0"/>
            </a:endParaRP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endParaRPr kumimoji="0" lang="en-US" sz="2000" b="0" i="0" u="none" strike="noStrike" kern="1200" cap="none" spc="0" normalizeH="0" baseline="0" noProof="0" dirty="0">
              <a:ln>
                <a:noFill/>
              </a:ln>
              <a:solidFill>
                <a:srgbClr val="1A1A1A"/>
              </a:solidFill>
              <a:effectLst/>
              <a:uLnTx/>
              <a:uFillTx/>
              <a:latin typeface="Segoe UI Semilight" panose="020B0402040204020203" pitchFamily="34" charset="0"/>
              <a:ea typeface="+mn-ea"/>
              <a:cs typeface="Segoe UI Semilight" panose="020B0402040204020203" pitchFamily="34" charset="0"/>
            </a:endParaRPr>
          </a:p>
        </p:txBody>
      </p:sp>
      <p:pic>
        <p:nvPicPr>
          <p:cNvPr id="5" name="Picture 4">
            <a:extLst>
              <a:ext uri="{FF2B5EF4-FFF2-40B4-BE49-F238E27FC236}">
                <a16:creationId xmlns:a16="http://schemas.microsoft.com/office/drawing/2014/main" id="{39B69390-2A14-4A13-A01C-E212BDC0D144}"/>
              </a:ext>
            </a:extLst>
          </p:cNvPr>
          <p:cNvPicPr/>
          <p:nvPr/>
        </p:nvPicPr>
        <p:blipFill>
          <a:blip r:embed="rId3"/>
          <a:stretch>
            <a:fillRect/>
          </a:stretch>
        </p:blipFill>
        <p:spPr>
          <a:xfrm>
            <a:off x="2991802" y="3154885"/>
            <a:ext cx="6208395" cy="2197100"/>
          </a:xfrm>
          <a:prstGeom prst="rect">
            <a:avLst/>
          </a:prstGeom>
          <a:ln w="12700">
            <a:solidFill>
              <a:schemeClr val="tx1"/>
            </a:solidFill>
          </a:ln>
        </p:spPr>
      </p:pic>
    </p:spTree>
    <p:extLst>
      <p:ext uri="{BB962C8B-B14F-4D97-AF65-F5344CB8AC3E}">
        <p14:creationId xmlns:p14="http://schemas.microsoft.com/office/powerpoint/2010/main" val="2888514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5C882-F4AA-4046-B74C-4B20701A35C9}"/>
              </a:ext>
            </a:extLst>
          </p:cNvPr>
          <p:cNvSpPr>
            <a:spLocks noGrp="1"/>
          </p:cNvSpPr>
          <p:nvPr>
            <p:ph type="title"/>
          </p:nvPr>
        </p:nvSpPr>
        <p:spPr>
          <a:xfrm>
            <a:off x="484567" y="3429004"/>
            <a:ext cx="4380901" cy="492443"/>
          </a:xfrm>
        </p:spPr>
        <p:txBody>
          <a:bodyPr/>
          <a:lstStyle/>
          <a:p>
            <a:pPr>
              <a:spcBef>
                <a:spcPts val="600"/>
              </a:spcBef>
            </a:pPr>
            <a:r>
              <a:rPr lang="en-US" sz="3200" b="1" dirty="0"/>
              <a:t>Power Automate</a:t>
            </a:r>
          </a:p>
        </p:txBody>
      </p:sp>
    </p:spTree>
    <p:extLst>
      <p:ext uri="{BB962C8B-B14F-4D97-AF65-F5344CB8AC3E}">
        <p14:creationId xmlns:p14="http://schemas.microsoft.com/office/powerpoint/2010/main" val="365310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Learning objectives</a:t>
            </a:r>
          </a:p>
        </p:txBody>
      </p:sp>
      <p:sp>
        <p:nvSpPr>
          <p:cNvPr id="4" name="Text Placeholder 3">
            <a:extLst>
              <a:ext uri="{FF2B5EF4-FFF2-40B4-BE49-F238E27FC236}">
                <a16:creationId xmlns:a16="http://schemas.microsoft.com/office/drawing/2014/main" id="{65446BCA-01ED-4345-A2DF-26DDE1BF6292}"/>
              </a:ext>
            </a:extLst>
          </p:cNvPr>
          <p:cNvSpPr txBox="1">
            <a:spLocks/>
          </p:cNvSpPr>
          <p:nvPr/>
        </p:nvSpPr>
        <p:spPr>
          <a:xfrm>
            <a:off x="464058" y="1011198"/>
            <a:ext cx="6589598" cy="4351338"/>
          </a:xfrm>
          <a:prstGeom prst="rect">
            <a:avLst/>
          </a:prstGeom>
        </p:spPr>
        <p:txBody>
          <a:bodyPr>
            <a:normAutofit fontScale="92500"/>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marR="0" lvl="0" indent="-228600" algn="l" defTabSz="932742" rtl="0" eaLnBrk="1" fontAlgn="auto" latinLnBrk="0" hangingPunct="1">
              <a:lnSpc>
                <a:spcPct val="150000"/>
              </a:lnSpc>
              <a:spcBef>
                <a:spcPct val="20000"/>
              </a:spcBef>
              <a:spcAft>
                <a:spcPts val="600"/>
              </a:spcAft>
              <a:buClrTx/>
              <a:buSzPct val="90000"/>
              <a:buFont typeface="Wingdings" panose="05000000000000000000" pitchFamily="2" charset="2"/>
              <a:buChar char=""/>
              <a:tabLst/>
              <a:defRPr/>
            </a:pPr>
            <a:r>
              <a:rPr kumimoji="0" lang="en-US" sz="2400" b="0" i="0" u="none" strike="noStrike" kern="1200" cap="none" spc="0" normalizeH="0" baseline="0" noProof="0" dirty="0">
                <a:ln>
                  <a:noFill/>
                </a:ln>
                <a:solidFill>
                  <a:srgbClr val="1A1A1A"/>
                </a:solidFill>
                <a:effectLst/>
                <a:uLnTx/>
                <a:uFillTx/>
                <a:latin typeface="Segoe UI Semilight" panose="020B0402040204020203" pitchFamily="34" charset="0"/>
                <a:ea typeface="+mn-ea"/>
                <a:cs typeface="Segoe UI Semilight" panose="020B0402040204020203" pitchFamily="34" charset="0"/>
              </a:rPr>
              <a:t>Trigger a flow when a new record is created or updated in CDS</a:t>
            </a:r>
          </a:p>
          <a:p>
            <a:pPr marL="228600" marR="0" lvl="0" indent="-228600" algn="l" defTabSz="932742" rtl="0" eaLnBrk="1" fontAlgn="auto" latinLnBrk="0" hangingPunct="1">
              <a:lnSpc>
                <a:spcPct val="150000"/>
              </a:lnSpc>
              <a:spcBef>
                <a:spcPct val="20000"/>
              </a:spcBef>
              <a:spcAft>
                <a:spcPts val="600"/>
              </a:spcAft>
              <a:buClrTx/>
              <a:buSzPct val="90000"/>
              <a:buFont typeface="Wingdings" panose="05000000000000000000" pitchFamily="2" charset="2"/>
              <a:buChar char=""/>
              <a:tabLst/>
              <a:defRPr/>
            </a:pPr>
            <a:r>
              <a:rPr kumimoji="0" lang="en-US" sz="2400" b="0" i="0" u="none" strike="noStrike" kern="1200" cap="none" spc="0" normalizeH="0" baseline="0" noProof="0" dirty="0">
                <a:ln>
                  <a:noFill/>
                </a:ln>
                <a:solidFill>
                  <a:srgbClr val="1A1A1A"/>
                </a:solidFill>
                <a:effectLst/>
                <a:uLnTx/>
                <a:uFillTx/>
                <a:latin typeface="Segoe UI Semilight" panose="020B0402040204020203" pitchFamily="34" charset="0"/>
                <a:ea typeface="+mn-ea"/>
                <a:cs typeface="Segoe UI Semilight" panose="020B0402040204020203" pitchFamily="34" charset="0"/>
              </a:rPr>
              <a:t>Send an approval request</a:t>
            </a:r>
          </a:p>
          <a:p>
            <a:pPr marL="228600" marR="0" lvl="0" indent="-228600" algn="l" defTabSz="932742" rtl="0" eaLnBrk="1" fontAlgn="auto" latinLnBrk="0" hangingPunct="1">
              <a:lnSpc>
                <a:spcPct val="150000"/>
              </a:lnSpc>
              <a:spcBef>
                <a:spcPct val="20000"/>
              </a:spcBef>
              <a:spcAft>
                <a:spcPts val="600"/>
              </a:spcAft>
              <a:buClrTx/>
              <a:buSzPct val="90000"/>
              <a:buFont typeface="Wingdings" panose="05000000000000000000" pitchFamily="2" charset="2"/>
              <a:buChar char=""/>
              <a:tabLst/>
              <a:defRPr/>
            </a:pPr>
            <a:r>
              <a:rPr kumimoji="0" lang="en-US" sz="2400" b="0" i="0" u="none" strike="noStrike" kern="1200" cap="none" spc="0" normalizeH="0" baseline="0" noProof="0" dirty="0">
                <a:ln>
                  <a:noFill/>
                </a:ln>
                <a:solidFill>
                  <a:srgbClr val="1A1A1A"/>
                </a:solidFill>
                <a:effectLst/>
                <a:uLnTx/>
                <a:uFillTx/>
                <a:latin typeface="Segoe UI Semilight" panose="020B0402040204020203" pitchFamily="34" charset="0"/>
                <a:ea typeface="+mn-ea"/>
                <a:cs typeface="Segoe UI Semilight" panose="020B0402040204020203" pitchFamily="34" charset="0"/>
              </a:rPr>
              <a:t>Conditional branching based on the approval response</a:t>
            </a:r>
          </a:p>
          <a:p>
            <a:pPr marL="228600" marR="0" lvl="0" indent="-228600" algn="l" defTabSz="932742" rtl="0" eaLnBrk="1" fontAlgn="auto" latinLnBrk="0" hangingPunct="1">
              <a:lnSpc>
                <a:spcPct val="150000"/>
              </a:lnSpc>
              <a:spcBef>
                <a:spcPct val="20000"/>
              </a:spcBef>
              <a:spcAft>
                <a:spcPts val="600"/>
              </a:spcAft>
              <a:buClrTx/>
              <a:buSzPct val="90000"/>
              <a:buFont typeface="Wingdings" panose="05000000000000000000" pitchFamily="2" charset="2"/>
              <a:buChar char=""/>
              <a:tabLst/>
              <a:defRPr/>
            </a:pPr>
            <a:r>
              <a:rPr kumimoji="0" lang="en-US" sz="2400" b="0" i="0" u="none" strike="noStrike" kern="1200" cap="none" spc="0" normalizeH="0" baseline="0" noProof="0" dirty="0">
                <a:ln>
                  <a:noFill/>
                </a:ln>
                <a:solidFill>
                  <a:srgbClr val="1A1A1A"/>
                </a:solidFill>
                <a:effectLst/>
                <a:uLnTx/>
                <a:uFillTx/>
                <a:latin typeface="Segoe UI Semilight" panose="020B0402040204020203" pitchFamily="34" charset="0"/>
                <a:ea typeface="+mn-ea"/>
                <a:cs typeface="Segoe UI Semilight" panose="020B0402040204020203" pitchFamily="34" charset="0"/>
              </a:rPr>
              <a:t>Send email notifications</a:t>
            </a:r>
          </a:p>
          <a:p>
            <a:pPr marL="228600" marR="0" lvl="0" indent="-228600" algn="l" defTabSz="932742" rtl="0" eaLnBrk="1" fontAlgn="auto" latinLnBrk="0" hangingPunct="1">
              <a:lnSpc>
                <a:spcPct val="150000"/>
              </a:lnSpc>
              <a:spcBef>
                <a:spcPct val="20000"/>
              </a:spcBef>
              <a:spcAft>
                <a:spcPts val="600"/>
              </a:spcAft>
              <a:buClrTx/>
              <a:buSzPct val="90000"/>
              <a:buFont typeface="Wingdings" panose="05000000000000000000" pitchFamily="2" charset="2"/>
              <a:buChar char=""/>
              <a:tabLst/>
              <a:defRPr/>
            </a:pPr>
            <a:r>
              <a:rPr kumimoji="0" lang="en-US" sz="2400" b="0" i="0" u="none" strike="noStrike" kern="1200" cap="none" spc="0" normalizeH="0" baseline="0" noProof="0" dirty="0">
                <a:ln>
                  <a:noFill/>
                </a:ln>
                <a:solidFill>
                  <a:srgbClr val="1A1A1A"/>
                </a:solidFill>
                <a:effectLst/>
                <a:uLnTx/>
                <a:uFillTx/>
                <a:latin typeface="Segoe UI Semilight" panose="020B0402040204020203" pitchFamily="34" charset="0"/>
                <a:ea typeface="+mn-ea"/>
                <a:cs typeface="Segoe UI Semilight" panose="020B0402040204020203" pitchFamily="34" charset="0"/>
              </a:rPr>
              <a:t>Update the CDS record with the approval status </a:t>
            </a:r>
          </a:p>
        </p:txBody>
      </p:sp>
      <p:pic>
        <p:nvPicPr>
          <p:cNvPr id="5" name="Picture 4">
            <a:extLst>
              <a:ext uri="{FF2B5EF4-FFF2-40B4-BE49-F238E27FC236}">
                <a16:creationId xmlns:a16="http://schemas.microsoft.com/office/drawing/2014/main" id="{802D84C6-D54C-4A5A-83F6-888AC25437C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7861" y="334010"/>
            <a:ext cx="4521200" cy="1808480"/>
          </a:xfrm>
          <a:prstGeom prst="rect">
            <a:avLst/>
          </a:prstGeom>
          <a:noFill/>
          <a:ln w="12700">
            <a:solidFill>
              <a:schemeClr val="tx1"/>
            </a:solidFill>
          </a:ln>
        </p:spPr>
      </p:pic>
      <p:pic>
        <p:nvPicPr>
          <p:cNvPr id="6" name="Picture 5">
            <a:extLst>
              <a:ext uri="{FF2B5EF4-FFF2-40B4-BE49-F238E27FC236}">
                <a16:creationId xmlns:a16="http://schemas.microsoft.com/office/drawing/2014/main" id="{E48892C8-F8D7-4E00-BF8A-73F439F55518}"/>
              </a:ext>
            </a:extLst>
          </p:cNvPr>
          <p:cNvPicPr/>
          <p:nvPr/>
        </p:nvPicPr>
        <p:blipFill>
          <a:blip r:embed="rId4"/>
          <a:stretch>
            <a:fillRect/>
          </a:stretch>
        </p:blipFill>
        <p:spPr>
          <a:xfrm>
            <a:off x="6990536" y="2359264"/>
            <a:ext cx="4895850" cy="2937510"/>
          </a:xfrm>
          <a:prstGeom prst="rect">
            <a:avLst/>
          </a:prstGeom>
          <a:ln>
            <a:solidFill>
              <a:schemeClr val="tx1"/>
            </a:solidFill>
          </a:ln>
        </p:spPr>
      </p:pic>
    </p:spTree>
    <p:extLst>
      <p:ext uri="{BB962C8B-B14F-4D97-AF65-F5344CB8AC3E}">
        <p14:creationId xmlns:p14="http://schemas.microsoft.com/office/powerpoint/2010/main" val="166169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5C882-F4AA-4046-B74C-4B20701A35C9}"/>
              </a:ext>
            </a:extLst>
          </p:cNvPr>
          <p:cNvSpPr>
            <a:spLocks noGrp="1"/>
          </p:cNvSpPr>
          <p:nvPr>
            <p:ph type="title"/>
          </p:nvPr>
        </p:nvSpPr>
        <p:spPr>
          <a:xfrm>
            <a:off x="484567" y="3429004"/>
            <a:ext cx="4380901" cy="492443"/>
          </a:xfrm>
        </p:spPr>
        <p:txBody>
          <a:bodyPr/>
          <a:lstStyle/>
          <a:p>
            <a:pPr>
              <a:spcBef>
                <a:spcPts val="600"/>
              </a:spcBef>
            </a:pPr>
            <a:r>
              <a:rPr lang="en-US" sz="3200" b="1" dirty="0"/>
              <a:t>Business Card Reader</a:t>
            </a:r>
          </a:p>
        </p:txBody>
      </p:sp>
    </p:spTree>
    <p:extLst>
      <p:ext uri="{BB962C8B-B14F-4D97-AF65-F5344CB8AC3E}">
        <p14:creationId xmlns:p14="http://schemas.microsoft.com/office/powerpoint/2010/main" val="2609009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Illustration - Light Gray - Teal">
      <a:dk1>
        <a:srgbClr val="1A1A1A"/>
      </a:dk1>
      <a:lt1>
        <a:srgbClr val="FFFFFF"/>
      </a:lt1>
      <a:dk2>
        <a:srgbClr val="0D0D0D"/>
      </a:dk2>
      <a:lt2>
        <a:srgbClr val="D2D2D2"/>
      </a:lt2>
      <a:accent1>
        <a:srgbClr val="0078D4"/>
      </a:accent1>
      <a:accent2>
        <a:srgbClr val="002050"/>
      </a:accent2>
      <a:accent3>
        <a:srgbClr val="008272"/>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DeckTemplate.potx" id="{39027C32-B71D-4436-8F98-B88DA53FCAE6}" vid="{D65DBACD-7D61-421D-8E8F-ED7AEA1E4E7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523F0DE61C01647AADD57BC023588A4" ma:contentTypeVersion="17" ma:contentTypeDescription="Create a new document." ma:contentTypeScope="" ma:versionID="38df2116981f44046ab73e9e5ad83409">
  <xsd:schema xmlns:xsd="http://www.w3.org/2001/XMLSchema" xmlns:xs="http://www.w3.org/2001/XMLSchema" xmlns:p="http://schemas.microsoft.com/office/2006/metadata/properties" xmlns:ns1="http://schemas.microsoft.com/sharepoint/v3" xmlns:ns2="80b0474e-37b4-4751-81bc-12d5121181de" xmlns:ns3="670f2bc3-833b-4a76-b13f-f7d6db0b8f4d" targetNamespace="http://schemas.microsoft.com/office/2006/metadata/properties" ma:root="true" ma:fieldsID="9da459cfe8bc12436f1cd88c83132d06" ns1:_="" ns2:_="" ns3:_="">
    <xsd:import namespace="http://schemas.microsoft.com/sharepoint/v3"/>
    <xsd:import namespace="80b0474e-37b4-4751-81bc-12d5121181de"/>
    <xsd:import namespace="670f2bc3-833b-4a76-b13f-f7d6db0b8f4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AutoTags" minOccurs="0"/>
                <xsd:element ref="ns3:MediaServiceDateTaken" minOccurs="0"/>
                <xsd:element ref="ns3:MediaServiceLocation" minOccurs="0"/>
                <xsd:element ref="ns3:MediaServiceOCR" minOccurs="0"/>
                <xsd:element ref="ns3:_Flow_SignoffStatus" minOccurs="0"/>
                <xsd:element ref="ns3:MediaServiceEventHashCode" minOccurs="0"/>
                <xsd:element ref="ns3:MediaServiceGenerationTime" minOccurs="0"/>
                <xsd:element ref="ns3:MediaServiceAutoKeyPoints" minOccurs="0"/>
                <xsd:element ref="ns3: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0b0474e-37b4-4751-81bc-12d5121181d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70f2bc3-833b-4a76-b13f-f7d6db0b8f4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AutoTags" ma:index="14" nillable="true" ma:displayName="MediaServiceAutoTags" ma:description="" ma:internalName="MediaServiceAutoTags"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16" nillable="true" ma:displayName="MediaServiceLocation" ma:internalName="MediaServiceLocation"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element name="_Flow_SignoffStatus" ma:index="18" nillable="true" ma:displayName="Sign-off status" ma:internalName="_x0024_Resources_x003a_core_x002c_Signoff_Status_x003b_">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670f2bc3-833b-4a76-b13f-f7d6db0b8f4d" xsi:nil="true"/>
    <_ip_UnifiedCompliancePolicyUIAction xmlns="http://schemas.microsoft.com/sharepoint/v3" xsi:nil="true"/>
    <MediaServiceKeyPoints xmlns="670f2bc3-833b-4a76-b13f-f7d6db0b8f4d"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6F33F0EB-1C5A-467B-B733-DCEDC6FE06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0b0474e-37b4-4751-81bc-12d5121181de"/>
    <ds:schemaRef ds:uri="670f2bc3-833b-4a76-b13f-f7d6db0b8f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670f2bc3-833b-4a76-b13f-f7d6db0b8f4d"/>
    <ds:schemaRef ds:uri="http://purl.org/dc/terms/"/>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80b0474e-37b4-4751-81bc-12d5121181de"/>
    <ds:schemaRef ds:uri="http://schemas.microsoft.com/office/2006/metadata/properties"/>
    <ds:schemaRef ds:uri="http://www.w3.org/XML/1998/namespace"/>
    <ds:schemaRef ds:uri="http://purl.org/dc/dcmitype/"/>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AppInADay Lab Intro</Template>
  <TotalTime>283</TotalTime>
  <Words>525</Words>
  <Application>Microsoft Office PowerPoint</Application>
  <PresentationFormat>Widescreen</PresentationFormat>
  <Paragraphs>68</Paragraphs>
  <Slides>13</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Consolas</vt:lpstr>
      <vt:lpstr>Segoe UI</vt:lpstr>
      <vt:lpstr>Segoe UI Light</vt:lpstr>
      <vt:lpstr>Segoe UI Semibold</vt:lpstr>
      <vt:lpstr>Segoe UI Semilight</vt:lpstr>
      <vt:lpstr>Wingdings</vt:lpstr>
      <vt:lpstr>WHITE TEMPLATE</vt:lpstr>
      <vt:lpstr>App in an Hour</vt:lpstr>
      <vt:lpstr>Lab objectives</vt:lpstr>
      <vt:lpstr>Power Apps Canvas App</vt:lpstr>
      <vt:lpstr>Learning objectives</vt:lpstr>
      <vt:lpstr>Power Apps model-driven app</vt:lpstr>
      <vt:lpstr>Learning objectives</vt:lpstr>
      <vt:lpstr>Power Automate</vt:lpstr>
      <vt:lpstr>Learning objectives</vt:lpstr>
      <vt:lpstr>Business Card Reader</vt:lpstr>
      <vt:lpstr>Learning objectives</vt:lpstr>
      <vt:lpstr>Power Apps portal app</vt:lpstr>
      <vt:lpstr>Learning objectives</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name&gt;</dc:subject>
  <dc:creator>sameerb@microsoft.com</dc:creator>
  <cp:keywords/>
  <dc:description/>
  <cp:lastModifiedBy>Denise Moran</cp:lastModifiedBy>
  <cp:revision>14</cp:revision>
  <dcterms:created xsi:type="dcterms:W3CDTF">2018-04-25T08:36:10Z</dcterms:created>
  <dcterms:modified xsi:type="dcterms:W3CDTF">2020-07-29T13:29:00Z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0x010100F523F0DE61C01647AADD57BC023588A4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