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2" r:id="rId6"/>
    <p:sldId id="264" r:id="rId7"/>
    <p:sldId id="269" r:id="rId8"/>
    <p:sldId id="263" r:id="rId9"/>
    <p:sldId id="265" r:id="rId10"/>
    <p:sldId id="266" r:id="rId11"/>
    <p:sldId id="267" r:id="rId12"/>
    <p:sldId id="271" r:id="rId13"/>
    <p:sldId id="260" r:id="rId14"/>
    <p:sldId id="268" r:id="rId15"/>
    <p:sldId id="270" r:id="rId16"/>
    <p:sldId id="275" r:id="rId17"/>
    <p:sldId id="276" r:id="rId18"/>
    <p:sldId id="277" r:id="rId19"/>
    <p:sldId id="274" r:id="rId20"/>
    <p:sldId id="273" r:id="rId21"/>
    <p:sldId id="272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D246-8929-8342-BAFB-77A630D21B52}" type="datetimeFigureOut">
              <a:rPr kumimoji="1" lang="zh-CN" altLang="en-US" smtClean="0"/>
              <a:t>11/23/16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88BD-67D9-0D4E-8EF6-204BB5E84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793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D246-8929-8342-BAFB-77A630D21B52}" type="datetimeFigureOut">
              <a:rPr kumimoji="1" lang="zh-CN" altLang="en-US" smtClean="0"/>
              <a:t>11/23/16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88BD-67D9-0D4E-8EF6-204BB5E84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934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D246-8929-8342-BAFB-77A630D21B52}" type="datetimeFigureOut">
              <a:rPr kumimoji="1" lang="zh-CN" altLang="en-US" smtClean="0"/>
              <a:t>11/23/16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88BD-67D9-0D4E-8EF6-204BB5E84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76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D246-8929-8342-BAFB-77A630D21B52}" type="datetimeFigureOut">
              <a:rPr kumimoji="1" lang="zh-CN" altLang="en-US" smtClean="0"/>
              <a:t>11/23/16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88BD-67D9-0D4E-8EF6-204BB5E84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630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D246-8929-8342-BAFB-77A630D21B52}" type="datetimeFigureOut">
              <a:rPr kumimoji="1" lang="zh-CN" altLang="en-US" smtClean="0"/>
              <a:t>11/23/16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88BD-67D9-0D4E-8EF6-204BB5E84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4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D246-8929-8342-BAFB-77A630D21B52}" type="datetimeFigureOut">
              <a:rPr kumimoji="1" lang="zh-CN" altLang="en-US" smtClean="0"/>
              <a:t>11/23/16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88BD-67D9-0D4E-8EF6-204BB5E84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644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D246-8929-8342-BAFB-77A630D21B52}" type="datetimeFigureOut">
              <a:rPr kumimoji="1" lang="zh-CN" altLang="en-US" smtClean="0"/>
              <a:t>11/23/16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88BD-67D9-0D4E-8EF6-204BB5E84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55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D246-8929-8342-BAFB-77A630D21B52}" type="datetimeFigureOut">
              <a:rPr kumimoji="1" lang="zh-CN" altLang="en-US" smtClean="0"/>
              <a:t>11/23/16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88BD-67D9-0D4E-8EF6-204BB5E84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513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D246-8929-8342-BAFB-77A630D21B52}" type="datetimeFigureOut">
              <a:rPr kumimoji="1" lang="zh-CN" altLang="en-US" smtClean="0"/>
              <a:t>11/23/16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88BD-67D9-0D4E-8EF6-204BB5E84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6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D246-8929-8342-BAFB-77A630D21B52}" type="datetimeFigureOut">
              <a:rPr kumimoji="1" lang="zh-CN" altLang="en-US" smtClean="0"/>
              <a:t>11/23/16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88BD-67D9-0D4E-8EF6-204BB5E84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417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D246-8929-8342-BAFB-77A630D21B52}" type="datetimeFigureOut">
              <a:rPr kumimoji="1" lang="zh-CN" altLang="en-US" smtClean="0"/>
              <a:t>11/23/16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88BD-67D9-0D4E-8EF6-204BB5E84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102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2D246-8929-8342-BAFB-77A630D21B52}" type="datetimeFigureOut">
              <a:rPr kumimoji="1" lang="zh-CN" altLang="en-US" smtClean="0"/>
              <a:t>11/23/16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488BD-67D9-0D4E-8EF6-204BB5E84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979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guoweish/viz_alibaba_201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995" y="1715425"/>
            <a:ext cx="8586285" cy="1470025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一个数据可视化项目的制作过程分享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4737" y="5220732"/>
            <a:ext cx="6400800" cy="1159670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郭不耐数据可视化工作室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guoweish@163.com</a:t>
            </a:r>
          </a:p>
          <a:p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http:/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www.51ksh.com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9" y="4203778"/>
            <a:ext cx="831756" cy="83175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5887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995" y="121789"/>
            <a:ext cx="8586285" cy="774628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原型绘制：快递员实时轨迹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v2-prototype-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857"/>
            <a:ext cx="9144000" cy="572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98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995" y="121789"/>
            <a:ext cx="8586285" cy="774628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原型绘制：物流网点绩效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prototype-statistic-s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5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995" y="121789"/>
            <a:ext cx="8586285" cy="774628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数据处理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478286" y="1361225"/>
            <a:ext cx="8389994" cy="2905054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目的：提升性能，避免跨文件查询、计算，避免网页加载多个</a:t>
            </a:r>
            <a:r>
              <a:rPr kumimoji="1" lang="en-US" altLang="zh-CN" sz="2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csv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文件导致载入时间变长；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工具：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python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；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过程：将订单调度、配送目的地、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o2o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商家、物流分站、快递员列表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个文件计算需要的订单罚时之后，抽取必要数据生成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个文件；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zh-CN" altLang="en-US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8928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995" y="121789"/>
            <a:ext cx="8586285" cy="774628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开发环境配置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 descr="Screen Shot 2016-11-08 at 2.34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17" y="2653397"/>
            <a:ext cx="982982" cy="907368"/>
          </a:xfrm>
          <a:prstGeom prst="rect">
            <a:avLst/>
          </a:prstGeom>
        </p:spPr>
      </p:pic>
      <p:pic>
        <p:nvPicPr>
          <p:cNvPr id="6" name="图片 5" descr="th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144" y="2251992"/>
            <a:ext cx="1684909" cy="1684909"/>
          </a:xfrm>
          <a:prstGeom prst="rect">
            <a:avLst/>
          </a:prstGeom>
        </p:spPr>
      </p:pic>
      <p:pic>
        <p:nvPicPr>
          <p:cNvPr id="7" name="图片 6" descr="68747470733a2f2f7765627061636b2e6769746875622e696f2f6173736574732f6c6f676f2e706e6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2" r="47639" b="2345"/>
          <a:stretch/>
        </p:blipFill>
        <p:spPr>
          <a:xfrm>
            <a:off x="3735208" y="2653397"/>
            <a:ext cx="805145" cy="96098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80506" y="3833645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Atom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编辑器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40829" y="3841945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Webpack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打包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&amp;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编译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33912" y="3845045"/>
            <a:ext cx="21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Npm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第三方库管理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6685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995" y="121789"/>
            <a:ext cx="8586285" cy="774628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编码开发：结构设计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788" y="1498784"/>
            <a:ext cx="6005074" cy="383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40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995" y="121789"/>
            <a:ext cx="8586285" cy="774628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编码开发：概况透视模块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478286" y="1875835"/>
            <a:ext cx="8389994" cy="2905054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内容：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zh-CN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、制作一个开场动画，并将</a:t>
            </a:r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万多个地理位置、</a:t>
            </a:r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万多条物流调度指令关联起来；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zh-CN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、动画结束之后提供缩放、拖动、旋转等用户交互功能；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endParaRPr kumimoji="1" lang="en-US" altLang="zh-CN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解决方案：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20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three.js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／</a:t>
            </a:r>
            <a:r>
              <a:rPr kumimoji="1" lang="en-US" altLang="zh-CN" sz="20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webgl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有效解决大量数据动画和交互等效率问题；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zh-CN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tween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20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解决动画补间效果；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zh-CN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d3.js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解决物体地理坐标转换；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关键点：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、合并</a:t>
            </a:r>
            <a:r>
              <a:rPr kumimoji="1" lang="en-US" altLang="zh-CN" sz="20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webgl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中的网格对象，提升动画效率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zh-CN" altLang="en-US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85374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995" y="121789"/>
            <a:ext cx="8586285" cy="774628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编码开发：实时物流模块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478286" y="1875835"/>
            <a:ext cx="8389994" cy="386787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内容：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zh-CN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、展现每个快递员地理位置；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zh-CN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、展现每个订单状态（是否延误）；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zh-CN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、实现地图的放大、缩小、拖动等交互功能；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endParaRPr kumimoji="1" lang="en-US" altLang="zh-CN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解决方案：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canvas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粒子系统实现快递员实时位置的动画；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zh-CN" altLang="zh-CN" sz="2000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d3.js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解决地理坐标转换；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关键点：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、粒子动画、地图边界、静态地理位置点分三层绘制提升效率；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zh-CN" altLang="en-US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06813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995" y="121789"/>
            <a:ext cx="8586285" cy="774628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编码开发：绩效分析模块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478286" y="1875835"/>
            <a:ext cx="8389994" cy="386787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内容：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zh-CN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、展现每个快递网点的绩效；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zh-CN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、展现每个订单调度情况；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zh-CN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、展现最差的快递员情况；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endParaRPr kumimoji="1" lang="en-US" altLang="zh-CN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解决方案：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20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three.js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绘制基于地图的三维柱形图；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zh-CN" altLang="zh-CN" sz="2000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d3.js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绘制订单调度甘特图；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关键点：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d3d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插件将</a:t>
            </a:r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d3js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绘制的</a:t>
            </a:r>
            <a:r>
              <a:rPr kumimoji="1" lang="en-US" altLang="zh-CN" sz="20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svg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地图传入</a:t>
            </a:r>
            <a:r>
              <a:rPr kumimoji="1" lang="en-US" altLang="zh-CN" sz="20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threejs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，再拉伸成立体地图；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zh-CN" altLang="en-US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9776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995" y="121789"/>
            <a:ext cx="8586285" cy="774628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编码开发：网点监控模块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478286" y="1875835"/>
            <a:ext cx="8389994" cy="386787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内容：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zh-CN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、展现所有物流网点、商家、配送目的地的地理位置，所以需要分成会聚／分散功能；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zh-CN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、物流网点提供监控视频播放功能；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endParaRPr kumimoji="1" lang="en-US" altLang="zh-CN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解决方案：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leaflet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插件实现地理位置绘制／会聚／分散显示；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zh-CN" altLang="zh-CN" sz="2000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leaflet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结合</a:t>
            </a:r>
            <a:r>
              <a:rPr kumimoji="1" lang="en-US" altLang="zh-CN" sz="20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0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vedio</a:t>
            </a:r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0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api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直接实现视频播放；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关键点：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leaflet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里的事件捕获机制需要覆盖才能提供新的点击播放视频事件；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zh-CN" altLang="en-US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7319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995" y="121789"/>
            <a:ext cx="8586285" cy="774628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编码开发：模块交互整合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478286" y="1875835"/>
            <a:ext cx="8389994" cy="290505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内容：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zh-CN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、四个模块之间切换实现；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zh-CN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、每个模块内部的交互功能实现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endParaRPr kumimoji="1" lang="en-US" altLang="zh-CN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解决方案：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20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vue.js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模块化封装组件；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zh-CN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20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vuex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进行数据状态管理，</a:t>
            </a:r>
            <a:r>
              <a:rPr kumimoji="1" lang="en-US" altLang="zh-CN" sz="20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vue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－</a:t>
            </a:r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router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进行组件间切换；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关键点：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r>
              <a:rPr kumimoji="1"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、四个模块之间切换，需要清除每个模块的全局动画调用；</a:t>
            </a:r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1" algn="l"/>
            <a:endParaRPr kumimoji="1"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zh-CN" altLang="en-US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11258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995" y="121789"/>
            <a:ext cx="8586285" cy="774628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概要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8286" y="1153720"/>
            <a:ext cx="8228901" cy="5411699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charset="2"/>
              <a:buAutoNum type="circleNumWdBlackPlain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项目背景介绍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 algn="l">
              <a:buFont typeface="Wingdings" charset="2"/>
              <a:buAutoNum type="circleNumWdBlackPlain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可视化技术选型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 algn="l">
              <a:buFont typeface="Wingdings" charset="2"/>
              <a:buAutoNum type="circleNumWdBlackPlain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概念草图绘制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 algn="l">
              <a:buFont typeface="Wingdings" charset="2"/>
              <a:buAutoNum type="circleNumWdBlackPlain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原型设计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 algn="l">
              <a:buFont typeface="Wingdings" charset="2"/>
              <a:buAutoNum type="circleNumWdBlackPlain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开发环境配置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 algn="l">
              <a:buFont typeface="Wingdings" charset="2"/>
              <a:buAutoNum type="circleNumWdBlackPlain"/>
            </a:pP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 algn="l">
              <a:buFont typeface="Wingdings" charset="2"/>
              <a:buAutoNum type="circleNumWdBlackPlain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数据处理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 algn="l">
              <a:buFont typeface="Wingdings" charset="2"/>
              <a:buAutoNum type="circleNumWdBlackPlain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代码编写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 algn="l">
              <a:buFont typeface="Wingdings" charset="2"/>
              <a:buAutoNum type="circleNumWdBlackPlain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作品部署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1659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995" y="121789"/>
            <a:ext cx="8586285" cy="774628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作品部署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478286" y="1875835"/>
            <a:ext cx="8389994" cy="2905054"/>
          </a:xfrm>
        </p:spPr>
        <p:txBody>
          <a:bodyPr>
            <a:normAutofit/>
          </a:bodyPr>
          <a:lstStyle/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网页：可以部署在</a:t>
            </a:r>
            <a:r>
              <a:rPr kumimoji="1" lang="en-US" altLang="zh-CN" sz="2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上，不用另外购买域名和服务器；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endParaRPr kumimoji="1" lang="en-US" altLang="zh-CN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本地可运行文件：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electron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打包，支持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windows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mac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2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linux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等多个平台，免去用户自行运行服务器或上网；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zh-CN" altLang="en-US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57196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995" y="121789"/>
            <a:ext cx="8586285" cy="774628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项目源码分享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478286" y="1875835"/>
            <a:ext cx="8389994" cy="2905054"/>
          </a:xfrm>
        </p:spPr>
        <p:txBody>
          <a:bodyPr>
            <a:normAutofit/>
          </a:bodyPr>
          <a:lstStyle/>
          <a:p>
            <a:pPr marL="342900" indent="-342900" algn="l">
              <a:buFont typeface="Wingdings" charset="2"/>
              <a:buChar char="n"/>
            </a:pPr>
            <a:r>
              <a:rPr kumimoji="1" lang="en-US" altLang="zh-CN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2"/>
              </a:rPr>
              <a:t>https://github.com/guoweish/viz_alibaba_2016</a:t>
            </a:r>
            <a:endParaRPr kumimoji="1" lang="en-US" altLang="zh-CN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需要安装</a:t>
            </a:r>
            <a:r>
              <a:rPr kumimoji="1" lang="en-US" altLang="zh-CN" sz="2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nodejs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2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webpack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；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en-US" altLang="zh-CN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656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995" y="121789"/>
            <a:ext cx="8586285" cy="774628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项目背景介绍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8286" y="1153720"/>
            <a:ext cx="8228901" cy="5411699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阿里巴巴天池数据可视化大赛：专业组－媒体特别奖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作品主题：物流行业数据可视化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en-US" altLang="zh-CN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数据可视化技术：</a:t>
            </a:r>
            <a:r>
              <a:rPr kumimoji="1" lang="en-US" altLang="zh-CN" sz="2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webGL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d3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canvas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leaflet</a:t>
            </a:r>
          </a:p>
          <a:p>
            <a:pPr algn="l"/>
            <a:endParaRPr kumimoji="1" lang="en-US" altLang="zh-CN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前端框架：</a:t>
            </a:r>
            <a:r>
              <a:rPr kumimoji="1" lang="en-US" altLang="zh-CN" sz="2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vue.js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electron</a:t>
            </a:r>
            <a:endParaRPr kumimoji="1" lang="zh-CN" altLang="en-US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3512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995" y="121789"/>
            <a:ext cx="8586285" cy="774628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基于</a:t>
            </a:r>
            <a:r>
              <a:rPr kumimoji="1" lang="en-US" altLang="zh-CN" sz="3200" dirty="0" smtClean="0">
                <a:latin typeface="微软雅黑"/>
                <a:ea typeface="微软雅黑"/>
                <a:cs typeface="微软雅黑"/>
              </a:rPr>
              <a:t>web</a:t>
            </a:r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的可视化技术选型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8286" y="1153720"/>
            <a:ext cx="8389994" cy="5411699"/>
          </a:xfrm>
        </p:spPr>
        <p:txBody>
          <a:bodyPr>
            <a:normAutofit/>
          </a:bodyPr>
          <a:lstStyle/>
          <a:p>
            <a:pPr marL="342900" indent="-342900" algn="l">
              <a:buFont typeface="Wingdings" charset="2"/>
              <a:buChar char="n"/>
            </a:pPr>
            <a:r>
              <a:rPr kumimoji="1" lang="en-US" altLang="zh-CN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：美化</a:t>
            </a:r>
            <a:r>
              <a:rPr kumimoji="1" lang="en-US" altLang="zh-CN" sz="2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dom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元素；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endParaRPr kumimoji="1" lang="en-US" altLang="zh-CN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r>
              <a:rPr kumimoji="1" lang="en-US" altLang="zh-CN" sz="2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eCharts</a:t>
            </a:r>
            <a:r>
              <a:rPr kumimoji="1" lang="zh-CN" altLang="zh-CN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2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hightCharts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等：适合标准化图表；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endParaRPr kumimoji="1" lang="en-US" altLang="zh-CN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r>
              <a:rPr kumimoji="1" lang="en-US" altLang="zh-CN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D3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canvas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：个性化二维图表、动画；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endParaRPr kumimoji="1" lang="en-US" altLang="zh-CN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r>
              <a:rPr kumimoji="1" lang="en-US" altLang="zh-CN" sz="2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webGL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：大数据量、高性能图表、动画；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endParaRPr kumimoji="1" lang="en-US" altLang="zh-CN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没有优劣之分，具体看适用场景；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zh-CN" altLang="en-US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8424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995" y="121789"/>
            <a:ext cx="8586285" cy="774628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可视化作品概念草图绘制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420183" y="2340643"/>
            <a:ext cx="8389994" cy="2905054"/>
          </a:xfrm>
        </p:spPr>
        <p:txBody>
          <a:bodyPr>
            <a:normAutofit/>
          </a:bodyPr>
          <a:lstStyle/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工具：大脑、纸、笔、音乐、咖啡、软沙发；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endParaRPr kumimoji="1" lang="en-US" altLang="zh-CN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作用：构思作品雏形、设计交互模式／数据流模式；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zh-CN" altLang="en-US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2912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995" y="121789"/>
            <a:ext cx="8586285" cy="774628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概念草图：需求分解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 descr="Screen Shot 2016-11-08 at 3.32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27" y="993213"/>
            <a:ext cx="7918644" cy="543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4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995" y="121789"/>
            <a:ext cx="8586285" cy="774628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概念草图：总体界面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 descr="21684018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9"/>
          <a:stretch/>
        </p:blipFill>
        <p:spPr>
          <a:xfrm rot="16200000">
            <a:off x="1598203" y="-693488"/>
            <a:ext cx="5964195" cy="91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4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995" y="121789"/>
            <a:ext cx="8586285" cy="774628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概念草图：订单调度甘特图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 descr="4395673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01076" y="-593224"/>
            <a:ext cx="5758448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7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995" y="121789"/>
            <a:ext cx="8586285" cy="774628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原型绘制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420183" y="2340643"/>
            <a:ext cx="8389994" cy="2905054"/>
          </a:xfrm>
        </p:spPr>
        <p:txBody>
          <a:bodyPr>
            <a:normAutofit/>
          </a:bodyPr>
          <a:lstStyle/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工具：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AI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或其他任意绘图软件；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endParaRPr kumimoji="1" lang="en-US" altLang="zh-CN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algn="l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作用：验证最终视觉效果是否满意；</a:t>
            </a:r>
            <a:endParaRPr kumimoji="1"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zh-CN" altLang="en-US" sz="24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22356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547</Words>
  <Application>Microsoft Macintosh PowerPoint</Application>
  <PresentationFormat>全屏显示(4:3)</PresentationFormat>
  <Paragraphs>136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一个数据可视化项目的制作过程分享</vt:lpstr>
      <vt:lpstr>概要</vt:lpstr>
      <vt:lpstr>项目背景介绍</vt:lpstr>
      <vt:lpstr>基于web的可视化技术选型</vt:lpstr>
      <vt:lpstr>可视化作品概念草图绘制</vt:lpstr>
      <vt:lpstr>概念草图：需求分解</vt:lpstr>
      <vt:lpstr>概念草图：总体界面</vt:lpstr>
      <vt:lpstr>概念草图：订单调度甘特图</vt:lpstr>
      <vt:lpstr>原型绘制</vt:lpstr>
      <vt:lpstr>原型绘制：快递员实时轨迹</vt:lpstr>
      <vt:lpstr>原型绘制：物流网点绩效</vt:lpstr>
      <vt:lpstr>数据处理</vt:lpstr>
      <vt:lpstr>开发环境配置</vt:lpstr>
      <vt:lpstr>编码开发：结构设计</vt:lpstr>
      <vt:lpstr>编码开发：概况透视模块</vt:lpstr>
      <vt:lpstr>编码开发：实时物流模块</vt:lpstr>
      <vt:lpstr>编码开发：绩效分析模块</vt:lpstr>
      <vt:lpstr>编码开发：网点监控模块</vt:lpstr>
      <vt:lpstr>编码开发：模块交互整合</vt:lpstr>
      <vt:lpstr>作品部署</vt:lpstr>
      <vt:lpstr>项目源码分享</vt:lpstr>
    </vt:vector>
  </TitlesOfParts>
  <Company>Studio7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一个数据可视化项目的制作过程分享</dc:title>
  <dc:creator>伟 郭</dc:creator>
  <cp:lastModifiedBy>伟 郭</cp:lastModifiedBy>
  <cp:revision>36</cp:revision>
  <dcterms:created xsi:type="dcterms:W3CDTF">2016-11-08T01:59:04Z</dcterms:created>
  <dcterms:modified xsi:type="dcterms:W3CDTF">2016-11-23T04:09:09Z</dcterms:modified>
</cp:coreProperties>
</file>