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4" r:id="rId5"/>
    <p:sldId id="260" r:id="rId6"/>
    <p:sldId id="261" r:id="rId7"/>
    <p:sldId id="262" r:id="rId8"/>
    <p:sldId id="263" r:id="rId9"/>
    <p:sldId id="264" r:id="rId10"/>
    <p:sldId id="265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532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83733" autoAdjust="0"/>
  </p:normalViewPr>
  <p:slideViewPr>
    <p:cSldViewPr snapToGrid="0">
      <p:cViewPr varScale="1">
        <p:scale>
          <a:sx n="179" d="100"/>
          <a:sy n="179" d="100"/>
        </p:scale>
        <p:origin x="2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B18C2-793C-4C0F-B16F-756596A8C43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F571D-46DF-4F93-99BB-7DF79C87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5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A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CC67-8755-4C7F-95C9-D98ED784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anchor="ctr"/>
          <a:lstStyle>
            <a:lvl1pPr algn="ctr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41145-FD27-473A-94AC-ABE0D7CDC1CF}"/>
              </a:ext>
            </a:extLst>
          </p:cNvPr>
          <p:cNvSpPr/>
          <p:nvPr userDrawn="1"/>
        </p:nvSpPr>
        <p:spPr>
          <a:xfrm>
            <a:off x="0" y="5094000"/>
            <a:ext cx="12192000" cy="17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1AA752F-11B8-4516-853E-EFD4393FC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693" y="4680487"/>
            <a:ext cx="4255377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26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C0-5258-4E4C-9DE6-8D3E0E3C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204000" cy="6858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F7414-BB78-47EB-89E0-3426673D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04000" y="0"/>
            <a:ext cx="2988000" cy="6858001"/>
          </a:xfrm>
          <a:solidFill>
            <a:srgbClr val="063532"/>
          </a:solidFill>
          <a:ln>
            <a:solidFill>
              <a:srgbClr val="06353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37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1979B-59EA-4CCE-8503-0F299579E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687"/>
            <a:ext cx="9204000" cy="68553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6C97A-F7FB-4FD7-B09C-7BE5B503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04000" y="0"/>
            <a:ext cx="2988000" cy="6858000"/>
          </a:xfrm>
          <a:solidFill>
            <a:srgbClr val="063532"/>
          </a:solidFill>
          <a:ln>
            <a:solidFill>
              <a:srgbClr val="06353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8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996C-B551-4F54-91B3-FA591773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2FB0-FBE2-4395-983D-F8D8D4E2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AB5A-DA2E-492C-B8B5-EF222801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  <a:ln>
            <a:noFill/>
          </a:ln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51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A6BB-B17B-4251-885C-A7D5983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501D-C73B-4265-B953-B7BCE5FCF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74498"/>
            <a:ext cx="6019800" cy="5091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EA1FA-707F-4F7A-885E-9217F461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4498"/>
            <a:ext cx="6019795" cy="5091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053C7-C2A0-4A35-8C6C-54CE7D46505E}"/>
              </a:ext>
            </a:extLst>
          </p:cNvPr>
          <p:cNvCxnSpPr>
            <a:stCxn id="2" idx="2"/>
          </p:cNvCxnSpPr>
          <p:nvPr userDrawn="1"/>
        </p:nvCxnSpPr>
        <p:spPr>
          <a:xfrm>
            <a:off x="6096000" y="1325563"/>
            <a:ext cx="0" cy="5532437"/>
          </a:xfrm>
          <a:prstGeom prst="line">
            <a:avLst/>
          </a:prstGeom>
          <a:ln w="50800">
            <a:solidFill>
              <a:srgbClr val="063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4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A6BB-B17B-4251-885C-A7D5983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501D-C73B-4265-B953-B7BCE5FCF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74498"/>
            <a:ext cx="6019800" cy="5091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EA1FA-707F-4F7A-885E-9217F461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4498"/>
            <a:ext cx="6019795" cy="5091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053C7-C2A0-4A35-8C6C-54CE7D46505E}"/>
              </a:ext>
            </a:extLst>
          </p:cNvPr>
          <p:cNvCxnSpPr>
            <a:stCxn id="2" idx="2"/>
          </p:cNvCxnSpPr>
          <p:nvPr userDrawn="1"/>
        </p:nvCxnSpPr>
        <p:spPr>
          <a:xfrm>
            <a:off x="6096000" y="1325563"/>
            <a:ext cx="0" cy="5532437"/>
          </a:xfrm>
          <a:prstGeom prst="line">
            <a:avLst/>
          </a:prstGeom>
          <a:ln w="50800">
            <a:solidFill>
              <a:srgbClr val="063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3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FB9D-034B-4310-BE19-7B64607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098664-8D46-4F6D-B21F-4F2695017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5562"/>
            <a:ext cx="6096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F0D8B17-2977-431C-AA4D-7F18645E8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25563"/>
            <a:ext cx="6096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EE146D2-4798-4B50-BB3F-E6AEAED82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9080" y="5897181"/>
            <a:ext cx="440984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C5159FC-5443-43D7-87F5-3357F23A07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3080" y="5897181"/>
            <a:ext cx="440984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9755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FB9D-034B-4310-BE19-7B64607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098664-8D46-4F6D-B21F-4F2695017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5562"/>
            <a:ext cx="4068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F0D8B17-2977-431C-AA4D-7F18645E8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87839" y="1325563"/>
            <a:ext cx="4068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EE146D2-4798-4B50-BB3F-E6AEAED82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7678" y="1606534"/>
            <a:ext cx="406800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C5159FC-5443-43D7-87F5-3357F23A07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06534"/>
            <a:ext cx="406800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1BA980A2-8453-4123-9F10-81897DEB37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5517" y="1325561"/>
            <a:ext cx="4068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C037C47E-4E22-4CFE-807F-0565E4228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5517" y="1606534"/>
            <a:ext cx="406800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7281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AEE1A3C-32B1-47F0-853B-753E92CC77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3420000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098664-8D46-4F6D-B21F-4F2695017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38000"/>
            <a:ext cx="6096000" cy="3420000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F0D8B17-2977-431C-AA4D-7F18645E8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38000"/>
            <a:ext cx="6096000" cy="3420000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C5159FC-5443-43D7-87F5-3357F23A07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17181"/>
            <a:ext cx="6096000" cy="602819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2B02517A-2202-4E6C-99FC-073278ACA8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3420000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583D84AF-BD40-4A9C-82A4-A5A8D8D15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26660" y="2817180"/>
            <a:ext cx="6096000" cy="602819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A333887B-3F95-4F6D-A901-FE1525F4F8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6237181"/>
            <a:ext cx="6096000" cy="602819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C74C9DD-97E2-42EF-9561-6787877BFD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6237181"/>
            <a:ext cx="6096000" cy="602819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376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6D8F-E493-4771-B1DD-D3FB2CED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42978-71AA-481E-8E00-3ADA3054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63532"/>
          </a:solidFill>
          <a:ln>
            <a:solidFill>
              <a:srgbClr val="06353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E043-5AE5-416F-A4E6-AD45B0DB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77" y="1514982"/>
            <a:ext cx="11200047" cy="508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3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53" r:id="rId6"/>
    <p:sldLayoutId id="2147483660" r:id="rId7"/>
    <p:sldLayoutId id="2147483658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 cap="all" baseline="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1pPr>
      <a:lvl2pPr marL="36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3pPr>
      <a:lvl4pPr marL="108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4pPr>
      <a:lvl5pPr marL="144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D705F-7508-1F40-8029-24DDFA32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395741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F48-D73B-4603-B63F-CC08034A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0CD2-CD70-46E7-9A9B-C3C7C4B58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not gate inverts the value of its input.</a:t>
            </a:r>
          </a:p>
          <a:p>
            <a:pPr marL="817200" lvl="1" indent="-457200"/>
            <a:r>
              <a:rPr lang="en-GB" dirty="0"/>
              <a:t>0 becomes 1; 1 becomes 0.</a:t>
            </a:r>
          </a:p>
          <a:p>
            <a:pPr marL="817200" lvl="1" indent="-457200"/>
            <a:r>
              <a:rPr lang="en-GB" dirty="0"/>
              <a:t>FALSE becomes TRUE; TRUE becomes FALSE.</a:t>
            </a:r>
          </a:p>
          <a:p>
            <a:pPr marL="817200" lvl="1" indent="-457200"/>
            <a:r>
              <a:rPr lang="en-GB" dirty="0"/>
              <a:t>OFF becomes ON; ON becomes OFF.</a:t>
            </a:r>
          </a:p>
          <a:p>
            <a:endParaRPr lang="en-GB" dirty="0"/>
          </a:p>
          <a:p>
            <a:r>
              <a:rPr lang="en-GB" dirty="0"/>
              <a:t>It is therefore sometimes called an inverter.</a:t>
            </a:r>
          </a:p>
          <a:p>
            <a:endParaRPr lang="en-GB" dirty="0"/>
          </a:p>
          <a:p>
            <a:r>
              <a:rPr lang="en-GB" dirty="0"/>
              <a:t>The small BUBBLE (or circle) in the output of the gate means the input is being inverted.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Boolean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Symbol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Truth Table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  <a:blipFill>
                <a:blip r:embed="rId2"/>
                <a:stretch>
                  <a:fillRect l="-2024" t="-2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26FEDB2-E59B-47C7-9B84-DA4F27AD50BA}"/>
              </a:ext>
            </a:extLst>
          </p:cNvPr>
          <p:cNvGrpSpPr/>
          <p:nvPr/>
        </p:nvGrpSpPr>
        <p:grpSpPr>
          <a:xfrm>
            <a:off x="8172175" y="2714355"/>
            <a:ext cx="2029099" cy="981346"/>
            <a:chOff x="1339257" y="2239823"/>
            <a:chExt cx="1675309" cy="8102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B509B2-24EB-4C11-A688-C916ECAC1971}"/>
                </a:ext>
              </a:extLst>
            </p:cNvPr>
            <p:cNvGrpSpPr/>
            <p:nvPr/>
          </p:nvGrpSpPr>
          <p:grpSpPr>
            <a:xfrm>
              <a:off x="1489084" y="2297188"/>
              <a:ext cx="1448058" cy="752875"/>
              <a:chOff x="379248" y="5807937"/>
              <a:chExt cx="1448058" cy="7528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55FF51C-9A19-49D4-9E37-7B713A390F06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B24D927-9A29-4CC7-A544-D37B3C627B67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15E635-DD71-4B60-A5EB-8DE03D1C8B69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riangle 100">
                <a:extLst>
                  <a:ext uri="{FF2B5EF4-FFF2-40B4-BE49-F238E27FC236}">
                    <a16:creationId xmlns:a16="http://schemas.microsoft.com/office/drawing/2014/main" id="{05265C84-0E92-49D9-B465-FD392C5CC35D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F6CC9D-C798-4789-9A3B-0D39139E6F97}"/>
                </a:ext>
              </a:extLst>
            </p:cNvPr>
            <p:cNvSpPr txBox="1"/>
            <p:nvPr/>
          </p:nvSpPr>
          <p:spPr>
            <a:xfrm>
              <a:off x="1339257" y="2244409"/>
              <a:ext cx="258249" cy="3955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F2647-B421-4E12-AED5-0F3279CCD39E}"/>
                </a:ext>
              </a:extLst>
            </p:cNvPr>
            <p:cNvSpPr txBox="1"/>
            <p:nvPr/>
          </p:nvSpPr>
          <p:spPr>
            <a:xfrm>
              <a:off x="2743307" y="2239823"/>
              <a:ext cx="271259" cy="3955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b</a:t>
              </a:r>
            </a:p>
          </p:txBody>
        </p:sp>
      </p:grp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0087EDA-CDC3-43A4-8EB5-E33277F7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45326"/>
              </p:ext>
            </p:extLst>
          </p:nvPr>
        </p:nvGraphicFramePr>
        <p:xfrm>
          <a:off x="7258046" y="4369567"/>
          <a:ext cx="3848100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1552369105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71464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12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8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F48-D73B-4603-B63F-CC08034A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0CD2-CD70-46E7-9A9B-C3C7C4B58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OR gate TAKES TWO inputs and produces one output.</a:t>
            </a:r>
          </a:p>
          <a:p>
            <a:pPr marL="817200" lvl="1" indent="-457200"/>
            <a:r>
              <a:rPr lang="en-GB" dirty="0"/>
              <a:t>0 and 0 produces 0.</a:t>
            </a:r>
          </a:p>
          <a:p>
            <a:pPr marL="817200" lvl="1" indent="-457200"/>
            <a:r>
              <a:rPr lang="en-GB" dirty="0"/>
              <a:t>All other inputs produce 1.</a:t>
            </a:r>
          </a:p>
          <a:p>
            <a:endParaRPr lang="en-GB" dirty="0"/>
          </a:p>
          <a:p>
            <a:r>
              <a:rPr lang="en-GB" dirty="0"/>
              <a:t>IF any input to an OR gate is 1 (True, on) then the output is also 1 (True, on). Otherwise it is 0 (false, off).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Boolean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Symbol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Truth Table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  <a:blipFill>
                <a:blip r:embed="rId2"/>
                <a:stretch>
                  <a:fillRect l="-2024" t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0087EDA-CDC3-43A4-8EB5-E33277F7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84821"/>
              </p:ext>
            </p:extLst>
          </p:nvPr>
        </p:nvGraphicFramePr>
        <p:xfrm>
          <a:off x="7258046" y="4432127"/>
          <a:ext cx="3848100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155236910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1464551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04853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12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47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27807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C57504C-B753-4959-A904-DB24B6737FBE}"/>
              </a:ext>
            </a:extLst>
          </p:cNvPr>
          <p:cNvGrpSpPr/>
          <p:nvPr/>
        </p:nvGrpSpPr>
        <p:grpSpPr>
          <a:xfrm>
            <a:off x="7983060" y="2771198"/>
            <a:ext cx="2398072" cy="953078"/>
            <a:chOff x="8065987" y="3429000"/>
            <a:chExt cx="2155088" cy="84793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DA8F2C-8BCF-422A-8B13-DE83AF409AE8}"/>
                </a:ext>
              </a:extLst>
            </p:cNvPr>
            <p:cNvGrpSpPr/>
            <p:nvPr/>
          </p:nvGrpSpPr>
          <p:grpSpPr>
            <a:xfrm>
              <a:off x="8363337" y="3515985"/>
              <a:ext cx="1599238" cy="723601"/>
              <a:chOff x="3675121" y="3048834"/>
              <a:chExt cx="1599238" cy="72360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95021CA-3925-4AC9-9F1E-0581C13AE073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BEC350A-6E31-403D-BA26-2F9D154E6318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456625-2B7E-47BD-829E-C9648FA537F2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118C0AB-DF29-4676-B8F7-21EE843BD505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" name="Stored Data 71">
                  <a:extLst>
                    <a:ext uri="{FF2B5EF4-FFF2-40B4-BE49-F238E27FC236}">
                      <a16:creationId xmlns:a16="http://schemas.microsoft.com/office/drawing/2014/main" id="{33CFE9B7-D2A1-4433-A315-8A64FB39095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3200"/>
                </a:p>
              </p:txBody>
            </p:sp>
            <p:sp>
              <p:nvSpPr>
                <p:cNvPr id="20" name="Stored Data 71">
                  <a:extLst>
                    <a:ext uri="{FF2B5EF4-FFF2-40B4-BE49-F238E27FC236}">
                      <a16:creationId xmlns:a16="http://schemas.microsoft.com/office/drawing/2014/main" id="{1B7EBA4A-61D7-419A-A4B5-39BA28FE899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32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B27B-7D14-484D-B422-DBE4E89D2271}"/>
                </a:ext>
              </a:extLst>
            </p:cNvPr>
            <p:cNvSpPr txBox="1"/>
            <p:nvPr/>
          </p:nvSpPr>
          <p:spPr>
            <a:xfrm>
              <a:off x="8079689" y="3429000"/>
              <a:ext cx="231872" cy="3775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C6AFA-6CAA-4C30-ADE2-614CC0623906}"/>
                </a:ext>
              </a:extLst>
            </p:cNvPr>
            <p:cNvSpPr txBox="1"/>
            <p:nvPr/>
          </p:nvSpPr>
          <p:spPr>
            <a:xfrm>
              <a:off x="9935775" y="3469800"/>
              <a:ext cx="285300" cy="3775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839025-4322-464B-B8DC-2D60CBF8B8E6}"/>
                </a:ext>
              </a:extLst>
            </p:cNvPr>
            <p:cNvSpPr txBox="1"/>
            <p:nvPr/>
          </p:nvSpPr>
          <p:spPr>
            <a:xfrm>
              <a:off x="8065987" y="3899415"/>
              <a:ext cx="231872" cy="3775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37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F48-D73B-4603-B63F-CC08034A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0CD2-CD70-46E7-9A9B-C3C7C4B58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AND gate TAKES TWO inputs and produces one output.</a:t>
            </a:r>
          </a:p>
          <a:p>
            <a:pPr marL="817200" lvl="1" indent="-457200"/>
            <a:r>
              <a:rPr lang="en-GB" dirty="0"/>
              <a:t>1 and 1 produces 1.</a:t>
            </a:r>
          </a:p>
          <a:p>
            <a:pPr marL="817200" lvl="1" indent="-457200"/>
            <a:r>
              <a:rPr lang="en-GB" dirty="0"/>
              <a:t>All other inputs produce 0.</a:t>
            </a:r>
          </a:p>
          <a:p>
            <a:endParaRPr lang="en-GB" dirty="0"/>
          </a:p>
          <a:p>
            <a:r>
              <a:rPr lang="en-GB" dirty="0"/>
              <a:t>IF both inputs are 1 (TRUE, ON) then the output is 1 (TRUE, ON), otherwise it is 0 (FALSE, OFF).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Boolean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Symbol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Truth Table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  <a:blipFill>
                <a:blip r:embed="rId2"/>
                <a:stretch>
                  <a:fillRect l="-2024" t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0087EDA-CDC3-43A4-8EB5-E33277F7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32558"/>
              </p:ext>
            </p:extLst>
          </p:nvPr>
        </p:nvGraphicFramePr>
        <p:xfrm>
          <a:off x="7258046" y="4432127"/>
          <a:ext cx="3848100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155236910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1464551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04853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12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47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27807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4AC88A6-0D20-4A37-9D4A-74FBC8D73494}"/>
              </a:ext>
            </a:extLst>
          </p:cNvPr>
          <p:cNvGrpSpPr/>
          <p:nvPr/>
        </p:nvGrpSpPr>
        <p:grpSpPr>
          <a:xfrm>
            <a:off x="8102587" y="2947570"/>
            <a:ext cx="2154771" cy="928259"/>
            <a:chOff x="4273072" y="2138030"/>
            <a:chExt cx="2154771" cy="92825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04AFCF-3B49-431E-B377-AB567C2AA2F5}"/>
                </a:ext>
              </a:extLst>
            </p:cNvPr>
            <p:cNvSpPr txBox="1"/>
            <p:nvPr/>
          </p:nvSpPr>
          <p:spPr>
            <a:xfrm>
              <a:off x="4278132" y="2138030"/>
              <a:ext cx="231872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3CAAE5-AAFB-4F04-8E45-80CC4B695F57}"/>
                </a:ext>
              </a:extLst>
            </p:cNvPr>
            <p:cNvSpPr txBox="1"/>
            <p:nvPr/>
          </p:nvSpPr>
          <p:spPr>
            <a:xfrm>
              <a:off x="6142543" y="2199585"/>
              <a:ext cx="285300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B08AB9-05CA-40FC-84CF-4BAF31AFEE99}"/>
                </a:ext>
              </a:extLst>
            </p:cNvPr>
            <p:cNvSpPr txBox="1"/>
            <p:nvPr/>
          </p:nvSpPr>
          <p:spPr>
            <a:xfrm>
              <a:off x="4273072" y="2573846"/>
              <a:ext cx="231872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b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64AC3D-7193-45F9-94C3-6D96374ADAA6}"/>
                </a:ext>
              </a:extLst>
            </p:cNvPr>
            <p:cNvGrpSpPr/>
            <p:nvPr/>
          </p:nvGrpSpPr>
          <p:grpSpPr>
            <a:xfrm>
              <a:off x="4620277" y="2259914"/>
              <a:ext cx="1566675" cy="741118"/>
              <a:chOff x="4042896" y="1715660"/>
              <a:chExt cx="1566675" cy="74111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857F66B-5175-4DA0-B6B5-F194783EB189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B3D6C6-544C-42E2-A0A0-31C1FA21449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C29DAA0-17A8-406B-B203-DF16C495E6A0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Delay 68">
                <a:extLst>
                  <a:ext uri="{FF2B5EF4-FFF2-40B4-BE49-F238E27FC236}">
                    <a16:creationId xmlns:a16="http://schemas.microsoft.com/office/drawing/2014/main" id="{24DD0072-10E6-4C6B-A090-DF92E8380C2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579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F48-D73B-4603-B63F-CC08034A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0CD2-CD70-46E7-9A9B-C3C7C4B58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XOR gate TAKES TWO inputs and produces one output.</a:t>
            </a:r>
          </a:p>
          <a:p>
            <a:pPr marL="817200" lvl="1" indent="-457200"/>
            <a:r>
              <a:rPr lang="en-GB" dirty="0"/>
              <a:t>1 and 1 produces 0.</a:t>
            </a:r>
          </a:p>
          <a:p>
            <a:pPr marL="817200" lvl="1" indent="-457200"/>
            <a:r>
              <a:rPr lang="en-GB" dirty="0"/>
              <a:t>0 and 0 produces 0.</a:t>
            </a:r>
          </a:p>
          <a:p>
            <a:pPr marL="817200" lvl="1" indent="-457200"/>
            <a:r>
              <a:rPr lang="en-GB" dirty="0"/>
              <a:t>All other inputs produce 1.</a:t>
            </a:r>
          </a:p>
          <a:p>
            <a:endParaRPr lang="en-GB" dirty="0"/>
          </a:p>
          <a:p>
            <a:r>
              <a:rPr lang="en-GB" dirty="0"/>
              <a:t>XOR means “exclusive OR” – that is an OR gate where only one input can be 1 (TRUE, ON) not both.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Boolean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Symbol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Truth Table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  <a:blipFill>
                <a:blip r:embed="rId2"/>
                <a:stretch>
                  <a:fillRect l="-2024" t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0087EDA-CDC3-43A4-8EB5-E33277F7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29960"/>
              </p:ext>
            </p:extLst>
          </p:nvPr>
        </p:nvGraphicFramePr>
        <p:xfrm>
          <a:off x="7258046" y="4432127"/>
          <a:ext cx="3848100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155236910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1464551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04853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12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47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27807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95CAF86-9D04-48FF-B890-C0B3B5765AB1}"/>
              </a:ext>
            </a:extLst>
          </p:cNvPr>
          <p:cNvGrpSpPr/>
          <p:nvPr/>
        </p:nvGrpSpPr>
        <p:grpSpPr>
          <a:xfrm>
            <a:off x="8093288" y="2946194"/>
            <a:ext cx="2127674" cy="972080"/>
            <a:chOff x="4263773" y="2136654"/>
            <a:chExt cx="2127674" cy="9720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55F0A5-9711-4AD8-9EB4-F16B2E952B3D}"/>
                </a:ext>
              </a:extLst>
            </p:cNvPr>
            <p:cNvSpPr txBox="1"/>
            <p:nvPr/>
          </p:nvSpPr>
          <p:spPr>
            <a:xfrm>
              <a:off x="4271408" y="2136654"/>
              <a:ext cx="231872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059CB2-01CD-40D8-B90A-63428FDCD56E}"/>
                </a:ext>
              </a:extLst>
            </p:cNvPr>
            <p:cNvSpPr txBox="1"/>
            <p:nvPr/>
          </p:nvSpPr>
          <p:spPr>
            <a:xfrm>
              <a:off x="6106147" y="2224007"/>
              <a:ext cx="285300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187A58-3BE4-445F-AE22-4E66B5DF9CD3}"/>
                </a:ext>
              </a:extLst>
            </p:cNvPr>
            <p:cNvSpPr txBox="1"/>
            <p:nvPr/>
          </p:nvSpPr>
          <p:spPr>
            <a:xfrm>
              <a:off x="4263773" y="2616291"/>
              <a:ext cx="231872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b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D467E0-D006-4EE8-88E2-B2446461DCC9}"/>
                </a:ext>
              </a:extLst>
            </p:cNvPr>
            <p:cNvGrpSpPr/>
            <p:nvPr/>
          </p:nvGrpSpPr>
          <p:grpSpPr>
            <a:xfrm>
              <a:off x="4506909" y="2284756"/>
              <a:ext cx="1599238" cy="724319"/>
              <a:chOff x="3675121" y="5435203"/>
              <a:chExt cx="1599238" cy="72431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D05273D-FBFE-4E8B-83AD-9A8480B2BDA3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9A36008-F230-41C9-BF90-B883548CAF99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3611BB-3D53-40EB-A614-8ED6F31CD625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id="{E1D29C51-D148-4C53-85E8-93FC41B6762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3200"/>
              </a:p>
            </p:txBody>
          </p:sp>
          <p:sp>
            <p:nvSpPr>
              <p:cNvPr id="23" name="Stored Data 71">
                <a:extLst>
                  <a:ext uri="{FF2B5EF4-FFF2-40B4-BE49-F238E27FC236}">
                    <a16:creationId xmlns:a16="http://schemas.microsoft.com/office/drawing/2014/main" id="{364110E6-616E-4BE3-8BCD-234DF8573A1B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3200"/>
              </a:p>
            </p:txBody>
          </p:sp>
          <p:sp>
            <p:nvSpPr>
              <p:cNvPr id="24" name="Stored Data 71">
                <a:extLst>
                  <a:ext uri="{FF2B5EF4-FFF2-40B4-BE49-F238E27FC236}">
                    <a16:creationId xmlns:a16="http://schemas.microsoft.com/office/drawing/2014/main" id="{D706E68B-B06C-4DFF-BE5E-4DDEFEE0227F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43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F48-D73B-4603-B63F-CC08034A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0CD2-CD70-46E7-9A9B-C3C7C4B58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NOR gate TAKES TWO inputs and produces one output.</a:t>
            </a:r>
          </a:p>
          <a:p>
            <a:pPr marL="817200" lvl="1" indent="-457200"/>
            <a:r>
              <a:rPr lang="en-GB" dirty="0"/>
              <a:t>0 and 0 produces 1.</a:t>
            </a:r>
          </a:p>
          <a:p>
            <a:pPr marL="817200" lvl="1" indent="-457200"/>
            <a:r>
              <a:rPr lang="en-GB" dirty="0"/>
              <a:t>All other inputs produce 0.</a:t>
            </a:r>
          </a:p>
          <a:p>
            <a:endParaRPr lang="en-GB" dirty="0"/>
          </a:p>
          <a:p>
            <a:r>
              <a:rPr lang="en-GB" dirty="0"/>
              <a:t>NOR means “NOT OR” – that is an inverse of the OR gate.</a:t>
            </a:r>
          </a:p>
          <a:p>
            <a:endParaRPr lang="en-GB" dirty="0"/>
          </a:p>
          <a:p>
            <a:r>
              <a:rPr lang="en-GB" dirty="0"/>
              <a:t>The small bubble (or circle) in the symbol indicates inversion on OR.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Boolean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=¬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Symbol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Truth Table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  <a:blipFill>
                <a:blip r:embed="rId2"/>
                <a:stretch>
                  <a:fillRect l="-2024" t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0087EDA-CDC3-43A4-8EB5-E33277F7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4478"/>
              </p:ext>
            </p:extLst>
          </p:nvPr>
        </p:nvGraphicFramePr>
        <p:xfrm>
          <a:off x="7258046" y="4432127"/>
          <a:ext cx="3848100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155236910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1464551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04853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12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47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27807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BC0D7D4-5B5A-44D2-ADA6-27DF69C2DACF}"/>
              </a:ext>
            </a:extLst>
          </p:cNvPr>
          <p:cNvGrpSpPr/>
          <p:nvPr/>
        </p:nvGrpSpPr>
        <p:grpSpPr>
          <a:xfrm>
            <a:off x="8113523" y="2910916"/>
            <a:ext cx="2145652" cy="923399"/>
            <a:chOff x="8018273" y="3011384"/>
            <a:chExt cx="2145652" cy="9233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900A5F-5A6D-44BF-80A0-7303912F806A}"/>
                </a:ext>
              </a:extLst>
            </p:cNvPr>
            <p:cNvSpPr txBox="1"/>
            <p:nvPr/>
          </p:nvSpPr>
          <p:spPr>
            <a:xfrm>
              <a:off x="8025532" y="3011384"/>
              <a:ext cx="231872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0F730E-D6FE-461E-B6C4-F8F231FA9324}"/>
                </a:ext>
              </a:extLst>
            </p:cNvPr>
            <p:cNvSpPr txBox="1"/>
            <p:nvPr/>
          </p:nvSpPr>
          <p:spPr>
            <a:xfrm>
              <a:off x="9878625" y="3088839"/>
              <a:ext cx="285300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0DC16D-02E3-46B8-81D4-44AA76AEC80B}"/>
                </a:ext>
              </a:extLst>
            </p:cNvPr>
            <p:cNvSpPr txBox="1"/>
            <p:nvPr/>
          </p:nvSpPr>
          <p:spPr>
            <a:xfrm>
              <a:off x="8018273" y="3442340"/>
              <a:ext cx="231872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b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096846-BBBA-4AFD-84AE-BC83D1F2A47D}"/>
                </a:ext>
              </a:extLst>
            </p:cNvPr>
            <p:cNvGrpSpPr/>
            <p:nvPr/>
          </p:nvGrpSpPr>
          <p:grpSpPr>
            <a:xfrm>
              <a:off x="8240709" y="3143107"/>
              <a:ext cx="1719449" cy="723601"/>
              <a:chOff x="7186131" y="5434727"/>
              <a:chExt cx="1719449" cy="72360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86FCD7E-18AF-4B6F-A2D0-84DAAEADB6E8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E5115B8-067C-4BC4-B3A8-A44ED679CD82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C1ECC9C-725E-49D1-9A2F-3EB142E86481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Stored Data 71">
                  <a:extLst>
                    <a:ext uri="{FF2B5EF4-FFF2-40B4-BE49-F238E27FC236}">
                      <a16:creationId xmlns:a16="http://schemas.microsoft.com/office/drawing/2014/main" id="{0A4A5796-C82E-4B7F-B48D-BB9FF1D26C59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3200"/>
                </a:p>
              </p:txBody>
            </p:sp>
            <p:sp>
              <p:nvSpPr>
                <p:cNvPr id="36" name="Stored Data 71">
                  <a:extLst>
                    <a:ext uri="{FF2B5EF4-FFF2-40B4-BE49-F238E27FC236}">
                      <a16:creationId xmlns:a16="http://schemas.microsoft.com/office/drawing/2014/main" id="{E044F705-9906-428A-8B8D-E4E247457396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320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517BBEC-7D6D-4FCA-B1ED-CC1A88C0553C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B39EFA-18E5-474D-82C1-1DF23CF888B1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32BC959-DE06-4A9F-9187-33A2F839A975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3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00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F48-D73B-4603-B63F-CC08034A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0CD2-CD70-46E7-9A9B-C3C7C4B58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NAND gate TAKES TWO inputs and produces one output.</a:t>
            </a:r>
          </a:p>
          <a:p>
            <a:pPr marL="817200" lvl="1" indent="-457200"/>
            <a:r>
              <a:rPr lang="en-GB" dirty="0"/>
              <a:t>1 and 1 produces 0.</a:t>
            </a:r>
          </a:p>
          <a:p>
            <a:pPr marL="817200" lvl="1" indent="-457200"/>
            <a:r>
              <a:rPr lang="en-GB" dirty="0"/>
              <a:t>All other inputs produce 1.</a:t>
            </a:r>
          </a:p>
          <a:p>
            <a:endParaRPr lang="en-GB" dirty="0"/>
          </a:p>
          <a:p>
            <a:r>
              <a:rPr lang="en-GB" dirty="0"/>
              <a:t>NAND means “NOT AND” – that is an inverse of the AND gate.</a:t>
            </a:r>
          </a:p>
          <a:p>
            <a:endParaRPr lang="en-GB" dirty="0"/>
          </a:p>
          <a:p>
            <a:r>
              <a:rPr lang="en-GB" dirty="0"/>
              <a:t>The small bubble (or circle) in the symbol indicates inversion on AND.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Boolean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=¬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Symbol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Truth Table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8D1741-F304-4219-BE8F-A0EEFECDF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574498"/>
                <a:ext cx="6019795" cy="5091423"/>
              </a:xfrm>
              <a:blipFill>
                <a:blip r:embed="rId2"/>
                <a:stretch>
                  <a:fillRect l="-2024" t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0087EDA-CDC3-43A4-8EB5-E33277F7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74357"/>
              </p:ext>
            </p:extLst>
          </p:nvPr>
        </p:nvGraphicFramePr>
        <p:xfrm>
          <a:off x="7258046" y="4432127"/>
          <a:ext cx="3848100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155236910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1464551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04853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12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47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27807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10FEE24-58E6-4FD0-936A-810EE0CF22A3}"/>
              </a:ext>
            </a:extLst>
          </p:cNvPr>
          <p:cNvGrpSpPr/>
          <p:nvPr/>
        </p:nvGrpSpPr>
        <p:grpSpPr>
          <a:xfrm>
            <a:off x="8102456" y="2936557"/>
            <a:ext cx="2193725" cy="978790"/>
            <a:chOff x="4272941" y="2127017"/>
            <a:chExt cx="2193725" cy="9787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0BDC98-A182-45FF-8D88-D8DC6FD17B91}"/>
                </a:ext>
              </a:extLst>
            </p:cNvPr>
            <p:cNvSpPr txBox="1"/>
            <p:nvPr/>
          </p:nvSpPr>
          <p:spPr>
            <a:xfrm>
              <a:off x="4272941" y="2127017"/>
              <a:ext cx="231872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DA3D3A-E9A7-4F35-8570-56BBAA47DF66}"/>
                </a:ext>
              </a:extLst>
            </p:cNvPr>
            <p:cNvSpPr txBox="1"/>
            <p:nvPr/>
          </p:nvSpPr>
          <p:spPr>
            <a:xfrm>
              <a:off x="6181366" y="2157734"/>
              <a:ext cx="285300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CC5DB-221E-4747-A1ED-5C17F092A4A8}"/>
                </a:ext>
              </a:extLst>
            </p:cNvPr>
            <p:cNvSpPr txBox="1"/>
            <p:nvPr/>
          </p:nvSpPr>
          <p:spPr>
            <a:xfrm>
              <a:off x="4275975" y="2613364"/>
              <a:ext cx="231872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3200" dirty="0"/>
                <a:t>b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D00E8B4-4301-4F63-BD7E-D29A5AEE93CB}"/>
                </a:ext>
              </a:extLst>
            </p:cNvPr>
            <p:cNvGrpSpPr/>
            <p:nvPr/>
          </p:nvGrpSpPr>
          <p:grpSpPr>
            <a:xfrm>
              <a:off x="4572387" y="2242805"/>
              <a:ext cx="1681757" cy="741118"/>
              <a:chOff x="3279279" y="4177246"/>
              <a:chExt cx="1681757" cy="74111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2DEC9F5-669D-4900-84F0-796C6FF5F817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E518AC5-757E-44D4-9310-B84108BEDB9C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DAA896B-94D2-420F-B340-158F66ADD28E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5BA4787-D43A-4DF1-AC1B-427C96BAB997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33830FD-0536-467F-9865-4444583D2D9A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sz="3200"/>
                </a:p>
              </p:txBody>
            </p:sp>
          </p:grpSp>
          <p:sp>
            <p:nvSpPr>
              <p:cNvPr id="38" name="Delay 67">
                <a:extLst>
                  <a:ext uri="{FF2B5EF4-FFF2-40B4-BE49-F238E27FC236}">
                    <a16:creationId xmlns:a16="http://schemas.microsoft.com/office/drawing/2014/main" id="{AA99E38D-D6EF-42E7-93CD-BD8C21D2AE38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18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6940B0-149C-43E4-875E-2D7E7E33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examined six logic gate types:</a:t>
            </a:r>
          </a:p>
          <a:p>
            <a:pPr marL="817200" lvl="1" indent="-457200"/>
            <a:r>
              <a:rPr lang="en-GB" dirty="0"/>
              <a:t>NOT</a:t>
            </a:r>
          </a:p>
          <a:p>
            <a:pPr marL="817200" lvl="1" indent="-457200"/>
            <a:r>
              <a:rPr lang="en-GB" dirty="0"/>
              <a:t>OR</a:t>
            </a:r>
          </a:p>
          <a:p>
            <a:pPr marL="817200" lvl="1" indent="-457200"/>
            <a:r>
              <a:rPr lang="en-GB" dirty="0"/>
              <a:t>AND</a:t>
            </a:r>
          </a:p>
          <a:p>
            <a:pPr marL="817200" lvl="1" indent="-457200"/>
            <a:r>
              <a:rPr lang="en-GB" dirty="0"/>
              <a:t>XOR</a:t>
            </a:r>
          </a:p>
          <a:p>
            <a:pPr marL="817200" lvl="1" indent="-457200"/>
            <a:r>
              <a:rPr lang="en-GB" dirty="0"/>
              <a:t>NOR</a:t>
            </a:r>
          </a:p>
          <a:p>
            <a:pPr marL="817200" lvl="1" indent="-457200"/>
            <a:r>
              <a:rPr lang="en-GB" dirty="0"/>
              <a:t>NAND</a:t>
            </a:r>
          </a:p>
          <a:p>
            <a:endParaRPr lang="en-GB" dirty="0"/>
          </a:p>
          <a:p>
            <a:r>
              <a:rPr lang="en-GB" dirty="0"/>
              <a:t>We use these basic gates to build complex logical functions.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4AF8-BB82-430B-B98A-1E03F2BA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Original Slides By Pelumi Apantaku.</a:t>
            </a:r>
          </a:p>
          <a:p>
            <a:endParaRPr lang="en-GB" dirty="0"/>
          </a:p>
          <a:p>
            <a:r>
              <a:rPr lang="en-GB" dirty="0"/>
              <a:t>Updated Slides by Kevin Chalmers.</a:t>
            </a:r>
          </a:p>
          <a:p>
            <a:endParaRPr lang="en-GB" dirty="0"/>
          </a:p>
          <a:p>
            <a:r>
              <a:rPr lang="en-GB" dirty="0"/>
              <a:t>Video By Kevin Chalmers.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2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53B74DE7D53B4797FE44204711A0A1" ma:contentTypeVersion="7" ma:contentTypeDescription="Create a new document." ma:contentTypeScope="" ma:versionID="36d212896b0b20dfed665b1189ddff63">
  <xsd:schema xmlns:xsd="http://www.w3.org/2001/XMLSchema" xmlns:xs="http://www.w3.org/2001/XMLSchema" xmlns:p="http://schemas.microsoft.com/office/2006/metadata/properties" xmlns:ns3="4cda9a55-c019-4dc1-8023-2b221ed9fd37" targetNamespace="http://schemas.microsoft.com/office/2006/metadata/properties" ma:root="true" ma:fieldsID="caff2cf0f1746aa325ba0c1c3236feed" ns3:_="">
    <xsd:import namespace="4cda9a55-c019-4dc1-8023-2b221ed9fd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a9a55-c019-4dc1-8023-2b221ed9fd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9EBB0-22F5-4282-A821-8F0FFA105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da9a55-c019-4dc1-8023-2b221ed9fd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FF7EF4-7E50-472D-8273-834D31332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1EE24-DC94-4B1C-805C-72400A9D1A4A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4cda9a55-c019-4dc1-8023-2b221ed9fd3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537</Words>
  <Application>Microsoft Macintosh PowerPoint</Application>
  <PresentationFormat>Widescreen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Office Theme</vt:lpstr>
      <vt:lpstr>Logic gates</vt:lpstr>
      <vt:lpstr>NOT GATE</vt:lpstr>
      <vt:lpstr>OR GATE</vt:lpstr>
      <vt:lpstr>AND GATE</vt:lpstr>
      <vt:lpstr>XOR GATE</vt:lpstr>
      <vt:lpstr>NOR GATE</vt:lpstr>
      <vt:lpstr>NAND GATE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27</cp:revision>
  <dcterms:created xsi:type="dcterms:W3CDTF">2020-07-09T11:32:49Z</dcterms:created>
  <dcterms:modified xsi:type="dcterms:W3CDTF">2020-09-02T10:59:37Z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0x0101001B53B74DE7D53B4797FE44204711A0A1</vt:lpwstr>
  </property>
</Properties>
</file>