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532"/>
    <a:srgbClr val="00A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 autoAdjust="0"/>
    <p:restoredTop sz="70476" autoAdjust="0"/>
  </p:normalViewPr>
  <p:slideViewPr>
    <p:cSldViewPr snapToGrid="0">
      <p:cViewPr varScale="1">
        <p:scale>
          <a:sx n="88" d="100"/>
          <a:sy n="88" d="100"/>
        </p:scale>
        <p:origin x="2168" y="184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41CB6-6FDA-4E8B-A55E-848A575F8157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5C2A4-F070-4236-AE80-E15C60766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6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5C2A4-F070-4236-AE80-E15C60766F6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941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 half adder, input is only 2 bits. The sum and the carry is output. From the truth table, the equation of the sum and carry was derived. C is only 1 when both values are 1. Also, S is only 1 when either of input is 1.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5C2A4-F070-4236-AE80-E15C60766F6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first diagram illustrated independently the Sum and the Carry based on the equation. However, combining both showed that Sum is actually the </a:t>
            </a:r>
            <a:r>
              <a:rPr lang="en-GB" dirty="0" err="1"/>
              <a:t>Xor</a:t>
            </a:r>
            <a:r>
              <a:rPr lang="en-GB" dirty="0"/>
              <a:t> value of the relationship between the two input. Hence, one </a:t>
            </a:r>
            <a:r>
              <a:rPr lang="en-GB" dirty="0" err="1"/>
              <a:t>Xor</a:t>
            </a:r>
            <a:r>
              <a:rPr lang="en-GB" dirty="0"/>
              <a:t> gate is sufficient while the AND gate will produce the Carry.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5C2A4-F070-4236-AE80-E15C60766F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889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5C2A4-F070-4236-AE80-E15C60766F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45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5C2A4-F070-4236-AE80-E15C60766F6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581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5C2A4-F070-4236-AE80-E15C60766F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603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Logic gates are implemented using electronic components which have a finite switching speed.</a:t>
            </a:r>
          </a:p>
          <a:p>
            <a:r>
              <a:rPr lang="en-GB" dirty="0"/>
              <a:t>There is a finite delay before the output of a gate responds to a change in its inputs – propagation delay.</a:t>
            </a:r>
          </a:p>
          <a:p>
            <a:r>
              <a:rPr lang="en-GB" dirty="0"/>
              <a:t>The cumulative delay owing to a number of gates in cascade can increase the time before the output of a combinational logic</a:t>
            </a:r>
          </a:p>
          <a:p>
            <a:r>
              <a:rPr lang="en-GB" dirty="0"/>
              <a:t>circuit becomes valid.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5C2A4-F070-4236-AE80-E15C60766F6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A0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CC67-8755-4C7F-95C9-D98ED784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anchor="ctr"/>
          <a:lstStyle>
            <a:lvl1pPr algn="ctr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41145-FD27-473A-94AC-ABE0D7CDC1CF}"/>
              </a:ext>
            </a:extLst>
          </p:cNvPr>
          <p:cNvSpPr/>
          <p:nvPr userDrawn="1"/>
        </p:nvSpPr>
        <p:spPr>
          <a:xfrm>
            <a:off x="0" y="5094000"/>
            <a:ext cx="12192000" cy="176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1AA752F-11B8-4516-853E-EFD4393FC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693" y="4680487"/>
            <a:ext cx="4255377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26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D7C0-5258-4E4C-9DE6-8D3E0E3C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204000" cy="6858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F7414-BB78-47EB-89E0-3426673D1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04000" y="0"/>
            <a:ext cx="2988000" cy="6858001"/>
          </a:xfrm>
          <a:solidFill>
            <a:srgbClr val="063532"/>
          </a:solidFill>
          <a:ln>
            <a:solidFill>
              <a:srgbClr val="06353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0374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1979B-59EA-4CCE-8503-0F299579E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687"/>
            <a:ext cx="9204000" cy="68553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6C97A-F7FB-4FD7-B09C-7BE5B5032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04000" y="0"/>
            <a:ext cx="2988000" cy="6858000"/>
          </a:xfrm>
          <a:solidFill>
            <a:srgbClr val="063532"/>
          </a:solidFill>
          <a:ln>
            <a:solidFill>
              <a:srgbClr val="06353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89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996C-B551-4F54-91B3-FA591773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2FB0-FBE2-4395-983D-F8D8D4E2A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AB5A-DA2E-492C-B8B5-EF222801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noFill/>
          <a:ln>
            <a:noFill/>
          </a:ln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51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A6BB-B17B-4251-885C-A7D59834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501D-C73B-4265-B953-B7BCE5FCF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74498"/>
            <a:ext cx="6019800" cy="5091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EA1FA-707F-4F7A-885E-9217F4615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74498"/>
            <a:ext cx="6019795" cy="5091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053C7-C2A0-4A35-8C6C-54CE7D46505E}"/>
              </a:ext>
            </a:extLst>
          </p:cNvPr>
          <p:cNvCxnSpPr>
            <a:stCxn id="2" idx="2"/>
          </p:cNvCxnSpPr>
          <p:nvPr userDrawn="1"/>
        </p:nvCxnSpPr>
        <p:spPr>
          <a:xfrm>
            <a:off x="6096000" y="1325563"/>
            <a:ext cx="0" cy="5532437"/>
          </a:xfrm>
          <a:prstGeom prst="line">
            <a:avLst/>
          </a:prstGeom>
          <a:ln w="50800">
            <a:solidFill>
              <a:srgbClr val="063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4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A6BB-B17B-4251-885C-A7D59834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501D-C73B-4265-B953-B7BCE5FCF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74498"/>
            <a:ext cx="6019800" cy="5091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EA1FA-707F-4F7A-885E-9217F4615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74498"/>
            <a:ext cx="6019795" cy="5091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053C7-C2A0-4A35-8C6C-54CE7D46505E}"/>
              </a:ext>
            </a:extLst>
          </p:cNvPr>
          <p:cNvCxnSpPr>
            <a:stCxn id="2" idx="2"/>
          </p:cNvCxnSpPr>
          <p:nvPr userDrawn="1"/>
        </p:nvCxnSpPr>
        <p:spPr>
          <a:xfrm>
            <a:off x="6096000" y="1325563"/>
            <a:ext cx="0" cy="5532437"/>
          </a:xfrm>
          <a:prstGeom prst="line">
            <a:avLst/>
          </a:prstGeom>
          <a:ln w="50800">
            <a:solidFill>
              <a:srgbClr val="063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3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FB9D-034B-4310-BE19-7B646072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098664-8D46-4F6D-B21F-4F26950170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25562"/>
            <a:ext cx="6096000" cy="5532437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F0D8B17-2977-431C-AA4D-7F18645E8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325563"/>
            <a:ext cx="6096000" cy="5532437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BEE146D2-4798-4B50-BB3F-E6AEAED823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9080" y="5897181"/>
            <a:ext cx="4409840" cy="914400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C5159FC-5443-43D7-87F5-3357F23A07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3080" y="5897181"/>
            <a:ext cx="4409840" cy="914400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9755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FB9D-034B-4310-BE19-7B646072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098664-8D46-4F6D-B21F-4F26950170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25562"/>
            <a:ext cx="4068000" cy="5532437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F0D8B17-2977-431C-AA4D-7F18645E8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87839" y="1325563"/>
            <a:ext cx="4068000" cy="5532437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BEE146D2-4798-4B50-BB3F-E6AEAED823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07678" y="1606534"/>
            <a:ext cx="4068000" cy="914400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C5159FC-5443-43D7-87F5-3357F23A07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606534"/>
            <a:ext cx="4068000" cy="914400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1BA980A2-8453-4123-9F10-81897DEB372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5517" y="1325561"/>
            <a:ext cx="4068000" cy="5532437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C037C47E-4E22-4CFE-807F-0565E4228F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95517" y="1606534"/>
            <a:ext cx="4068000" cy="914400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17281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9AEE1A3C-32B1-47F0-853B-753E92CC77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3420000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098664-8D46-4F6D-B21F-4F26950170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38000"/>
            <a:ext cx="6096000" cy="3420000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AF0D8B17-2977-431C-AA4D-7F18645E8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3438000"/>
            <a:ext cx="6096000" cy="3420000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FC5159FC-5443-43D7-87F5-3357F23A07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17181"/>
            <a:ext cx="6096000" cy="602819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2B02517A-2202-4E6C-99FC-073278ACA88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3420000"/>
          </a:xfrm>
          <a:ln w="38100">
            <a:solidFill>
              <a:srgbClr val="063532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583D84AF-BD40-4A9C-82A4-A5A8D8D15F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26660" y="2817180"/>
            <a:ext cx="6096000" cy="602819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A333887B-3F95-4F6D-A901-FE1525F4F8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6237181"/>
            <a:ext cx="6096000" cy="602819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C74C9DD-97E2-42EF-9561-6787877BFD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6237181"/>
            <a:ext cx="6096000" cy="602819"/>
          </a:xfrm>
          <a:solidFill>
            <a:srgbClr val="063532">
              <a:alpha val="50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ctr">
              <a:defRPr sz="240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83760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6D8F-E493-4771-B1DD-D3FB2CED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0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42978-71AA-481E-8E00-3ADA3054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63532"/>
          </a:solidFill>
          <a:ln>
            <a:solidFill>
              <a:srgbClr val="06353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1E043-5AE5-416F-A4E6-AD45B0DB8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977" y="1514982"/>
            <a:ext cx="11200047" cy="508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39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53" r:id="rId6"/>
    <p:sldLayoutId id="2147483660" r:id="rId7"/>
    <p:sldLayoutId id="2147483658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 cap="all" baseline="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1pPr>
      <a:lvl2pPr marL="36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2pPr>
      <a:lvl3pPr marL="72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3pPr>
      <a:lvl4pPr marL="108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4pPr>
      <a:lvl5pPr marL="144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34C7E5-B5CB-5140-A2BD-8B7999268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Adder Circuit</a:t>
            </a:r>
          </a:p>
        </p:txBody>
      </p:sp>
    </p:spTree>
    <p:extLst>
      <p:ext uri="{BB962C8B-B14F-4D97-AF65-F5344CB8AC3E}">
        <p14:creationId xmlns:p14="http://schemas.microsoft.com/office/powerpoint/2010/main" val="412317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9987BA-AD56-CC4F-A153-D39466A7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half-adder adds two bits and provides the output – sum and carry.</a:t>
            </a:r>
          </a:p>
          <a:p>
            <a:endParaRPr lang="en-US" dirty="0"/>
          </a:p>
          <a:p>
            <a:r>
              <a:rPr lang="en-US" dirty="0"/>
              <a:t>A full-adder combines two or more half-adders to add binary numbers.</a:t>
            </a:r>
          </a:p>
          <a:p>
            <a:endParaRPr lang="en-US" dirty="0"/>
          </a:p>
          <a:p>
            <a:r>
              <a:rPr lang="en-US" dirty="0"/>
              <a:t>We use a full-adder to build four, eight, sixteen, etc. bit adders.</a:t>
            </a:r>
          </a:p>
          <a:p>
            <a:endParaRPr lang="en-US" dirty="0"/>
          </a:p>
          <a:p>
            <a:r>
              <a:rPr lang="en-US" dirty="0"/>
              <a:t>There is an inherent delay while carry digits are propagated through </a:t>
            </a:r>
            <a:r>
              <a:rPr lang="en-US"/>
              <a:t>the circuit.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ACE83-0DA0-8A4C-952A-B03997440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Original Slides By </a:t>
            </a:r>
            <a:r>
              <a:rPr lang="en-GB" dirty="0" err="1"/>
              <a:t>Pelumi</a:t>
            </a:r>
            <a:r>
              <a:rPr lang="en-GB" dirty="0"/>
              <a:t> </a:t>
            </a:r>
            <a:r>
              <a:rPr lang="en-GB" dirty="0" err="1"/>
              <a:t>Apantaku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Updated Slides by Kevin Chalmers.</a:t>
            </a:r>
          </a:p>
          <a:p>
            <a:endParaRPr lang="en-GB" dirty="0"/>
          </a:p>
          <a:p>
            <a:r>
              <a:rPr lang="en-GB" dirty="0"/>
              <a:t>Video By Kevin Chalmers.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9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5DA8-3B52-D84F-B2AB-B991DADB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3E7DB9-EE2F-A245-920A-75B07ED4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Addition is the most elementary arithmetic operation.</a:t>
            </a:r>
          </a:p>
          <a:p>
            <a:endParaRPr lang="en-US" dirty="0"/>
          </a:p>
          <a:p>
            <a:r>
              <a:rPr lang="en-US" dirty="0"/>
              <a:t>Four possible outputs:</a:t>
            </a:r>
          </a:p>
          <a:p>
            <a:pPr marL="931500" lvl="1" indent="-571500"/>
            <a:r>
              <a:rPr lang="en-US" dirty="0"/>
              <a:t>0 + 0 = 0</a:t>
            </a:r>
          </a:p>
          <a:p>
            <a:pPr marL="931500" lvl="1" indent="-571500"/>
            <a:r>
              <a:rPr lang="en-US" dirty="0"/>
              <a:t>1 + 0 = 1</a:t>
            </a:r>
          </a:p>
          <a:p>
            <a:pPr marL="931500" lvl="1" indent="-571500"/>
            <a:r>
              <a:rPr lang="en-US" dirty="0"/>
              <a:t>0 + 1 = 1</a:t>
            </a:r>
          </a:p>
          <a:p>
            <a:pPr marL="931500" lvl="1" indent="-571500"/>
            <a:r>
              <a:rPr lang="en-US" dirty="0"/>
              <a:t>1 + 1 = 10</a:t>
            </a:r>
          </a:p>
          <a:p>
            <a:endParaRPr lang="en-US" dirty="0"/>
          </a:p>
          <a:p>
            <a:r>
              <a:rPr lang="en-US" dirty="0"/>
              <a:t>The last operation produces two digits. We must carry the left-digit (</a:t>
            </a:r>
            <a:r>
              <a:rPr lang="en-US" i="1" dirty="0"/>
              <a:t>Most-significant-digit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2358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2BA2DE-CE63-9341-976F-66E14529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4A32E9-6F72-EF46-A55B-3521AF922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half adder adds two input bits and produces two output bits:</a:t>
            </a:r>
          </a:p>
          <a:p>
            <a:pPr marL="817200" lvl="1" indent="-457200"/>
            <a:r>
              <a:rPr lang="en-US" dirty="0"/>
              <a:t>SUM (S) is the sum of the two digits.</a:t>
            </a:r>
          </a:p>
          <a:p>
            <a:pPr marL="817200" lvl="1" indent="-457200"/>
            <a:r>
              <a:rPr lang="en-US" dirty="0"/>
              <a:t>CARRY (C) is the carry bit.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FE1641-8265-9F41-B0B6-0C47A32C4D6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5525004"/>
              </p:ext>
            </p:extLst>
          </p:nvPr>
        </p:nvGraphicFramePr>
        <p:xfrm>
          <a:off x="6172200" y="1574800"/>
          <a:ext cx="60198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1244234745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3774261556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25268809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408931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30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6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4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6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829481"/>
                  </a:ext>
                </a:extLst>
              </a:tr>
            </a:tbl>
          </a:graphicData>
        </a:graphic>
      </p:graphicFrame>
      <p:pic>
        <p:nvPicPr>
          <p:cNvPr id="22" name="Picture 21" descr="A picture containing bird, table&#10;&#10;Description automatically generated">
            <a:extLst>
              <a:ext uri="{FF2B5EF4-FFF2-40B4-BE49-F238E27FC236}">
                <a16:creationId xmlns:a16="http://schemas.microsoft.com/office/drawing/2014/main" id="{23045113-B286-E344-B482-2DBFA1851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2002"/>
            <a:ext cx="6096000" cy="1143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D8035D-4D89-724A-87B3-E14CFFFDCBC0}"/>
                  </a:ext>
                </a:extLst>
              </p:cNvPr>
              <p:cNvSpPr txBox="1"/>
              <p:nvPr/>
            </p:nvSpPr>
            <p:spPr>
              <a:xfrm>
                <a:off x="7843592" y="4913868"/>
                <a:ext cx="337957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D8035D-4D89-724A-87B3-E14CFFFDC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92" y="4913868"/>
                <a:ext cx="3379579" cy="738664"/>
              </a:xfrm>
              <a:prstGeom prst="rect">
                <a:avLst/>
              </a:prstGeom>
              <a:blipFill>
                <a:blip r:embed="rId4"/>
                <a:stretch>
                  <a:fillRect l="-1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67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3034-E1EF-2E49-8AD4-FA7868F8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 Logic Circuit</a:t>
            </a:r>
          </a:p>
        </p:txBody>
      </p:sp>
      <p:pic>
        <p:nvPicPr>
          <p:cNvPr id="10" name="Content Placeholder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9FECD1-6A77-AB4D-B4FB-6409BD2AB1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3598"/>
            <a:ext cx="6019800" cy="4733517"/>
          </a:xfrm>
        </p:spPr>
      </p:pic>
      <p:pic>
        <p:nvPicPr>
          <p:cNvPr id="16" name="Content Placeholder 15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5B1D790-3FB1-4541-9FDA-E2FB43FE4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1885156"/>
            <a:ext cx="4470400" cy="4470400"/>
          </a:xfrm>
        </p:spPr>
      </p:pic>
    </p:spTree>
    <p:extLst>
      <p:ext uri="{BB962C8B-B14F-4D97-AF65-F5344CB8AC3E}">
        <p14:creationId xmlns:p14="http://schemas.microsoft.com/office/powerpoint/2010/main" val="5725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BC8B-9DFD-CA43-B5F5-F49210B6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2B8A-93E4-1B4D-9707-D55D471BA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full adder accounts for an incoming carry bit.</a:t>
            </a:r>
          </a:p>
          <a:p>
            <a:endParaRPr lang="en-US" dirty="0"/>
          </a:p>
          <a:p>
            <a:r>
              <a:rPr lang="en-US" dirty="0"/>
              <a:t>It also produces a sum and carry.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C0F2C1-C159-7046-9069-780F03A02D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7010385"/>
              </p:ext>
            </p:extLst>
          </p:nvPr>
        </p:nvGraphicFramePr>
        <p:xfrm>
          <a:off x="6172200" y="1574800"/>
          <a:ext cx="601980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74113525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93111814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85786836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2859607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764718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Carry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Carry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18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0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03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4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55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2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0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3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88414"/>
                  </a:ext>
                </a:extLst>
              </a:tr>
            </a:tbl>
          </a:graphicData>
        </a:graphic>
      </p:graphicFrame>
      <p:pic>
        <p:nvPicPr>
          <p:cNvPr id="7" name="Picture 6" descr="A picture containing table, knife&#10;&#10;Description automatically generated">
            <a:extLst>
              <a:ext uri="{FF2B5EF4-FFF2-40B4-BE49-F238E27FC236}">
                <a16:creationId xmlns:a16="http://schemas.microsoft.com/office/drawing/2014/main" id="{3DE606DC-5BB5-C24B-AD8A-65CA0F8FF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21832"/>
            <a:ext cx="6019800" cy="8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1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3355-5BED-D949-90E2-2C2C6D49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4D8E77-3465-7540-9690-64557DF775D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53778977"/>
              </p:ext>
            </p:extLst>
          </p:nvPr>
        </p:nvGraphicFramePr>
        <p:xfrm>
          <a:off x="0" y="1574800"/>
          <a:ext cx="60198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3325741954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36111786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34435136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4157063857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293743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solidFill>
                          <a:schemeClr val="bg1"/>
                        </a:solidFill>
                        <a:latin typeface="Gill Sans MT" panose="020B0502020104020203" pitchFamily="34" charset="77"/>
                      </a:endParaRPr>
                    </a:p>
                    <a:p>
                      <a:endParaRPr lang="en-US" sz="3200" dirty="0">
                        <a:solidFill>
                          <a:schemeClr val="bg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8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  <a:p>
                      <a:pPr algn="r"/>
                      <a:endParaRPr lang="en-US" sz="3200" dirty="0">
                        <a:solidFill>
                          <a:schemeClr val="bg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  <a:p>
                      <a:pPr algn="r"/>
                      <a:endParaRPr lang="en-US" sz="3200" dirty="0">
                        <a:solidFill>
                          <a:schemeClr val="bg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31266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9D3C1290-FB8E-4D45-866D-5DC3A4EAF5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0923537"/>
              </p:ext>
            </p:extLst>
          </p:nvPr>
        </p:nvGraphicFramePr>
        <p:xfrm>
          <a:off x="6172200" y="1574800"/>
          <a:ext cx="60198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131216753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88440284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87241776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94194539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1979708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3200" dirty="0">
                        <a:solidFill>
                          <a:schemeClr val="bg1"/>
                        </a:solidFill>
                        <a:latin typeface="Gill Sans MT" panose="020B0502020104020203" pitchFamily="34" charset="77"/>
                      </a:endParaRPr>
                    </a:p>
                    <a:p>
                      <a:pPr algn="r"/>
                      <a:endParaRPr lang="en-US" sz="3200" dirty="0">
                        <a:solidFill>
                          <a:schemeClr val="bg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7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  <a:p>
                      <a:pPr algn="r"/>
                      <a:endParaRPr lang="en-US" sz="3200" dirty="0">
                        <a:solidFill>
                          <a:schemeClr val="bg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0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  <a:p>
                      <a:pPr algn="r"/>
                      <a:endParaRPr lang="en-US" sz="3200" dirty="0">
                        <a:solidFill>
                          <a:schemeClr val="bg1"/>
                        </a:solidFill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solidFill>
                            <a:schemeClr val="bg1"/>
                          </a:solidFill>
                          <a:latin typeface="Gill Sans MT" panose="020B0502020104020203" pitchFamily="34" charset="77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6349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5CE6C3-A648-014C-89B4-9EFCBE9CF1ED}"/>
              </a:ext>
            </a:extLst>
          </p:cNvPr>
          <p:cNvCxnSpPr/>
          <p:nvPr/>
        </p:nvCxnSpPr>
        <p:spPr>
          <a:xfrm>
            <a:off x="0" y="1574498"/>
            <a:ext cx="1219200" cy="10578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EA71A4-F583-404F-A8AF-74A1963DCCAA}"/>
              </a:ext>
            </a:extLst>
          </p:cNvPr>
          <p:cNvSpPr txBox="1"/>
          <p:nvPr/>
        </p:nvSpPr>
        <p:spPr>
          <a:xfrm>
            <a:off x="529588" y="1574498"/>
            <a:ext cx="689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4BA11-CFD9-C840-82F4-9BC64EBDDA48}"/>
              </a:ext>
            </a:extLst>
          </p:cNvPr>
          <p:cNvSpPr txBox="1"/>
          <p:nvPr/>
        </p:nvSpPr>
        <p:spPr>
          <a:xfrm>
            <a:off x="54778" y="2129104"/>
            <a:ext cx="474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743E6C-4831-294C-ABFE-6F9ACD7FE65F}"/>
                  </a:ext>
                </a:extLst>
              </p:cNvPr>
              <p:cNvSpPr txBox="1"/>
              <p:nvPr/>
            </p:nvSpPr>
            <p:spPr>
              <a:xfrm>
                <a:off x="54778" y="4820975"/>
                <a:ext cx="3865674" cy="1969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br>
                  <a:rPr lang="en-GB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br>
                  <a:rPr lang="en-GB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br>
                  <a:rPr lang="en-GB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743E6C-4831-294C-ABFE-6F9ACD7FE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" y="4820975"/>
                <a:ext cx="3865674" cy="1969770"/>
              </a:xfrm>
              <a:prstGeom prst="rect">
                <a:avLst/>
              </a:prstGeom>
              <a:blipFill>
                <a:blip r:embed="rId3"/>
                <a:stretch>
                  <a:fillRect l="-980" r="-1634" b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EC6D6E-74A6-4F48-A6BC-CE8CD2000AAC}"/>
              </a:ext>
            </a:extLst>
          </p:cNvPr>
          <p:cNvCxnSpPr>
            <a:cxnSpLocks/>
          </p:cNvCxnSpPr>
          <p:nvPr/>
        </p:nvCxnSpPr>
        <p:spPr>
          <a:xfrm>
            <a:off x="6172200" y="1574498"/>
            <a:ext cx="1198418" cy="105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50AC9A-88C0-3E49-885F-38B14CF5971A}"/>
              </a:ext>
            </a:extLst>
          </p:cNvPr>
          <p:cNvSpPr txBox="1"/>
          <p:nvPr/>
        </p:nvSpPr>
        <p:spPr>
          <a:xfrm>
            <a:off x="6681006" y="1574498"/>
            <a:ext cx="68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AB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95B854-A343-D74C-BC00-1F96C3A34CE9}"/>
              </a:ext>
            </a:extLst>
          </p:cNvPr>
          <p:cNvSpPr txBox="1"/>
          <p:nvPr/>
        </p:nvSpPr>
        <p:spPr>
          <a:xfrm>
            <a:off x="6206196" y="2159273"/>
            <a:ext cx="474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5DB10E-99EB-0746-9D58-C146B882E3AA}"/>
                  </a:ext>
                </a:extLst>
              </p:cNvPr>
              <p:cNvSpPr txBox="1"/>
              <p:nvPr/>
            </p:nvSpPr>
            <p:spPr>
              <a:xfrm>
                <a:off x="6206196" y="4839448"/>
                <a:ext cx="3559501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br>
                  <a:rPr lang="en-GB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br>
                  <a:rPr lang="en-GB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:r>
                  <a:rPr lang="en-GB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5DB10E-99EB-0746-9D58-C146B882E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196" y="4839448"/>
                <a:ext cx="3559501" cy="1477328"/>
              </a:xfrm>
              <a:prstGeom prst="rect">
                <a:avLst/>
              </a:prstGeom>
              <a:blipFill>
                <a:blip r:embed="rId4"/>
                <a:stretch>
                  <a:fillRect r="-213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05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B5C1B2-6852-AE4E-95FC-8B7D025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Logic</a:t>
            </a:r>
          </a:p>
        </p:txBody>
      </p:sp>
      <p:pic>
        <p:nvPicPr>
          <p:cNvPr id="8" name="Content Placeholder 7" descr="A picture containing wheel, drawing&#10;&#10;Description automatically generated">
            <a:extLst>
              <a:ext uri="{FF2B5EF4-FFF2-40B4-BE49-F238E27FC236}">
                <a16:creationId xmlns:a16="http://schemas.microsoft.com/office/drawing/2014/main" id="{FE59193F-721A-2A46-BF8C-ECE7522DC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4" y="1484494"/>
            <a:ext cx="5827126" cy="50815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ACB480-4A99-AC4F-BD4C-0DD6CA118DEE}"/>
                  </a:ext>
                </a:extLst>
              </p:cNvPr>
              <p:cNvSpPr txBox="1"/>
              <p:nvPr/>
            </p:nvSpPr>
            <p:spPr>
              <a:xfrm>
                <a:off x="6618156" y="2158584"/>
                <a:ext cx="378584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sz="36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ACB480-4A99-AC4F-BD4C-0DD6CA118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156" y="2158584"/>
                <a:ext cx="3785845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9B7C0-CD96-754F-9F9C-A69ED47DBF56}"/>
                  </a:ext>
                </a:extLst>
              </p:cNvPr>
              <p:cNvSpPr txBox="1"/>
              <p:nvPr/>
            </p:nvSpPr>
            <p:spPr>
              <a:xfrm>
                <a:off x="4574402" y="5531369"/>
                <a:ext cx="761759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∨(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9B7C0-CD96-754F-9F9C-A69ED47DB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402" y="5531369"/>
                <a:ext cx="7617598" cy="553998"/>
              </a:xfrm>
              <a:prstGeom prst="rect">
                <a:avLst/>
              </a:prstGeom>
              <a:blipFill>
                <a:blip r:embed="rId5"/>
                <a:stretch>
                  <a:fillRect l="-333" r="-1000" b="-3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30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544F-D73D-E849-A44C-72F8026B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Bit Parallel Adder</a:t>
            </a:r>
            <a:endParaRPr lang="en-US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A4B6F2C1-47C2-C845-9392-BAB0E844E3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6354"/>
            <a:ext cx="6019800" cy="376800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85B2A6-823D-1545-80D5-293A3D6BD6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61513"/>
            <a:ext cx="6019800" cy="2117687"/>
          </a:xfrm>
        </p:spPr>
      </p:pic>
    </p:spTree>
    <p:extLst>
      <p:ext uri="{BB962C8B-B14F-4D97-AF65-F5344CB8AC3E}">
        <p14:creationId xmlns:p14="http://schemas.microsoft.com/office/powerpoint/2010/main" val="368330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C068-52A1-B242-BA7D-173C9EC6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45EEC-1EA7-2343-A83D-F6CC034F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 require all inputs.</a:t>
            </a:r>
          </a:p>
          <a:p>
            <a:endParaRPr lang="en-US" dirty="0"/>
          </a:p>
          <a:p>
            <a:r>
              <a:rPr lang="en-US" dirty="0"/>
              <a:t>There is a delay in the parallel adder while waiting for carry digits</a:t>
            </a:r>
          </a:p>
          <a:p>
            <a:pPr marL="931500" lvl="1" indent="-571500"/>
            <a:r>
              <a:rPr lang="en-US" dirty="0"/>
              <a:t>Delay = number of gate levels * delay in gate</a:t>
            </a:r>
          </a:p>
          <a:p>
            <a:pPr marL="571500" indent="-571500"/>
            <a:endParaRPr lang="en-US" dirty="0"/>
          </a:p>
          <a:p>
            <a:pPr marL="571500" indent="-571500"/>
            <a:r>
              <a:rPr lang="en-US" dirty="0"/>
              <a:t>Carry propagation time determines the speed</a:t>
            </a:r>
          </a:p>
          <a:p>
            <a:pPr marL="571500" indent="-571500"/>
            <a:r>
              <a:rPr lang="en-US" dirty="0"/>
              <a:t>of addition.</a:t>
            </a:r>
          </a:p>
        </p:txBody>
      </p:sp>
    </p:spTree>
    <p:extLst>
      <p:ext uri="{BB962C8B-B14F-4D97-AF65-F5344CB8AC3E}">
        <p14:creationId xmlns:p14="http://schemas.microsoft.com/office/powerpoint/2010/main" val="13557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53B74DE7D53B4797FE44204711A0A1" ma:contentTypeVersion="7" ma:contentTypeDescription="Create a new document." ma:contentTypeScope="" ma:versionID="36d212896b0b20dfed665b1189ddff63">
  <xsd:schema xmlns:xsd="http://www.w3.org/2001/XMLSchema" xmlns:xs="http://www.w3.org/2001/XMLSchema" xmlns:p="http://schemas.microsoft.com/office/2006/metadata/properties" xmlns:ns3="4cda9a55-c019-4dc1-8023-2b221ed9fd37" targetNamespace="http://schemas.microsoft.com/office/2006/metadata/properties" ma:root="true" ma:fieldsID="caff2cf0f1746aa325ba0c1c3236feed" ns3:_="">
    <xsd:import namespace="4cda9a55-c019-4dc1-8023-2b221ed9fd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a9a55-c019-4dc1-8023-2b221ed9fd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FF7EF4-7E50-472D-8273-834D31332E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81EE24-DC94-4B1C-805C-72400A9D1A4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4cda9a55-c019-4dc1-8023-2b221ed9fd37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09EBB0-22F5-4282-A821-8F0FFA1058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da9a55-c019-4dc1-8023-2b221ed9fd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575</Words>
  <Application>Microsoft Macintosh PowerPoint</Application>
  <PresentationFormat>Widescreen</PresentationFormat>
  <Paragraphs>158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Gill Sans MT</vt:lpstr>
      <vt:lpstr>Office Theme</vt:lpstr>
      <vt:lpstr>Binary Adder Circuit</vt:lpstr>
      <vt:lpstr>Binary Adder</vt:lpstr>
      <vt:lpstr>Half Adder</vt:lpstr>
      <vt:lpstr>Half Adder Logic Circuit</vt:lpstr>
      <vt:lpstr>Full Adder</vt:lpstr>
      <vt:lpstr>K-Maps</vt:lpstr>
      <vt:lpstr>Full Adder Logic</vt:lpstr>
      <vt:lpstr>Four Bit Parallel Adder</vt:lpstr>
      <vt:lpstr>Binary Addition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41</cp:revision>
  <dcterms:created xsi:type="dcterms:W3CDTF">2020-07-09T11:32:49Z</dcterms:created>
  <dcterms:modified xsi:type="dcterms:W3CDTF">2020-09-03T11:07:03Z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0x0101001B53B74DE7D53B4797FE44204711A0A1</vt:lpwstr>
  </property>
</Properties>
</file>