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E00"/>
    <a:srgbClr val="125F17"/>
    <a:srgbClr val="BE7E00"/>
    <a:srgbClr val="FFC801"/>
    <a:srgbClr val="FF6B21"/>
    <a:srgbClr val="A12114"/>
    <a:srgbClr val="DE2B62"/>
    <a:srgbClr val="86090D"/>
    <a:srgbClr val="75009F"/>
    <a:srgbClr val="320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434" autoAdjust="0"/>
  </p:normalViewPr>
  <p:slideViewPr>
    <p:cSldViewPr snapToGrid="0">
      <p:cViewPr>
        <p:scale>
          <a:sx n="125" d="100"/>
          <a:sy n="125" d="100"/>
        </p:scale>
        <p:origin x="110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DB54-CC36-4C71-AA66-B4F1C5161B0B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83697-3D5C-4D41-A6ED-70589C455C6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3697-3D5C-4D41-A6ED-70589C455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21FF-8ED5-4B8B-8A3E-893B404FB4D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71462" y="0"/>
            <a:ext cx="887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 ExtraBold" pitchFamily="2" charset="0"/>
                <a:cs typeface="Arial" panose="020B0604020202020204" pitchFamily="34" charset="0"/>
              </a:rPr>
              <a:t>Roadmap du projet CineHub Québec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364013" y="3646722"/>
            <a:ext cx="1462837" cy="558625"/>
            <a:chOff x="877335" y="5308945"/>
            <a:chExt cx="2435872" cy="356806"/>
          </a:xfrm>
        </p:grpSpPr>
        <p:sp>
          <p:nvSpPr>
            <p:cNvPr id="66" name="Rectangle 65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u="sng" dirty="0">
                  <a:solidFill>
                    <a:srgbClr val="016A9A"/>
                  </a:solidFill>
                  <a:latin typeface="Bahnschrift SemiCondensed" panose="020B0502040204020203" pitchFamily="34" charset="0"/>
                  <a:cs typeface="Arial" panose="020B0604020202020204" pitchFamily="34" charset="0"/>
                </a:rPr>
                <a:t>5 Décembre 2023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877335" y="5429850"/>
              <a:ext cx="2435872" cy="235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Atkinson Hyperlegible" pitchFamily="2" charset="0"/>
                  <a:cs typeface="Arial" panose="020B0604020202020204" pitchFamily="34" charset="0"/>
                </a:rPr>
                <a:t>Remise du prototype et présentation publique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887643" y="1111139"/>
            <a:ext cx="1400051" cy="835625"/>
            <a:chOff x="877335" y="5308943"/>
            <a:chExt cx="2435872" cy="533732"/>
          </a:xfrm>
        </p:grpSpPr>
        <p:sp>
          <p:nvSpPr>
            <p:cNvPr id="72" name="Rectangle 71"/>
            <p:cNvSpPr/>
            <p:nvPr/>
          </p:nvSpPr>
          <p:spPr>
            <a:xfrm>
              <a:off x="883400" y="5308943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u="sng" dirty="0">
                  <a:solidFill>
                    <a:srgbClr val="96DE00"/>
                  </a:solidFill>
                  <a:latin typeface="Bahnschrift SemiCondensed" panose="020B0502040204020203" pitchFamily="34" charset="0"/>
                  <a:cs typeface="Arial" panose="020B0604020202020204" pitchFamily="34" charset="0"/>
                </a:rPr>
                <a:t>5 Avril 2024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877335" y="5429849"/>
              <a:ext cx="2435872" cy="41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Atkinson Hyperlegible" pitchFamily="2" charset="0"/>
                  <a:cs typeface="Arial" panose="020B0604020202020204" pitchFamily="34" charset="0"/>
                </a:rPr>
                <a:t>Mise en ligne du site en production et présentation lors de la journée d’étude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810807" y="461321"/>
            <a:ext cx="1228212" cy="558625"/>
            <a:chOff x="877335" y="5308945"/>
            <a:chExt cx="2435872" cy="356806"/>
          </a:xfrm>
        </p:grpSpPr>
        <p:sp>
          <p:nvSpPr>
            <p:cNvPr id="78" name="Rectangle 77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u="sng" dirty="0">
                  <a:solidFill>
                    <a:srgbClr val="BE7E00"/>
                  </a:solidFill>
                  <a:latin typeface="Bahnschrift SemiCondensed" panose="020B0502040204020203" pitchFamily="34" charset="0"/>
                  <a:cs typeface="Arial" panose="020B0604020202020204" pitchFamily="34" charset="0"/>
                </a:rPr>
                <a:t>Mars 2024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877335" y="5429850"/>
              <a:ext cx="2435872" cy="235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Atkinson Hyperlegible" pitchFamily="2" charset="0"/>
                  <a:cs typeface="Arial" panose="020B0604020202020204" pitchFamily="34" charset="0"/>
                </a:rPr>
                <a:t>Lancement de la version de test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465359" y="2322410"/>
            <a:ext cx="1659620" cy="735648"/>
            <a:chOff x="883400" y="5308945"/>
            <a:chExt cx="2441977" cy="228002"/>
          </a:xfrm>
        </p:grpSpPr>
        <p:sp>
          <p:nvSpPr>
            <p:cNvPr id="81" name="Rectangle 80"/>
            <p:cNvSpPr/>
            <p:nvPr/>
          </p:nvSpPr>
          <p:spPr>
            <a:xfrm>
              <a:off x="883400" y="5308945"/>
              <a:ext cx="2337038" cy="81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u="sng" dirty="0">
                  <a:solidFill>
                    <a:srgbClr val="2A2278"/>
                  </a:solidFill>
                  <a:latin typeface="Bahnschrift SemiCondensed" panose="020B0502040204020203" pitchFamily="34" charset="0"/>
                  <a:cs typeface="Arial" panose="020B0604020202020204" pitchFamily="34" charset="0"/>
                </a:rPr>
                <a:t>19 Décembre 2023</a:t>
              </a:r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89506" y="5379553"/>
              <a:ext cx="2435871" cy="157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Atkinson Hyperlegible" pitchFamily="2" charset="0"/>
                  <a:cs typeface="Arial" panose="020B0604020202020204" pitchFamily="34" charset="0"/>
                </a:rPr>
                <a:t>Présentation du prototype lors du séminaire du CIN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62275" y="654625"/>
            <a:ext cx="1976613" cy="712513"/>
            <a:chOff x="1972440" y="5308945"/>
            <a:chExt cx="1720724" cy="455097"/>
          </a:xfrm>
        </p:grpSpPr>
        <p:sp>
          <p:nvSpPr>
            <p:cNvPr id="84" name="Rectangle 83"/>
            <p:cNvSpPr/>
            <p:nvPr/>
          </p:nvSpPr>
          <p:spPr>
            <a:xfrm>
              <a:off x="1972440" y="5308945"/>
              <a:ext cx="1247996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u="sng" dirty="0">
                  <a:solidFill>
                    <a:srgbClr val="FF6B21"/>
                  </a:solidFill>
                  <a:latin typeface="Bahnschrift SemiCondensed" panose="020B0502040204020203" pitchFamily="34" charset="0"/>
                  <a:cs typeface="Arial" panose="020B0604020202020204" pitchFamily="34" charset="0"/>
                </a:rPr>
                <a:t>Décembre à Mars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1972441" y="5429850"/>
              <a:ext cx="1720723" cy="334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Atkinson Hyperlegible" pitchFamily="2" charset="0"/>
                  <a:cs typeface="Arial" panose="020B0604020202020204" pitchFamily="34" charset="0"/>
                </a:rPr>
                <a:t>Intégration continue des fonctionnalités de l’application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3284" y="523220"/>
            <a:ext cx="9153525" cy="6342289"/>
            <a:chOff x="-4762" y="508000"/>
            <a:chExt cx="9153525" cy="6342289"/>
          </a:xfrm>
        </p:grpSpPr>
        <p:grpSp>
          <p:nvGrpSpPr>
            <p:cNvPr id="45" name="Group 44"/>
            <p:cNvGrpSpPr/>
            <p:nvPr/>
          </p:nvGrpSpPr>
          <p:grpSpPr>
            <a:xfrm>
              <a:off x="-4762" y="953198"/>
              <a:ext cx="9153525" cy="5897091"/>
              <a:chOff x="-4762" y="953198"/>
              <a:chExt cx="9153525" cy="58970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4762" y="953198"/>
                <a:ext cx="9153525" cy="5897091"/>
                <a:chOff x="-7145" y="532894"/>
                <a:chExt cx="9153525" cy="6207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0" y="536153"/>
                  <a:ext cx="9144000" cy="6199993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467916"/>
                    <a:gd name="connsiteX1" fmla="*/ 5777230 w 5777230"/>
                    <a:gd name="connsiteY1" fmla="*/ 63847 h 4467916"/>
                    <a:gd name="connsiteX2" fmla="*/ 5541641 w 5777230"/>
                    <a:gd name="connsiteY2" fmla="*/ 73003 h 4467916"/>
                    <a:gd name="connsiteX3" fmla="*/ 2172652 w 5777230"/>
                    <a:gd name="connsiteY3" fmla="*/ 371477 h 4467916"/>
                    <a:gd name="connsiteX4" fmla="*/ 3657600 w 5777230"/>
                    <a:gd name="connsiteY4" fmla="*/ 674849 h 4467916"/>
                    <a:gd name="connsiteX5" fmla="*/ 1859280 w 5777230"/>
                    <a:gd name="connsiteY5" fmla="*/ 1253969 h 4467916"/>
                    <a:gd name="connsiteX6" fmla="*/ 5306853 w 5777230"/>
                    <a:gd name="connsiteY6" fmla="*/ 2367441 h 4467916"/>
                    <a:gd name="connsiteX7" fmla="*/ 0 w 5777230"/>
                    <a:gd name="connsiteY7" fmla="*/ 4467916 h 4467916"/>
                    <a:gd name="connsiteX8" fmla="*/ 0 w 5777230"/>
                    <a:gd name="connsiteY8" fmla="*/ 3204689 h 4467916"/>
                    <a:gd name="connsiteX9" fmla="*/ 3639978 w 5777230"/>
                    <a:gd name="connsiteY9" fmla="*/ 2276478 h 4467916"/>
                    <a:gd name="connsiteX10" fmla="*/ 571023 w 5777230"/>
                    <a:gd name="connsiteY10" fmla="*/ 1435420 h 4467916"/>
                    <a:gd name="connsiteX11" fmla="*/ 2667000 w 5777230"/>
                    <a:gd name="connsiteY11" fmla="*/ 659609 h 4467916"/>
                    <a:gd name="connsiteX12" fmla="*/ 1336357 w 5777230"/>
                    <a:gd name="connsiteY12" fmla="*/ 450535 h 4467916"/>
                    <a:gd name="connsiteX13" fmla="*/ 2084705 w 5777230"/>
                    <a:gd name="connsiteY13" fmla="*/ 188439 h 4467916"/>
                    <a:gd name="connsiteX14" fmla="*/ 5761942 w 5777230"/>
                    <a:gd name="connsiteY14" fmla="*/ 468 h 4467916"/>
                    <a:gd name="connsiteX15" fmla="*/ 5777230 w 5777230"/>
                    <a:gd name="connsiteY15" fmla="*/ 0 h 4467916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77230" h="4519109">
                      <a:moveTo>
                        <a:pt x="5777230" y="0"/>
                      </a:moveTo>
                      <a:lnTo>
                        <a:pt x="5777230" y="63847"/>
                      </a:lnTo>
                      <a:lnTo>
                        <a:pt x="5541641" y="73003"/>
                      </a:lnTo>
                      <a:cubicBezTo>
                        <a:pt x="4353863" y="124971"/>
                        <a:pt x="2514917" y="281466"/>
                        <a:pt x="2172652" y="371477"/>
                      </a:cubicBezTo>
                      <a:cubicBezTo>
                        <a:pt x="1781492" y="474347"/>
                        <a:pt x="3600770" y="348900"/>
                        <a:pt x="3657600" y="674849"/>
                      </a:cubicBezTo>
                      <a:cubicBezTo>
                        <a:pt x="3701852" y="928658"/>
                        <a:pt x="1876772" y="1089668"/>
                        <a:pt x="1859280" y="1253969"/>
                      </a:cubicBezTo>
                      <a:cubicBezTo>
                        <a:pt x="1822464" y="1599780"/>
                        <a:pt x="5186534" y="1125587"/>
                        <a:pt x="5306853" y="2367441"/>
                      </a:cubicBezTo>
                      <a:cubicBezTo>
                        <a:pt x="5440087" y="3742600"/>
                        <a:pt x="716059" y="4525260"/>
                        <a:pt x="0" y="4519073"/>
                      </a:cubicBezTo>
                      <a:lnTo>
                        <a:pt x="0" y="3204689"/>
                      </a:lnTo>
                      <a:cubicBezTo>
                        <a:pt x="1510506" y="2963865"/>
                        <a:pt x="3657030" y="2647728"/>
                        <a:pt x="3639978" y="2276478"/>
                      </a:cubicBezTo>
                      <a:cubicBezTo>
                        <a:pt x="3619069" y="1821263"/>
                        <a:pt x="621348" y="2116928"/>
                        <a:pt x="571023" y="1435420"/>
                      </a:cubicBezTo>
                      <a:cubicBezTo>
                        <a:pt x="525198" y="814855"/>
                        <a:pt x="2548660" y="782763"/>
                        <a:pt x="2667000" y="659609"/>
                      </a:cubicBezTo>
                      <a:cubicBezTo>
                        <a:pt x="2723556" y="600752"/>
                        <a:pt x="1401846" y="642351"/>
                        <a:pt x="1336357" y="450535"/>
                      </a:cubicBezTo>
                      <a:cubicBezTo>
                        <a:pt x="1303434" y="354103"/>
                        <a:pt x="1652746" y="229158"/>
                        <a:pt x="2084705" y="188439"/>
                      </a:cubicBezTo>
                      <a:cubicBezTo>
                        <a:pt x="2808159" y="111570"/>
                        <a:pt x="5018219" y="23863"/>
                        <a:pt x="5761942" y="468"/>
                      </a:cubicBezTo>
                      <a:lnTo>
                        <a:pt x="577723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Freeform 1"/>
                <p:cNvSpPr/>
                <p:nvPr/>
              </p:nvSpPr>
              <p:spPr>
                <a:xfrm>
                  <a:off x="-7145" y="532894"/>
                  <a:ext cx="9153525" cy="6207464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7714 w 5777230"/>
                    <a:gd name="connsiteY13" fmla="*/ 181131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81300 w 5781300"/>
                    <a:gd name="connsiteY14" fmla="*/ 0 h 4606769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81744 w 5783248"/>
                    <a:gd name="connsiteY0" fmla="*/ 0 h 4378392"/>
                    <a:gd name="connsiteX1" fmla="*/ 5783248 w 5783248"/>
                    <a:gd name="connsiteY1" fmla="*/ 76636 h 4378392"/>
                    <a:gd name="connsiteX2" fmla="*/ 5547659 w 5783248"/>
                    <a:gd name="connsiteY2" fmla="*/ 85792 h 4378392"/>
                    <a:gd name="connsiteX3" fmla="*/ 2178670 w 5783248"/>
                    <a:gd name="connsiteY3" fmla="*/ 384266 h 4378392"/>
                    <a:gd name="connsiteX4" fmla="*/ 3663618 w 5783248"/>
                    <a:gd name="connsiteY4" fmla="*/ 687638 h 4378392"/>
                    <a:gd name="connsiteX5" fmla="*/ 1865298 w 5783248"/>
                    <a:gd name="connsiteY5" fmla="*/ 1266758 h 4378392"/>
                    <a:gd name="connsiteX6" fmla="*/ 5312871 w 5783248"/>
                    <a:gd name="connsiteY6" fmla="*/ 2380230 h 4378392"/>
                    <a:gd name="connsiteX7" fmla="*/ 0 w 5783248"/>
                    <a:gd name="connsiteY7" fmla="*/ 4378392 h 4378392"/>
                    <a:gd name="connsiteX8" fmla="*/ 2006 w 5783248"/>
                    <a:gd name="connsiteY8" fmla="*/ 3206516 h 4378392"/>
                    <a:gd name="connsiteX9" fmla="*/ 3645996 w 5783248"/>
                    <a:gd name="connsiteY9" fmla="*/ 2289267 h 4378392"/>
                    <a:gd name="connsiteX10" fmla="*/ 577041 w 5783248"/>
                    <a:gd name="connsiteY10" fmla="*/ 1448209 h 4378392"/>
                    <a:gd name="connsiteX11" fmla="*/ 2667000 w 5783248"/>
                    <a:gd name="connsiteY11" fmla="*/ 665090 h 4378392"/>
                    <a:gd name="connsiteX12" fmla="*/ 1342375 w 5783248"/>
                    <a:gd name="connsiteY12" fmla="*/ 463324 h 4378392"/>
                    <a:gd name="connsiteX13" fmla="*/ 2099750 w 5783248"/>
                    <a:gd name="connsiteY13" fmla="*/ 190267 h 4378392"/>
                    <a:gd name="connsiteX14" fmla="*/ 5781744 w 5783248"/>
                    <a:gd name="connsiteY14" fmla="*/ 0 h 4378392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783248" h="4524553">
                      <a:moveTo>
                        <a:pt x="5781744" y="0"/>
                      </a:moveTo>
                      <a:cubicBezTo>
                        <a:pt x="5782245" y="25545"/>
                        <a:pt x="5782747" y="51091"/>
                        <a:pt x="5783248" y="76636"/>
                      </a:cubicBezTo>
                      <a:lnTo>
                        <a:pt x="5547659" y="85792"/>
                      </a:lnTo>
                      <a:cubicBezTo>
                        <a:pt x="4191379" y="121316"/>
                        <a:pt x="2293905" y="358930"/>
                        <a:pt x="2178670" y="384266"/>
                      </a:cubicBezTo>
                      <a:cubicBezTo>
                        <a:pt x="1804836" y="466457"/>
                        <a:pt x="3669609" y="328568"/>
                        <a:pt x="3663618" y="687638"/>
                      </a:cubicBezTo>
                      <a:cubicBezTo>
                        <a:pt x="3660099" y="898562"/>
                        <a:pt x="1827151" y="1051335"/>
                        <a:pt x="1865298" y="1266758"/>
                      </a:cubicBezTo>
                      <a:cubicBezTo>
                        <a:pt x="1921904" y="1586424"/>
                        <a:pt x="5209909" y="1143949"/>
                        <a:pt x="5312871" y="2380230"/>
                      </a:cubicBezTo>
                      <a:cubicBezTo>
                        <a:pt x="5415484" y="3612325"/>
                        <a:pt x="1222216" y="4286745"/>
                        <a:pt x="0" y="4524553"/>
                      </a:cubicBezTo>
                      <a:cubicBezTo>
                        <a:pt x="669" y="4054757"/>
                        <a:pt x="1337" y="3676312"/>
                        <a:pt x="2006" y="3206516"/>
                      </a:cubicBezTo>
                      <a:cubicBezTo>
                        <a:pt x="1042611" y="3015023"/>
                        <a:pt x="3585543" y="2698371"/>
                        <a:pt x="3645996" y="2289267"/>
                      </a:cubicBezTo>
                      <a:cubicBezTo>
                        <a:pt x="3731579" y="1710100"/>
                        <a:pt x="648707" y="2089477"/>
                        <a:pt x="577041" y="1448209"/>
                      </a:cubicBezTo>
                      <a:cubicBezTo>
                        <a:pt x="509653" y="845216"/>
                        <a:pt x="2424119" y="744705"/>
                        <a:pt x="2667000" y="665090"/>
                      </a:cubicBezTo>
                      <a:cubicBezTo>
                        <a:pt x="2791426" y="624304"/>
                        <a:pt x="1394792" y="631985"/>
                        <a:pt x="1342375" y="463324"/>
                      </a:cubicBezTo>
                      <a:cubicBezTo>
                        <a:pt x="1305784" y="345587"/>
                        <a:pt x="1667791" y="230986"/>
                        <a:pt x="2099750" y="190267"/>
                      </a:cubicBezTo>
                      <a:cubicBezTo>
                        <a:pt x="2839896" y="115178"/>
                        <a:pt x="5167828" y="18939"/>
                        <a:pt x="57817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25758" y="991876"/>
                <a:ext cx="9105363" cy="4997003"/>
              </a:xfrm>
              <a:custGeom>
                <a:avLst/>
                <a:gdLst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551849 w 9105363"/>
                  <a:gd name="connsiteY1" fmla="*/ 3096967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05363" h="4997003">
                    <a:moveTo>
                      <a:pt x="0" y="4997003"/>
                    </a:moveTo>
                    <a:cubicBezTo>
                      <a:pt x="1149172" y="4872910"/>
                      <a:pt x="7300175" y="4208709"/>
                      <a:pt x="7310549" y="2865192"/>
                    </a:cubicBezTo>
                    <a:cubicBezTo>
                      <a:pt x="7346323" y="1966175"/>
                      <a:pt x="1960217" y="2091429"/>
                      <a:pt x="2021983" y="1648496"/>
                    </a:cubicBezTo>
                    <a:cubicBezTo>
                      <a:pt x="2091267" y="1151646"/>
                      <a:pt x="4898264" y="1041044"/>
                      <a:pt x="4906850" y="798491"/>
                    </a:cubicBezTo>
                    <a:cubicBezTo>
                      <a:pt x="4915436" y="555938"/>
                      <a:pt x="3086638" y="699752"/>
                      <a:pt x="2846231" y="502276"/>
                    </a:cubicBezTo>
                    <a:cubicBezTo>
                      <a:pt x="2554309" y="163133"/>
                      <a:pt x="8169498" y="27904"/>
                      <a:pt x="9105363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144178" y="845446"/>
              <a:ext cx="870315" cy="1216345"/>
              <a:chOff x="7007565" y="1266600"/>
              <a:chExt cx="1819328" cy="254267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007565" y="1266600"/>
                <a:ext cx="1819328" cy="1819330"/>
              </a:xfrm>
              <a:prstGeom prst="ellipse">
                <a:avLst/>
              </a:prstGeom>
              <a:gradFill>
                <a:gsLst>
                  <a:gs pos="27000">
                    <a:srgbClr val="75009F"/>
                  </a:gs>
                  <a:gs pos="85000">
                    <a:srgbClr val="32004A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9"/>
              <p:cNvSpPr/>
              <p:nvPr/>
            </p:nvSpPr>
            <p:spPr>
              <a:xfrm>
                <a:off x="7310340" y="2558392"/>
                <a:ext cx="1415057" cy="1250885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gradFill>
                <a:gsLst>
                  <a:gs pos="27000">
                    <a:srgbClr val="75009F"/>
                  </a:gs>
                  <a:gs pos="85000">
                    <a:srgbClr val="32004A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185602" y="1438121"/>
                <a:ext cx="1476285" cy="14762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2438" y="2809853"/>
              <a:ext cx="2201576" cy="3082538"/>
              <a:chOff x="1285782" y="1954531"/>
              <a:chExt cx="2448018" cy="342759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85782" y="1954531"/>
                <a:ext cx="2448018" cy="2448018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0EC2E3"/>
                  </a:gs>
                  <a:gs pos="85000">
                    <a:srgbClr val="016A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19"/>
              <p:cNvSpPr/>
              <p:nvPr/>
            </p:nvSpPr>
            <p:spPr>
              <a:xfrm>
                <a:off x="1707503" y="3698984"/>
                <a:ext cx="1904046" cy="1683141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gradFill flip="none" rotWithShape="1">
                <a:gsLst>
                  <a:gs pos="27000">
                    <a:srgbClr val="0EC2E3"/>
                  </a:gs>
                  <a:gs pos="85000">
                    <a:srgbClr val="016A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571384" y="2240133"/>
                <a:ext cx="1876814" cy="18768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254587" y="575020"/>
              <a:ext cx="312564" cy="437634"/>
              <a:chOff x="-2201503" y="2081568"/>
              <a:chExt cx="2448018" cy="34275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-2201503" y="2081568"/>
                <a:ext cx="2448018" cy="2448018"/>
              </a:xfrm>
              <a:prstGeom prst="ellipse">
                <a:avLst/>
              </a:prstGeom>
              <a:gradFill>
                <a:gsLst>
                  <a:gs pos="94000">
                    <a:srgbClr val="125F17"/>
                  </a:gs>
                  <a:gs pos="59000">
                    <a:srgbClr val="96DE00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9"/>
              <p:cNvSpPr/>
              <p:nvPr/>
            </p:nvSpPr>
            <p:spPr>
              <a:xfrm>
                <a:off x="-1779778" y="3826020"/>
                <a:ext cx="1904043" cy="1683142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gradFill>
                <a:gsLst>
                  <a:gs pos="94000">
                    <a:srgbClr val="125F17"/>
                  </a:gs>
                  <a:gs pos="59000">
                    <a:srgbClr val="96DE00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-1915899" y="2367173"/>
                <a:ext cx="1876811" cy="18768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40966" y="578580"/>
              <a:ext cx="659434" cy="923308"/>
              <a:chOff x="1285782" y="1954531"/>
              <a:chExt cx="2448018" cy="34275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285782" y="1954531"/>
                <a:ext cx="2448018" cy="2448018"/>
              </a:xfrm>
              <a:prstGeom prst="ellipse">
                <a:avLst/>
              </a:prstGeom>
              <a:gradFill>
                <a:gsLst>
                  <a:gs pos="87000">
                    <a:srgbClr val="A12114"/>
                  </a:gs>
                  <a:gs pos="52000">
                    <a:srgbClr val="FF6B2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9"/>
              <p:cNvSpPr/>
              <p:nvPr/>
            </p:nvSpPr>
            <p:spPr>
              <a:xfrm>
                <a:off x="1707503" y="3698984"/>
                <a:ext cx="1904046" cy="1683141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gradFill>
                <a:gsLst>
                  <a:gs pos="87000">
                    <a:srgbClr val="A12114"/>
                  </a:gs>
                  <a:gs pos="52000">
                    <a:srgbClr val="FF6B2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571384" y="2240133"/>
                <a:ext cx="1876814" cy="18768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458515" y="508000"/>
              <a:ext cx="411406" cy="576030"/>
              <a:chOff x="1285782" y="1954531"/>
              <a:chExt cx="2448018" cy="342759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285782" y="1954531"/>
                <a:ext cx="2448018" cy="2448018"/>
              </a:xfrm>
              <a:prstGeom prst="ellipse">
                <a:avLst/>
              </a:prstGeom>
              <a:gradFill>
                <a:gsLst>
                  <a:gs pos="94000">
                    <a:srgbClr val="BE7E00"/>
                  </a:gs>
                  <a:gs pos="59000">
                    <a:srgbClr val="FFC80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9"/>
              <p:cNvSpPr/>
              <p:nvPr/>
            </p:nvSpPr>
            <p:spPr>
              <a:xfrm>
                <a:off x="1707503" y="3698984"/>
                <a:ext cx="1904046" cy="1683141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gradFill>
                <a:gsLst>
                  <a:gs pos="94000">
                    <a:srgbClr val="BE7E00"/>
                  </a:gs>
                  <a:gs pos="59000">
                    <a:srgbClr val="FFC80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571384" y="2240133"/>
                <a:ext cx="1876814" cy="18768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816102" y="1770189"/>
              <a:ext cx="1630076" cy="2282350"/>
              <a:chOff x="195080" y="1846724"/>
              <a:chExt cx="2448018" cy="342759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95080" y="1846724"/>
                <a:ext cx="2448018" cy="2448019"/>
              </a:xfrm>
              <a:prstGeom prst="ellipse">
                <a:avLst/>
              </a:prstGeom>
              <a:gradFill>
                <a:gsLst>
                  <a:gs pos="27000">
                    <a:srgbClr val="0534DA"/>
                  </a:gs>
                  <a:gs pos="85000">
                    <a:srgbClr val="2A2278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19"/>
              <p:cNvSpPr/>
              <p:nvPr/>
            </p:nvSpPr>
            <p:spPr>
              <a:xfrm>
                <a:off x="616801" y="3591177"/>
                <a:ext cx="1904046" cy="1683141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gradFill>
                <a:gsLst>
                  <a:gs pos="27000">
                    <a:srgbClr val="0534DA"/>
                  </a:gs>
                  <a:gs pos="85000">
                    <a:srgbClr val="2A2278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0681" y="2132326"/>
                <a:ext cx="1876814" cy="18768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8" name="Graphique 47">
            <a:extLst>
              <a:ext uri="{FF2B5EF4-FFF2-40B4-BE49-F238E27FC236}">
                <a16:creationId xmlns:a16="http://schemas.microsoft.com/office/drawing/2014/main" id="{4BFCAC79-5779-0100-9496-41D8AC33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19" y="3418397"/>
            <a:ext cx="692212" cy="922950"/>
          </a:xfrm>
          <a:prstGeom prst="rect">
            <a:avLst/>
          </a:prstGeom>
        </p:spPr>
      </p:pic>
      <p:pic>
        <p:nvPicPr>
          <p:cNvPr id="121" name="Graphique 120">
            <a:extLst>
              <a:ext uri="{FF2B5EF4-FFF2-40B4-BE49-F238E27FC236}">
                <a16:creationId xmlns:a16="http://schemas.microsoft.com/office/drawing/2014/main" id="{4DACE2FD-4C4F-6ED3-00D0-BEA0341FF4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8270" y="626303"/>
            <a:ext cx="171893" cy="171893"/>
          </a:xfrm>
          <a:prstGeom prst="rect">
            <a:avLst/>
          </a:prstGeom>
        </p:spPr>
      </p:pic>
      <p:pic>
        <p:nvPicPr>
          <p:cNvPr id="132" name="Graphique 131">
            <a:extLst>
              <a:ext uri="{FF2B5EF4-FFF2-40B4-BE49-F238E27FC236}">
                <a16:creationId xmlns:a16="http://schemas.microsoft.com/office/drawing/2014/main" id="{3E44BECE-1F4A-D577-D481-E36F05068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0756" y="2164142"/>
            <a:ext cx="581394" cy="775192"/>
          </a:xfrm>
          <a:prstGeom prst="rect">
            <a:avLst/>
          </a:prstGeom>
        </p:spPr>
      </p:pic>
      <p:pic>
        <p:nvPicPr>
          <p:cNvPr id="134" name="Graphique 133">
            <a:extLst>
              <a:ext uri="{FF2B5EF4-FFF2-40B4-BE49-F238E27FC236}">
                <a16:creationId xmlns:a16="http://schemas.microsoft.com/office/drawing/2014/main" id="{749ADF8F-9643-6845-9FB4-6CFB63BC02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7222" y="748065"/>
            <a:ext cx="226922" cy="302563"/>
          </a:xfrm>
          <a:prstGeom prst="rect">
            <a:avLst/>
          </a:prstGeom>
        </p:spPr>
      </p:pic>
      <p:pic>
        <p:nvPicPr>
          <p:cNvPr id="135" name="Graphique 134">
            <a:extLst>
              <a:ext uri="{FF2B5EF4-FFF2-40B4-BE49-F238E27FC236}">
                <a16:creationId xmlns:a16="http://schemas.microsoft.com/office/drawing/2014/main" id="{68295971-1D37-D03B-0B02-9F5A4385650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38051" y="668327"/>
            <a:ext cx="141849" cy="162114"/>
          </a:xfrm>
          <a:prstGeom prst="rect">
            <a:avLst/>
          </a:prstGeom>
        </p:spPr>
      </p:pic>
      <p:pic>
        <p:nvPicPr>
          <p:cNvPr id="136" name="Graphique 135">
            <a:extLst>
              <a:ext uri="{FF2B5EF4-FFF2-40B4-BE49-F238E27FC236}">
                <a16:creationId xmlns:a16="http://schemas.microsoft.com/office/drawing/2014/main" id="{350E9399-20FC-A34F-57BD-1680A08452D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3562" y="1095304"/>
            <a:ext cx="394325" cy="35051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4990061" y="1226433"/>
            <a:ext cx="1793040" cy="564425"/>
            <a:chOff x="605005" y="5438301"/>
            <a:chExt cx="2439429" cy="360511"/>
          </a:xfrm>
        </p:grpSpPr>
        <p:sp>
          <p:nvSpPr>
            <p:cNvPr id="76" name="Rectangle 75"/>
            <p:cNvSpPr/>
            <p:nvPr/>
          </p:nvSpPr>
          <p:spPr>
            <a:xfrm flipH="1">
              <a:off x="608562" y="5562911"/>
              <a:ext cx="2435872" cy="235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900" b="1" dirty="0">
                  <a:latin typeface="Atkinson Hyperlegible" pitchFamily="2" charset="0"/>
                  <a:cs typeface="Arial" panose="020B0604020202020204" pitchFamily="34" charset="0"/>
                </a:rPr>
                <a:t>Rendu journal de bord lors du séminaire du HAR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05005" y="5438301"/>
              <a:ext cx="2390012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u="sng" dirty="0">
                  <a:solidFill>
                    <a:srgbClr val="75009F"/>
                  </a:solidFill>
                  <a:latin typeface="Bahnschrift SemiCondensed" panose="020B0502040204020203" pitchFamily="34" charset="0"/>
                  <a:cs typeface="Arial" panose="020B0604020202020204" pitchFamily="34" charset="0"/>
                </a:rPr>
                <a:t>20 Décembre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72</Words>
  <Application>Microsoft Office PowerPoint</Application>
  <PresentationFormat>Affichage à l'écran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Atkinson Hyperlegible</vt:lpstr>
      <vt:lpstr>Bahnschrift SemiCondensed</vt:lpstr>
      <vt:lpstr>Calibri</vt:lpstr>
      <vt:lpstr>Calibri Light</vt:lpstr>
      <vt:lpstr>Montserrat ExtraBold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Edmond W.</cp:lastModifiedBy>
  <cp:revision>91</cp:revision>
  <dcterms:created xsi:type="dcterms:W3CDTF">2015-05-29T04:00:54Z</dcterms:created>
  <dcterms:modified xsi:type="dcterms:W3CDTF">2023-11-17T22:43:09Z</dcterms:modified>
</cp:coreProperties>
</file>