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07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36" r:id="rId25"/>
    <p:sldId id="313" r:id="rId26"/>
    <p:sldId id="312" r:id="rId27"/>
    <p:sldId id="308" r:id="rId28"/>
    <p:sldId id="345" r:id="rId29"/>
    <p:sldId id="314" r:id="rId30"/>
    <p:sldId id="310" r:id="rId31"/>
    <p:sldId id="309" r:id="rId32"/>
    <p:sldId id="346" r:id="rId33"/>
    <p:sldId id="347" r:id="rId34"/>
    <p:sldId id="348" r:id="rId35"/>
    <p:sldId id="311" r:id="rId36"/>
    <p:sldId id="316" r:id="rId37"/>
    <p:sldId id="317" r:id="rId38"/>
    <p:sldId id="318" r:id="rId39"/>
    <p:sldId id="319" r:id="rId40"/>
    <p:sldId id="320" r:id="rId41"/>
    <p:sldId id="321" r:id="rId42"/>
    <p:sldId id="315" r:id="rId43"/>
    <p:sldId id="322" r:id="rId44"/>
    <p:sldId id="323" r:id="rId45"/>
    <p:sldId id="324" r:id="rId46"/>
    <p:sldId id="26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사용자는 원하는 영화를 지정한 후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영화별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혹은 원하는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영화관을 지정하고 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상영시간에 대한 정보를 확인한 후  영화를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지역별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F00F1-BEB7-4AB2-85C1-FB4092A5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67" y="2987147"/>
            <a:ext cx="4307546" cy="32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상영시각에 따라 해당 상영관의 좌석 정보가 달라진다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 정보란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좌석의 수와 배치를 의미하는 것이 아닌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정보를 의미한다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정보가 달라진다는 뜻이다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D63D99-84B7-43A1-8CD7-3B26B5CC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0" y="2868168"/>
            <a:ext cx="7665892" cy="32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관객종류와 각각의 관객수를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이때 관객종류는 일반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상영방식에 의거하여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관객종류마다 할인율이 다르게 적용된다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일반은 할인하지 않아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80%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40%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97724-9115-4453-BF11-3B82250F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29" y="4105887"/>
            <a:ext cx="1876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4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사용자의 생년월일과 영화의 시청등급을 기준으로 예매자가 해당 영화를 시청가능한지 판단한다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예매자는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잔여좌석중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관객수만큼 원하는 좌석을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270F8-5B50-4FA5-BF8A-3E5A63C1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2799740"/>
            <a:ext cx="9719035" cy="28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예매단계를 모두 완료한 정보를 토대로 결제단계를 진행한다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예매정보를 생성한 시각 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예매시각이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5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 이상 경과되면 결제단계를 진행하지 않는다고 간주하여 예매정보를 삭제한다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5B426-A73D-4AC0-BBFD-935743F6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8" y="3311004"/>
            <a:ext cx="7285643" cy="3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- 1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 엔티티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34DCA1-5F52-4B36-8FBB-CC2DB82C80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- 3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54C8C5-F8E1-4864-B270-AE091AF314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- 4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4E3DC-58AB-439D-B92C-D34D9632B2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- 5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0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모델링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 모델링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모델링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4DD94-55F9-4371-9FF1-7E7CE726E0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- 7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8C4E5-8D83-4F16-BF2E-263F77E4F9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뷰추가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엔티티와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어트리뷰트의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2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스키마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식별자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 수행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39ED4-DB5F-4EA7-969F-812D422C0C7A}"/>
              </a:ext>
            </a:extLst>
          </p:cNvPr>
          <p:cNvSpPr txBox="1"/>
          <p:nvPr/>
        </p:nvSpPr>
        <p:spPr>
          <a:xfrm>
            <a:off x="3054285" y="3108191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데이터베이스 스키마 물리 설계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사용할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타입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크기 선정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사용량 분석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반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정규화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30E9B-3878-4D81-AC6A-3FAEEA5134D1}"/>
              </a:ext>
            </a:extLst>
          </p:cNvPr>
          <p:cNvSpPr txBox="1"/>
          <p:nvPr/>
        </p:nvSpPr>
        <p:spPr>
          <a:xfrm>
            <a:off x="3029147" y="4525114"/>
            <a:ext cx="610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추가한 뷰와 세발표기법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설명하고 </a:t>
            </a:r>
            <a:endParaRPr lang="en-US" altLang="ko-KR" dirty="0"/>
          </a:p>
          <a:p>
            <a:r>
              <a:rPr lang="ko-KR" altLang="en-US" dirty="0" err="1"/>
              <a:t>엔티티정의서와</a:t>
            </a:r>
            <a:endParaRPr lang="en-US" altLang="ko-KR" dirty="0"/>
          </a:p>
          <a:p>
            <a:r>
              <a:rPr lang="ko-KR" altLang="en-US" dirty="0"/>
              <a:t>도메인 속성 정의서 설명하기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DC8E48-B83B-4442-BBC7-12693222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반정규화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0EDA4-1B70-480F-81A3-581DF7C6FD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" y="1061892"/>
            <a:ext cx="10127425" cy="54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62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680AA9-0C43-4652-8F2D-A79790AE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6431"/>
              </p:ext>
            </p:extLst>
          </p:nvPr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3987680572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815730625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11864141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3058561586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34006842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10611303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4232803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305225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3470606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9023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68664727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7402683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8391298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16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78541923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0841927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3202054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96059468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8580439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03852529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6345894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3058053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7135575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950756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602808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07616655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57318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87803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8619563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3800439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2378680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636288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6641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POINTLIST_INFO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1772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E5B349-FD26-4EC7-9BC2-79C459538F8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0375"/>
          <a:ext cx="10515600" cy="339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14">
                  <a:extLst>
                    <a:ext uri="{9D8B030D-6E8A-4147-A177-3AD203B41FA5}">
                      <a16:colId xmlns:a16="http://schemas.microsoft.com/office/drawing/2014/main" val="68539912"/>
                    </a:ext>
                  </a:extLst>
                </a:gridCol>
                <a:gridCol w="1599066">
                  <a:extLst>
                    <a:ext uri="{9D8B030D-6E8A-4147-A177-3AD203B41FA5}">
                      <a16:colId xmlns:a16="http://schemas.microsoft.com/office/drawing/2014/main" val="4195575019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3043522391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4018803159"/>
                    </a:ext>
                  </a:extLst>
                </a:gridCol>
                <a:gridCol w="1077632">
                  <a:extLst>
                    <a:ext uri="{9D8B030D-6E8A-4147-A177-3AD203B41FA5}">
                      <a16:colId xmlns:a16="http://schemas.microsoft.com/office/drawing/2014/main" val="1411933874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3105617865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3489866164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2104519426"/>
                    </a:ext>
                  </a:extLst>
                </a:gridCol>
                <a:gridCol w="556197">
                  <a:extLst>
                    <a:ext uri="{9D8B030D-6E8A-4147-A177-3AD203B41FA5}">
                      <a16:colId xmlns:a16="http://schemas.microsoft.com/office/drawing/2014/main" val="1695325732"/>
                    </a:ext>
                  </a:extLst>
                </a:gridCol>
                <a:gridCol w="2641936">
                  <a:extLst>
                    <a:ext uri="{9D8B030D-6E8A-4147-A177-3AD203B41FA5}">
                      <a16:colId xmlns:a16="http://schemas.microsoft.com/office/drawing/2014/main" val="4036080960"/>
                    </a:ext>
                  </a:extLst>
                </a:gridCol>
              </a:tblGrid>
              <a:tr h="1477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도메인 타입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UNIQUE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531036719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82864927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영화제목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69230400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영화개봉일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MVRELEASEDATE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102213165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영화감독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MVDIRECTOR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7949950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영화시청등급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9445647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MVRUNTIME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4288101312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MVGENRE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3408452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영화줄거리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MVSTORY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NVARCHAR(1000)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07884345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영화예고편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MVPREVIEW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BLOB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24179464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BLOB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48216729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95605942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4516939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영화일정시작일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513331156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영화일정종료일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CLOSEDATE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988305533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ISMOVIE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BINARY_FLOAT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582231060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321939857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585332974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영화예매순위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MVBOOKRANK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NULL : </a:t>
                      </a:r>
                      <a:r>
                        <a:rPr lang="ko-KR" altLang="en-US" sz="800" u="none" strike="noStrike">
                          <a:effectLst/>
                        </a:rPr>
                        <a:t>영화상영종료 </a:t>
                      </a:r>
                      <a:r>
                        <a:rPr lang="en-US" altLang="ko-KR" sz="800" u="none" strike="noStrike">
                          <a:effectLst/>
                        </a:rPr>
                        <a:t>/ 0 : </a:t>
                      </a:r>
                      <a:r>
                        <a:rPr lang="ko-KR" altLang="en-US" sz="800" u="none" strike="noStrike">
                          <a:effectLst/>
                        </a:rPr>
                        <a:t>아무도 영화시청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861120937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MVBOOKRATE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NUMBER(4,2)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60145986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2643713068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영화식별문자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PK/FK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772879911"/>
                  </a:ext>
                </a:extLst>
              </a:tr>
              <a:tr h="14774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ACTORNAME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VARCHAR2(20)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17679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114E2C-1980-4540-9D7A-0F507342D034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1254125"/>
          <a:ext cx="10323760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11">
                  <a:extLst>
                    <a:ext uri="{9D8B030D-6E8A-4147-A177-3AD203B41FA5}">
                      <a16:colId xmlns:a16="http://schemas.microsoft.com/office/drawing/2014/main" val="679777968"/>
                    </a:ext>
                  </a:extLst>
                </a:gridCol>
                <a:gridCol w="1569894">
                  <a:extLst>
                    <a:ext uri="{9D8B030D-6E8A-4147-A177-3AD203B41FA5}">
                      <a16:colId xmlns:a16="http://schemas.microsoft.com/office/drawing/2014/main" val="2219537341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526934345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3286222648"/>
                    </a:ext>
                  </a:extLst>
                </a:gridCol>
                <a:gridCol w="1057972">
                  <a:extLst>
                    <a:ext uri="{9D8B030D-6E8A-4147-A177-3AD203B41FA5}">
                      <a16:colId xmlns:a16="http://schemas.microsoft.com/office/drawing/2014/main" val="1870960350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1442252663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1041198883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487145748"/>
                    </a:ext>
                  </a:extLst>
                </a:gridCol>
                <a:gridCol w="546050">
                  <a:extLst>
                    <a:ext uri="{9D8B030D-6E8A-4147-A177-3AD203B41FA5}">
                      <a16:colId xmlns:a16="http://schemas.microsoft.com/office/drawing/2014/main" val="2172880819"/>
                    </a:ext>
                  </a:extLst>
                </a:gridCol>
                <a:gridCol w="2593739">
                  <a:extLst>
                    <a:ext uri="{9D8B030D-6E8A-4147-A177-3AD203B41FA5}">
                      <a16:colId xmlns:a16="http://schemas.microsoft.com/office/drawing/2014/main" val="411579392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엔티티명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속성명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 영명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도메인 타입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UNIQUE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DEFAULT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8985680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1317851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294417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2255932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570275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사용자식별아이디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식별아이디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6517642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사용자구분코드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구분코드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550880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2328320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비회원임시아이디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임시아이디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206220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비회원임시비밀번호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임시비밀번호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733115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9405025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0834293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NONMEMBIRTH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323239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비회원본인인증여부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ISVERIFICATION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BINARY_FLOAT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1585446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5527318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213308501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3913515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4135430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MEMEMAIL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VARCHAR2(40)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4056757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NUMBER(11)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7155764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생년월일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MEMBIRTH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5054104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ISVERIFICATION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BINARY_FLOAT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216382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회원누적포인트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누적포인트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TOTALPOINT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NUMBER(6)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2836122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427473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회원아이디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MEMID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72767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선호장르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FAVORGENRE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3292413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67696459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PK/FK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36902222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VARCHAR2(20)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1620171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MNGNAME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VARCHAR2(10)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5811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4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EC9B74-E66B-40D9-90D7-86674747877D}"/>
              </a:ext>
            </a:extLst>
          </p:cNvPr>
          <p:cNvGraphicFramePr>
            <a:graphicFrameLocks noGrp="1"/>
          </p:cNvGraphicFramePr>
          <p:nvPr/>
        </p:nvGraphicFramePr>
        <p:xfrm>
          <a:off x="2493963" y="1254125"/>
          <a:ext cx="7202623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43">
                  <a:extLst>
                    <a:ext uri="{9D8B030D-6E8A-4147-A177-3AD203B41FA5}">
                      <a16:colId xmlns:a16="http://schemas.microsoft.com/office/drawing/2014/main" val="3443430389"/>
                    </a:ext>
                  </a:extLst>
                </a:gridCol>
                <a:gridCol w="1095275">
                  <a:extLst>
                    <a:ext uri="{9D8B030D-6E8A-4147-A177-3AD203B41FA5}">
                      <a16:colId xmlns:a16="http://schemas.microsoft.com/office/drawing/2014/main" val="4057236558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3277594940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3160348325"/>
                    </a:ext>
                  </a:extLst>
                </a:gridCol>
                <a:gridCol w="738120">
                  <a:extLst>
                    <a:ext uri="{9D8B030D-6E8A-4147-A177-3AD203B41FA5}">
                      <a16:colId xmlns:a16="http://schemas.microsoft.com/office/drawing/2014/main" val="1564684698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3485580195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3843518778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2828903396"/>
                    </a:ext>
                  </a:extLst>
                </a:gridCol>
                <a:gridCol w="380965">
                  <a:extLst>
                    <a:ext uri="{9D8B030D-6E8A-4147-A177-3AD203B41FA5}">
                      <a16:colId xmlns:a16="http://schemas.microsoft.com/office/drawing/2014/main" val="520300419"/>
                    </a:ext>
                  </a:extLst>
                </a:gridCol>
                <a:gridCol w="1809585">
                  <a:extLst>
                    <a:ext uri="{9D8B030D-6E8A-4147-A177-3AD203B41FA5}">
                      <a16:colId xmlns:a16="http://schemas.microsoft.com/office/drawing/2014/main" val="164685724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엔티티명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속성명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 영명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도메인 타입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NULL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UNIQUE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DEFAULT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0793713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6609934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45020962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4446192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9393414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401861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지역식별문자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지역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LOCALNO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013429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8838565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233263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124676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상영금액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상영금액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SCRPRICE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10000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299634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55070343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THEATERNO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51537957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SEATCNT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25389745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상영관좌석수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상영중여부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ISSCREEN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43148968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상영중여부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CINEMANO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77269457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SCRWAYNO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234011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6796788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19748506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8087930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상영일정상영일자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SCHTIME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95193775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상영관식별문자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상영관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THEATERNO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8246349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6853666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12623590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ISEMPTY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56553842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상영일정식별문자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상영일정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SCHNO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0440901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5964490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62061862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GOERSWAY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VARCHAR2(5)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9446070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관객방식할인율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할인율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GOERSDC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NUMBER(2,1)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22665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66955751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67056751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예매관객수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GOERSCNT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NUMBER(2)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980177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예매시각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예매시각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6280293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1668940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예매좌석정보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29283324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좌석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좌석문자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SEATNO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CHAR(3)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7892496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관객방식식별문자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관객방식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GOERSNO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25487989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42537907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예매자정보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사용자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사용자식별아이디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사용자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식별아이디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USERID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VARCHAR2(20)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PK/FK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0922613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시청가능여부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시청가능여부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ISCLASS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BINARY_FLOAT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30647932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영화식별문자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영화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86277045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예매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예매식별문자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에매</a:t>
                      </a:r>
                      <a:r>
                        <a:rPr lang="en-US" altLang="ko-KR" sz="500" u="none" strike="noStrike">
                          <a:effectLst/>
                        </a:rPr>
                        <a:t>_</a:t>
                      </a:r>
                      <a:r>
                        <a:rPr lang="ko-KR" altLang="en-US" sz="500" u="none" strike="noStrike">
                          <a:effectLst/>
                        </a:rPr>
                        <a:t>식별문자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BOOKINGNO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CHAR(11)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76" marR="2976" marT="2976" marB="0" anchor="ctr"/>
                </a:tc>
                <a:extLst>
                  <a:ext uri="{0D108BD9-81ED-4DB2-BD59-A6C34878D82A}">
                    <a16:rowId xmlns:a16="http://schemas.microsoft.com/office/drawing/2014/main" val="15652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8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F4A922-1D37-4F5D-BF07-9AAAC7196DB7}"/>
              </a:ext>
            </a:extLst>
          </p:cNvPr>
          <p:cNvGraphicFramePr>
            <a:graphicFrameLocks noGrp="1"/>
          </p:cNvGraphicFramePr>
          <p:nvPr/>
        </p:nvGraphicFramePr>
        <p:xfrm>
          <a:off x="1793875" y="1254125"/>
          <a:ext cx="8603137" cy="4351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343">
                  <a:extLst>
                    <a:ext uri="{9D8B030D-6E8A-4147-A177-3AD203B41FA5}">
                      <a16:colId xmlns:a16="http://schemas.microsoft.com/office/drawing/2014/main" val="3544190374"/>
                    </a:ext>
                  </a:extLst>
                </a:gridCol>
                <a:gridCol w="1308245">
                  <a:extLst>
                    <a:ext uri="{9D8B030D-6E8A-4147-A177-3AD203B41FA5}">
                      <a16:colId xmlns:a16="http://schemas.microsoft.com/office/drawing/2014/main" val="906980966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432052724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1520548940"/>
                    </a:ext>
                  </a:extLst>
                </a:gridCol>
                <a:gridCol w="881644">
                  <a:extLst>
                    <a:ext uri="{9D8B030D-6E8A-4147-A177-3AD203B41FA5}">
                      <a16:colId xmlns:a16="http://schemas.microsoft.com/office/drawing/2014/main" val="2130658457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2134595812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3797104414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757641637"/>
                    </a:ext>
                  </a:extLst>
                </a:gridCol>
                <a:gridCol w="455042">
                  <a:extLst>
                    <a:ext uri="{9D8B030D-6E8A-4147-A177-3AD203B41FA5}">
                      <a16:colId xmlns:a16="http://schemas.microsoft.com/office/drawing/2014/main" val="4072028861"/>
                    </a:ext>
                  </a:extLst>
                </a:gridCol>
                <a:gridCol w="2161449">
                  <a:extLst>
                    <a:ext uri="{9D8B030D-6E8A-4147-A177-3AD203B41FA5}">
                      <a16:colId xmlns:a16="http://schemas.microsoft.com/office/drawing/2014/main" val="3137655031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엔티티명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속성명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 영명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도메인 타입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NULL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UNIQUE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DEFAULT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비고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820076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1636090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결제방식구분코드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구분코드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PAYWAYCODE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NUMBER(1)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789485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64457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신용카드정보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42952271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CARDNAME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9091798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카드번호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CARDNUM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9848221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0092176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무통장입금정보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85648515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은행사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은행사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BANKNAME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VARCHAR2(10)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6812438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계좌번호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계좌번호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ACCOUNTNUM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499673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71709799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인터넷결제정보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3997912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</a:t>
                      </a:r>
                      <a:r>
                        <a:rPr lang="ko-KR" altLang="en-US" sz="600" u="none" strike="noStrike">
                          <a:effectLst/>
                        </a:rPr>
                        <a:t>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</a:t>
                      </a:r>
                      <a:r>
                        <a:rPr lang="ko-KR" altLang="en-US" sz="600" u="none" strike="noStrike">
                          <a:effectLst/>
                        </a:rPr>
                        <a:t>코드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QRCODE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BLOB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10654439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555261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50914385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결제금액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결제금액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PRICE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10175614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예매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예매식별문자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예매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BOOKINGNO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CHAR(11)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3815709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결제방식식별문자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결제방식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PAYWAYNO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5997682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51620642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결제내역정보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9525454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사용자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사용자식별아이디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사용자정보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USERID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86863314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PAYDATE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TIMESTAMP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0855906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결제내역정보유효여부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ISVALID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 : </a:t>
                      </a:r>
                      <a:r>
                        <a:rPr lang="ko-KR" altLang="en-US" sz="600" u="none" strike="noStrike">
                          <a:effectLst/>
                        </a:rPr>
                        <a:t>결제 취소 </a:t>
                      </a:r>
                      <a:r>
                        <a:rPr lang="en-US" altLang="ko-KR" sz="600" u="none" strike="noStrike">
                          <a:effectLst/>
                        </a:rPr>
                        <a:t>/ 1 : </a:t>
                      </a:r>
                      <a:r>
                        <a:rPr lang="ko-KR" altLang="en-US" sz="600" u="none" strike="noStrike">
                          <a:effectLst/>
                        </a:rPr>
                        <a:t>결제 완료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37949718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시청여부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ISWATCHED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0 : </a:t>
                      </a:r>
                      <a:r>
                        <a:rPr lang="ko-KR" altLang="en-US" sz="600" u="none" strike="noStrike">
                          <a:effectLst/>
                        </a:rPr>
                        <a:t>영화시청전 </a:t>
                      </a:r>
                      <a:r>
                        <a:rPr lang="en-US" altLang="ko-KR" sz="600" u="none" strike="noStrike">
                          <a:effectLst/>
                        </a:rPr>
                        <a:t>/ 1 : </a:t>
                      </a:r>
                      <a:r>
                        <a:rPr lang="ko-KR" altLang="en-US" sz="600" u="none" strike="noStrike">
                          <a:effectLst/>
                        </a:rPr>
                        <a:t>영화시청후 </a:t>
                      </a:r>
                      <a:r>
                        <a:rPr lang="en-US" altLang="ko-KR" sz="600" u="none" strike="noStrike">
                          <a:effectLst/>
                        </a:rPr>
                        <a:t>/ </a:t>
                      </a:r>
                      <a:r>
                        <a:rPr lang="ko-KR" altLang="en-US" sz="600" u="none" strike="noStrike">
                          <a:effectLst/>
                        </a:rPr>
                        <a:t>영화상영일자 기준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6916160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00222189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CHAR(9)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9512700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포인트활용방식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활용방식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POINTWAY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90616532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포인트활용포인트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활용포인트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POINTTMP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NUMBER(6)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8422920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회원아이디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MEMID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29751149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결제식별문자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결제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PAYNO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CHAR(7)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37920805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152131424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포인트내역정보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포인트식별문자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식별문자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PONITNO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CHAR(9)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42141307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회원아이디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회원정보</a:t>
                      </a:r>
                      <a:r>
                        <a:rPr lang="en-US" altLang="ko-KR" sz="600" u="none" strike="noStrike">
                          <a:effectLst/>
                        </a:rPr>
                        <a:t>_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MEMID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VARCHAR2(20)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PK/FK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24896982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활용시각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POINTDATE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TIMESTAMP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880194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포인트내역정보유효여부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유효여부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ISVALID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BINARY_FLOAT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0 : </a:t>
                      </a:r>
                      <a:r>
                        <a:rPr lang="ko-KR" altLang="en-US" sz="600" u="none" strike="noStrike" dirty="0">
                          <a:effectLst/>
                        </a:rPr>
                        <a:t>포인트 취소 </a:t>
                      </a:r>
                      <a:r>
                        <a:rPr lang="en-US" altLang="ko-KR" sz="600" u="none" strike="noStrike" dirty="0">
                          <a:effectLst/>
                        </a:rPr>
                        <a:t>/ 1 : </a:t>
                      </a:r>
                      <a:r>
                        <a:rPr lang="ko-KR" altLang="en-US" sz="600" u="none" strike="noStrike" dirty="0">
                          <a:effectLst/>
                        </a:rPr>
                        <a:t>포인트 완료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5" marR="3555" marT="3555" marB="0" anchor="ctr"/>
                </a:tc>
                <a:extLst>
                  <a:ext uri="{0D108BD9-81ED-4DB2-BD59-A6C34878D82A}">
                    <a16:rowId xmlns:a16="http://schemas.microsoft.com/office/drawing/2014/main" val="70293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2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74018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853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16470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080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206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'DEJH'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회사는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멀티플렉스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영화관 체인이다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온라인으로만 예매시스템과 결제시스템을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 시스템이므로 결제방식 중 현장결제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현금결제은 제외한다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2268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821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7630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FE47CC-7ABF-499D-9E2E-D444518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8674C3-1396-4E68-B1E2-377BB27ED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90564"/>
              </p:ext>
            </p:extLst>
          </p:nvPr>
        </p:nvGraphicFramePr>
        <p:xfrm>
          <a:off x="364156" y="1891937"/>
          <a:ext cx="11372194" cy="403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218">
                  <a:extLst>
                    <a:ext uri="{9D8B030D-6E8A-4147-A177-3AD203B41FA5}">
                      <a16:colId xmlns:a16="http://schemas.microsoft.com/office/drawing/2014/main" val="653641221"/>
                    </a:ext>
                  </a:extLst>
                </a:gridCol>
                <a:gridCol w="3389341">
                  <a:extLst>
                    <a:ext uri="{9D8B030D-6E8A-4147-A177-3AD203B41FA5}">
                      <a16:colId xmlns:a16="http://schemas.microsoft.com/office/drawing/2014/main" val="2531054733"/>
                    </a:ext>
                  </a:extLst>
                </a:gridCol>
                <a:gridCol w="1204883">
                  <a:extLst>
                    <a:ext uri="{9D8B030D-6E8A-4147-A177-3AD203B41FA5}">
                      <a16:colId xmlns:a16="http://schemas.microsoft.com/office/drawing/2014/main" val="3518968400"/>
                    </a:ext>
                  </a:extLst>
                </a:gridCol>
                <a:gridCol w="852233">
                  <a:extLst>
                    <a:ext uri="{9D8B030D-6E8A-4147-A177-3AD203B41FA5}">
                      <a16:colId xmlns:a16="http://schemas.microsoft.com/office/drawing/2014/main" val="3735707693"/>
                    </a:ext>
                  </a:extLst>
                </a:gridCol>
                <a:gridCol w="1016791">
                  <a:extLst>
                    <a:ext uri="{9D8B030D-6E8A-4147-A177-3AD203B41FA5}">
                      <a16:colId xmlns:a16="http://schemas.microsoft.com/office/drawing/2014/main" val="3527026156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1522810873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3495233334"/>
                    </a:ext>
                  </a:extLst>
                </a:gridCol>
              </a:tblGrid>
              <a:tr h="1313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908285"/>
                  </a:ext>
                </a:extLst>
              </a:tr>
              <a:tr h="41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회원가입한다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 정보를 입력한다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3648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정보를 수정한다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137914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탈퇴한다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020107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723466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8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611756-1147-49FC-8482-0BEF7CF7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6308"/>
              </p:ext>
            </p:extLst>
          </p:nvPr>
        </p:nvGraphicFramePr>
        <p:xfrm>
          <a:off x="481149" y="1465586"/>
          <a:ext cx="11292839" cy="445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924">
                  <a:extLst>
                    <a:ext uri="{9D8B030D-6E8A-4147-A177-3AD203B41FA5}">
                      <a16:colId xmlns:a16="http://schemas.microsoft.com/office/drawing/2014/main" val="671448862"/>
                    </a:ext>
                  </a:extLst>
                </a:gridCol>
                <a:gridCol w="3401401">
                  <a:extLst>
                    <a:ext uri="{9D8B030D-6E8A-4147-A177-3AD203B41FA5}">
                      <a16:colId xmlns:a16="http://schemas.microsoft.com/office/drawing/2014/main" val="375421056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61238555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090449074"/>
                    </a:ext>
                  </a:extLst>
                </a:gridCol>
                <a:gridCol w="974506">
                  <a:extLst>
                    <a:ext uri="{9D8B030D-6E8A-4147-A177-3AD203B41FA5}">
                      <a16:colId xmlns:a16="http://schemas.microsoft.com/office/drawing/2014/main" val="583021994"/>
                    </a:ext>
                  </a:extLst>
                </a:gridCol>
                <a:gridCol w="629615">
                  <a:extLst>
                    <a:ext uri="{9D8B030D-6E8A-4147-A177-3AD203B41FA5}">
                      <a16:colId xmlns:a16="http://schemas.microsoft.com/office/drawing/2014/main" val="1076900766"/>
                    </a:ext>
                  </a:extLst>
                </a:gridCol>
                <a:gridCol w="649912">
                  <a:extLst>
                    <a:ext uri="{9D8B030D-6E8A-4147-A177-3AD203B41FA5}">
                      <a16:colId xmlns:a16="http://schemas.microsoft.com/office/drawing/2014/main" val="3257708454"/>
                    </a:ext>
                  </a:extLst>
                </a:gridCol>
                <a:gridCol w="1127191">
                  <a:extLst>
                    <a:ext uri="{9D8B030D-6E8A-4147-A177-3AD203B41FA5}">
                      <a16:colId xmlns:a16="http://schemas.microsoft.com/office/drawing/2014/main" val="335019791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3855792978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343099700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911158175"/>
                    </a:ext>
                  </a:extLst>
                </a:gridCol>
              </a:tblGrid>
              <a:tr h="96034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961955095"/>
                  </a:ext>
                </a:extLst>
              </a:tr>
              <a:tr h="960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등록된 영화를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영화이름으로 검색하여 조회한다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영화정보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87592606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선호장르별 조회한다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메인페이지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1378593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예매순위로 조회한다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26997745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장르별로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7243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95CD3D-6C49-423C-BE14-F34762A0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2713"/>
              </p:ext>
            </p:extLst>
          </p:nvPr>
        </p:nvGraphicFramePr>
        <p:xfrm>
          <a:off x="174171" y="1127170"/>
          <a:ext cx="11564977" cy="526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69">
                  <a:extLst>
                    <a:ext uri="{9D8B030D-6E8A-4147-A177-3AD203B41FA5}">
                      <a16:colId xmlns:a16="http://schemas.microsoft.com/office/drawing/2014/main" val="245723977"/>
                    </a:ext>
                  </a:extLst>
                </a:gridCol>
                <a:gridCol w="1909529">
                  <a:extLst>
                    <a:ext uri="{9D8B030D-6E8A-4147-A177-3AD203B41FA5}">
                      <a16:colId xmlns:a16="http://schemas.microsoft.com/office/drawing/2014/main" val="3494763487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502818506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1168719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341578597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279116751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3970957230"/>
                    </a:ext>
                  </a:extLst>
                </a:gridCol>
                <a:gridCol w="624777">
                  <a:extLst>
                    <a:ext uri="{9D8B030D-6E8A-4147-A177-3AD203B41FA5}">
                      <a16:colId xmlns:a16="http://schemas.microsoft.com/office/drawing/2014/main" val="46109038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816757213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246704326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0785691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3327488723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693430787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90866638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1532111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690444540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558344827"/>
                    </a:ext>
                  </a:extLst>
                </a:gridCol>
                <a:gridCol w="310189">
                  <a:extLst>
                    <a:ext uri="{9D8B030D-6E8A-4147-A177-3AD203B41FA5}">
                      <a16:colId xmlns:a16="http://schemas.microsoft.com/office/drawing/2014/main" val="1558647256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27035698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405270091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940499031"/>
                    </a:ext>
                  </a:extLst>
                </a:gridCol>
              </a:tblGrid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좌석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관객종류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자리정보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58632134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영화별</a:t>
                      </a:r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 예매 방식으로 영화를 예매한다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221965755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지역별 예매 방식으로 영화를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8636224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1267232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결제한다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4759603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467340129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결제방법을 선택한다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676236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결제를 완료한다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82044746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적립한다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186548581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소모한다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42881823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949998616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03309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4471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를 이용하는 사용자는 회원과 비회원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회원은 아이디와 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이메일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자동으로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회원가입된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비회원은 임시비밀번호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임시아이디와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임시비밀번호를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부여받은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없다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관리자는 영화와 상영일정을 등록하는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AD1C8-2D38-4177-BF6B-13CE24DA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지역은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 크게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곳으로 나뉜다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전농관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자작마루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건설공학관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학생회관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세기관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자연과학관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자과관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창공관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배봉관과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정보기술관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인문학관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음악관과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쪽운동장마을에 과학기술관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미래관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100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주년기념관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(100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모든 영화관에 각각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상영관이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1DD161-C3AD-4662-9D7D-C01CD93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1C25B-AA79-47D9-8078-7E3AA7A3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2D, 3D, 4DX,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영화관마다 모든 상영방식을 포함하지 않을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2D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3D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4DX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C8D15-BC9F-4E6A-93AD-5DA50065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81" y="4127086"/>
            <a:ext cx="5819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9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영화에 대한 제목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개봉일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감독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시청등급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상영시간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장르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줄거리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예고편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포스터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또한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내에서 상영중인 영화의 예매율과 예매순위를 계산하여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DCD98-F909-465E-B8A9-A383DE0C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49" y="3277950"/>
            <a:ext cx="8010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상영중이면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영화예매가 가능하고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않으면 영화예매가 불가능하다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2D3E2-2594-4E57-BBFE-9151A55E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102724"/>
            <a:ext cx="5438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2790</Words>
  <Application>Microsoft Office PowerPoint</Application>
  <PresentationFormat>와이드스크린</PresentationFormat>
  <Paragraphs>1068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D2Docing</vt:lpstr>
      <vt:lpstr>맑은 고딕</vt:lpstr>
      <vt:lpstr>서울한강 장체L</vt:lpstr>
      <vt:lpstr>Arial</vt:lpstr>
      <vt:lpstr>Arial Nova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양</cp:lastModifiedBy>
  <cp:revision>38</cp:revision>
  <dcterms:created xsi:type="dcterms:W3CDTF">2020-08-03T00:59:02Z</dcterms:created>
  <dcterms:modified xsi:type="dcterms:W3CDTF">2021-05-28T15:14:15Z</dcterms:modified>
</cp:coreProperties>
</file>