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3907-C2F9-46CB-9E29-BFD2D151E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67A5E-D607-4431-AE69-A131D943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8D15D-F067-4320-8BB2-C75C4B93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AF49E-4304-4F92-A4CF-56446587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C7F22-CBD1-49AB-ADCD-17DF0184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DB74-AF8B-44C0-B846-8DA9D366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E7384-2013-41D5-B616-991301A5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D1823-1412-443D-9AC1-3E489B34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ED845-1EFD-4F04-BBA1-1C89B613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6F91D-3EA9-464D-B78C-F6A16ECC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95950-7D9A-4BCC-8367-046F04F56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6366B-7B48-41E8-AA82-6AE7F564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DB99-721B-41F1-8E2B-7CA2BCAF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3B2D4-9183-485F-974A-477F8844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7681-BB19-4E0E-8974-70404172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4CED-5087-45B4-A21E-36B25C04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B75AF-452A-40F7-8A60-2AB07E6D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289BB-A67C-48C0-8BF5-A44E16CE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4BD8-9759-432E-B843-D3485A7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F5CF0-4A17-49D0-92DC-80E77390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3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A5F2D-F960-4937-9F0F-70FD3F61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B31A8-B8EC-4212-A24B-5F67E26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94B38-B87D-46EC-BFC0-5407772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795F7-8864-4F0F-AF6B-169040CF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7CE9B-9E09-4894-9F9A-81C17EB8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E23B-36E2-42F1-BB25-09239654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57CB4-852F-4A60-8C16-6FC78C86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976B5-38C5-47FD-A596-5FD142FA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30D2D-9A6A-414C-AF20-727167C9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C2D4E-73A8-4753-A5E5-DC9232D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2BAEA-61E3-4251-8484-DAD4AF95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D0066-CF96-4AD0-B2D9-E23DF94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CF680-47E7-4883-9DAD-F8528B2B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5ABC-70C1-4FA2-8928-02AA4D7A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32E78-69D3-4414-9962-34E9331F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21C199-BF10-48ED-AED3-DE298691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1BA3C-F86C-4BC9-B264-E10D2B3F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C7E8F-CAAB-4042-A3F5-F4C6459B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5C3C7-9719-4F24-8304-ABB96E0B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28363-5DCE-4784-A3E5-94F74868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57029C-B206-4E38-8DEE-5C4AFA9C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A141E-9BE4-4B52-AF38-C8098BC0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78FE7-DD0C-42F1-B6D8-9852622A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5C4BD-92B8-45DD-82F3-5B233A15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11203-736B-4DF2-B8CE-F9A70BD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88A63-6E58-43D9-B352-0906978A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4904-CB52-4761-91C6-03C8B312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6052A-E7B7-4B34-A735-06F16384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0615C-8316-4BB0-B6F6-233649AA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F7020-4633-443C-B6F5-0FB709CB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8250E-1E91-48AF-80D3-3EC64AFD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20C9B-DB0A-42EF-B527-0FB0C5C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6F5-3786-4986-ABA2-B482F506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32A6-66FC-470E-BEA9-7235F29F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CCCA9-CFA5-4245-B6CB-9AD69081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5893C-1CA4-4BCD-A096-DE12FBC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F5C48-9840-4193-9F5C-A9F34CE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4E390-3044-43E4-9A44-84C14EF3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D0DAE-EB85-46F8-A732-159E8478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6EB10-6735-4BD6-9766-2D48891C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B166C-A389-4084-BD33-C70F1EEB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6A07-323E-47B4-9B5B-759150A2343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EF40B-3942-450E-803C-6D8C97B79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4D0D6-B2C5-4AE1-8907-B939FDD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0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6ACF-2923-4F94-89A5-71FA13C7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양다은 발표 부분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D2160-875C-446E-A357-F854CF394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26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사용자는 원하는 영화를 지정한 후 지역</a:t>
            </a:r>
            <a:r>
              <a:rPr lang="en-US" altLang="ko-KR" dirty="0"/>
              <a:t>, </a:t>
            </a:r>
            <a:r>
              <a:rPr lang="ko-KR" altLang="en-US" dirty="0"/>
              <a:t>영화관</a:t>
            </a:r>
            <a:r>
              <a:rPr lang="en-US" altLang="ko-KR" dirty="0"/>
              <a:t>, </a:t>
            </a:r>
            <a:r>
              <a:rPr lang="ko-KR" altLang="en-US" dirty="0"/>
              <a:t>상영관</a:t>
            </a:r>
            <a:r>
              <a:rPr lang="en-US" altLang="ko-KR" dirty="0"/>
              <a:t>, </a:t>
            </a:r>
            <a:r>
              <a:rPr lang="ko-KR" altLang="en-US" dirty="0"/>
              <a:t>상영일자와 상영시간을 선택한다</a:t>
            </a:r>
            <a:r>
              <a:rPr lang="en-US" altLang="ko-KR" dirty="0"/>
              <a:t>.(</a:t>
            </a:r>
            <a:r>
              <a:rPr lang="ko-KR" altLang="en-US" dirty="0" err="1"/>
              <a:t>영화별</a:t>
            </a:r>
            <a:r>
              <a:rPr lang="ko-KR" altLang="en-US" dirty="0"/>
              <a:t> 예매 방식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혹은 원하는 지역</a:t>
            </a:r>
            <a:r>
              <a:rPr lang="en-US" altLang="ko-KR" dirty="0"/>
              <a:t>, </a:t>
            </a:r>
            <a:r>
              <a:rPr lang="ko-KR" altLang="en-US" dirty="0"/>
              <a:t>영화관을 지정하고 상영관</a:t>
            </a:r>
            <a:r>
              <a:rPr lang="en-US" altLang="ko-KR" dirty="0"/>
              <a:t>, </a:t>
            </a:r>
            <a:r>
              <a:rPr lang="ko-KR" altLang="en-US" dirty="0"/>
              <a:t>상영일자와 상영시간에 대한 정보를 확인한 후  영화를 선택한다</a:t>
            </a:r>
            <a:r>
              <a:rPr lang="en-US" altLang="ko-KR" dirty="0"/>
              <a:t>.(</a:t>
            </a:r>
            <a:r>
              <a:rPr lang="ko-KR" altLang="en-US" dirty="0"/>
              <a:t>지역별 예매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B1972E-AD04-446F-8792-BBDFB58B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22" y="3806825"/>
            <a:ext cx="3533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상영일자와 상영시각에 따라 해당 상영관의 좌석 정보가 달라진다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좌석 정보란</a:t>
            </a:r>
            <a:r>
              <a:rPr lang="en-US" altLang="ko-KR" dirty="0"/>
              <a:t>, </a:t>
            </a:r>
            <a:r>
              <a:rPr lang="ko-KR" altLang="en-US" dirty="0"/>
              <a:t>좌석의 수와 배치를 의미하는 것이 아닌</a:t>
            </a:r>
            <a:r>
              <a:rPr lang="en-US" altLang="ko-KR" dirty="0"/>
              <a:t>, </a:t>
            </a:r>
            <a:r>
              <a:rPr lang="ko-KR" altLang="en-US" dirty="0"/>
              <a:t>좌석을 이용할 관객에 대한 정보를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좌석을 이용할 관객에 대한 정보가 달라진다는 뜻이다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8B8A6-8B90-42A6-81B9-299F5B31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89" y="4616450"/>
            <a:ext cx="4362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8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관객종류와 각각의 관객수를 선택한다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이때 관객종류는 일반</a:t>
            </a:r>
            <a:r>
              <a:rPr lang="en-US" altLang="ko-KR" dirty="0"/>
              <a:t>, </a:t>
            </a:r>
            <a:r>
              <a:rPr lang="ko-KR" altLang="en-US" dirty="0"/>
              <a:t>청소년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우대가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상영관의 상영방식에 의거하여</a:t>
            </a:r>
            <a:r>
              <a:rPr lang="en-US" altLang="ko-KR" dirty="0"/>
              <a:t>, </a:t>
            </a:r>
            <a:r>
              <a:rPr lang="ko-KR" altLang="en-US" dirty="0"/>
              <a:t>관객종류마다 할인율이 다르게 적용된다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일반은 할인하지 않아 </a:t>
            </a:r>
            <a:r>
              <a:rPr lang="en-US" altLang="ko-KR" dirty="0"/>
              <a:t>100% </a:t>
            </a:r>
            <a:r>
              <a:rPr lang="ko-KR" altLang="en-US" dirty="0"/>
              <a:t>값을 지불하고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청소년은 </a:t>
            </a:r>
            <a:r>
              <a:rPr lang="en-US" altLang="ko-KR" dirty="0"/>
              <a:t>80% </a:t>
            </a:r>
            <a:r>
              <a:rPr lang="ko-KR" altLang="en-US" dirty="0"/>
              <a:t>값을 지불하고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경로는 </a:t>
            </a:r>
            <a:r>
              <a:rPr lang="en-US" altLang="ko-KR" dirty="0"/>
              <a:t>60% </a:t>
            </a:r>
            <a:r>
              <a:rPr lang="ko-KR" altLang="en-US" dirty="0"/>
              <a:t>값을 지불하고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우대는 </a:t>
            </a:r>
            <a:r>
              <a:rPr lang="en-US" altLang="ko-KR" dirty="0"/>
              <a:t>40% </a:t>
            </a:r>
            <a:r>
              <a:rPr lang="ko-KR" altLang="en-US" dirty="0"/>
              <a:t>값을 지불한다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71BE7-0835-4982-91FC-E6F54B732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08" y="4622031"/>
            <a:ext cx="1876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사용자의 생년월일과 영화의 시청등급을 기준으로 예매자가 해당 영화를 시청가능한지 판단한다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예매자는 </a:t>
            </a:r>
            <a:r>
              <a:rPr lang="ko-KR" altLang="en-US" dirty="0" err="1"/>
              <a:t>잔여좌석중</a:t>
            </a:r>
            <a:r>
              <a:rPr lang="ko-KR" altLang="en-US" dirty="0"/>
              <a:t> 관객수만큼 원하는 좌석을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AF3C3-ABCD-472A-AF84-A54C414C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6" y="3581707"/>
            <a:ext cx="9719035" cy="28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예매단계를 모두 완료한 정보를 토대로 결제단계를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예매정보를 생성한 시각 즉</a:t>
            </a:r>
            <a:r>
              <a:rPr lang="en-US" altLang="ko-KR" dirty="0"/>
              <a:t>, </a:t>
            </a:r>
            <a:r>
              <a:rPr lang="ko-KR" altLang="en-US" dirty="0"/>
              <a:t>예매시각이 </a:t>
            </a:r>
            <a:r>
              <a:rPr lang="en-US" altLang="ko-KR" dirty="0"/>
              <a:t>5</a:t>
            </a:r>
            <a:r>
              <a:rPr lang="ko-KR" altLang="en-US" dirty="0"/>
              <a:t>분 이상 경과되면 결제단계를 진행하지 않는다고 간주하여 예매정보를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0F386-71CB-45E7-A02F-25BA3688D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8" y="3311004"/>
            <a:ext cx="7285643" cy="3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16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5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77849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22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개념적 설계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요구사항명세서를 기준으로 작성한 </a:t>
            </a:r>
            <a:r>
              <a:rPr lang="en-US" altLang="ko-KR" dirty="0" err="1"/>
              <a:t>erd</a:t>
            </a:r>
            <a:r>
              <a:rPr lang="en-US" altLang="ko-KR" dirty="0"/>
              <a:t> </a:t>
            </a:r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ko-KR" altLang="en-US" dirty="0" err="1"/>
              <a:t>완성되</a:t>
            </a:r>
            <a:r>
              <a:rPr lang="ko-KR" altLang="en-US" dirty="0"/>
              <a:t> 피터 첸 </a:t>
            </a:r>
            <a:r>
              <a:rPr lang="en-US" altLang="ko-KR" dirty="0" err="1"/>
              <a:t>erd</a:t>
            </a:r>
            <a:r>
              <a:rPr lang="en-US" altLang="ko-KR" dirty="0"/>
              <a:t> </a:t>
            </a:r>
            <a:r>
              <a:rPr lang="ko-KR" altLang="en-US" dirty="0"/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409447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- </a:t>
            </a:r>
            <a:r>
              <a:rPr lang="ko-KR" altLang="en-US" dirty="0" err="1"/>
              <a:t>정규화수행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1~7</a:t>
            </a:r>
            <a:r>
              <a:rPr lang="ko-KR" altLang="en-US" dirty="0"/>
              <a:t>단계수행하고 완성된 </a:t>
            </a:r>
            <a:r>
              <a:rPr lang="en-US" altLang="ko-KR" dirty="0"/>
              <a:t>DB</a:t>
            </a:r>
            <a:r>
              <a:rPr lang="ko-KR" altLang="en-US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26524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데이터모델링 단계별로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요구사항분석</a:t>
            </a:r>
            <a:endParaRPr lang="en-US" altLang="ko-KR" dirty="0"/>
          </a:p>
          <a:p>
            <a:r>
              <a:rPr lang="ko-KR" altLang="en-US" dirty="0"/>
              <a:t>개념 모델링</a:t>
            </a:r>
            <a:endParaRPr lang="en-US" altLang="ko-KR" dirty="0"/>
          </a:p>
          <a:p>
            <a:r>
              <a:rPr lang="ko-KR" altLang="en-US" dirty="0"/>
              <a:t>논리 모델링</a:t>
            </a:r>
            <a:endParaRPr lang="en-US" altLang="ko-KR" dirty="0"/>
          </a:p>
          <a:p>
            <a:r>
              <a:rPr lang="ko-KR" altLang="en-US" dirty="0"/>
              <a:t>물리 모델링</a:t>
            </a:r>
            <a:endParaRPr lang="en-US" altLang="ko-KR" dirty="0"/>
          </a:p>
          <a:p>
            <a:r>
              <a:rPr lang="ko-KR" altLang="en-US" dirty="0"/>
              <a:t>데이터모델링의 상관 관점으로 접근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구현했다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86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물리적 설계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데이터베이스 스키마 물리 설계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사용할 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타입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크기 선정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사용량 분석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반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정규화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추가한 뷰와 세발표기법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설명하고 </a:t>
            </a:r>
            <a:endParaRPr lang="en-US" altLang="ko-KR" dirty="0"/>
          </a:p>
          <a:p>
            <a:r>
              <a:rPr lang="ko-KR" altLang="en-US" dirty="0" err="1"/>
              <a:t>엔티티정의서와</a:t>
            </a:r>
            <a:endParaRPr lang="en-US" altLang="ko-KR" dirty="0"/>
          </a:p>
          <a:p>
            <a:r>
              <a:rPr lang="ko-KR" altLang="en-US"/>
              <a:t>도메인 속성 정의서 설명하기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8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'DEJH' </a:t>
            </a:r>
            <a:r>
              <a:rPr lang="ko-KR" altLang="en-US" dirty="0"/>
              <a:t>회사는 </a:t>
            </a:r>
            <a:r>
              <a:rPr lang="en-US" altLang="ko-KR" dirty="0"/>
              <a:t>UOS</a:t>
            </a:r>
            <a:r>
              <a:rPr lang="ko-KR" altLang="en-US" dirty="0"/>
              <a:t>의 </a:t>
            </a:r>
            <a:r>
              <a:rPr lang="ko-KR" altLang="en-US" dirty="0" err="1"/>
              <a:t>멀티플렉스</a:t>
            </a:r>
            <a:r>
              <a:rPr lang="ko-KR" altLang="en-US" dirty="0"/>
              <a:t> 영화관 체인이다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온라인으로만 예매시스템과 결제시스템을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온라인 시스템이므로 결제방식 중 현장결제</a:t>
            </a:r>
            <a:r>
              <a:rPr lang="en-US" altLang="ko-KR" dirty="0"/>
              <a:t>, </a:t>
            </a:r>
            <a:r>
              <a:rPr lang="ko-KR" altLang="en-US" dirty="0"/>
              <a:t>현금결제은 제외한다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관객수만큼 </a:t>
            </a:r>
            <a:r>
              <a:rPr lang="ko-KR" altLang="en-US" dirty="0" err="1"/>
              <a:t>잔여좌석중</a:t>
            </a:r>
            <a:r>
              <a:rPr lang="ko-KR" altLang="en-US" dirty="0"/>
              <a:t> 원하는 좌석을 선택한다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위의 예매정보를 토대로 결제를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무통장입금</a:t>
            </a:r>
            <a:r>
              <a:rPr lang="en-US" altLang="ko-KR" dirty="0"/>
              <a:t>, </a:t>
            </a:r>
            <a:r>
              <a:rPr lang="ko-KR" altLang="en-US" dirty="0"/>
              <a:t>인터넷결제 중 결제방법을 선택한다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결제자가 시청가능한 영화인지 확인하여 결제를 </a:t>
            </a:r>
            <a:r>
              <a:rPr lang="ko-KR" altLang="en-US" dirty="0" err="1"/>
              <a:t>진행할지말지</a:t>
            </a:r>
            <a:r>
              <a:rPr lang="ko-KR" altLang="en-US" dirty="0"/>
              <a:t> 결정한다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결제자가 회원이면 포인트를 적립하거나 소모할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결제를 완료하면 티켓과 결제정보내역을 </a:t>
            </a:r>
            <a:r>
              <a:rPr lang="ko-KR" altLang="en-US" dirty="0" err="1"/>
              <a:t>확인가능하다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영화상영전까지 결제 확인 및 취소를 진행할 수 있다</a:t>
            </a:r>
            <a:r>
              <a:rPr lang="en-US" altLang="ko-KR" dirty="0"/>
              <a:t>. </a:t>
            </a:r>
            <a:r>
              <a:rPr lang="ko-KR" altLang="en-US" dirty="0"/>
              <a:t>취소할 경우 활용된 포인트 철회한다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티켓정보는 영화 제목</a:t>
            </a:r>
            <a:r>
              <a:rPr lang="en-US" altLang="ko-KR" dirty="0"/>
              <a:t>, </a:t>
            </a:r>
            <a:r>
              <a:rPr lang="ko-KR" altLang="en-US" dirty="0"/>
              <a:t>영화 시청등급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영화관</a:t>
            </a:r>
            <a:r>
              <a:rPr lang="en-US" altLang="ko-KR" dirty="0"/>
              <a:t>, </a:t>
            </a:r>
            <a:r>
              <a:rPr lang="ko-KR" altLang="en-US" dirty="0"/>
              <a:t>상영관</a:t>
            </a:r>
            <a:r>
              <a:rPr lang="en-US" altLang="ko-KR" dirty="0"/>
              <a:t>, </a:t>
            </a:r>
            <a:r>
              <a:rPr lang="ko-KR" altLang="en-US" dirty="0"/>
              <a:t>상영일자와 상영시각</a:t>
            </a:r>
            <a:r>
              <a:rPr lang="en-US" altLang="ko-KR" dirty="0"/>
              <a:t>, </a:t>
            </a:r>
            <a:r>
              <a:rPr lang="ko-KR" altLang="en-US" dirty="0"/>
              <a:t>관객종류에 따른 관객수와</a:t>
            </a:r>
            <a:r>
              <a:rPr lang="en-US" altLang="ko-KR" dirty="0"/>
              <a:t>, </a:t>
            </a:r>
            <a:r>
              <a:rPr lang="ko-KR" altLang="en-US" dirty="0"/>
              <a:t>지정한 좌석번호를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58" y="1816198"/>
            <a:ext cx="10832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DEJH</a:t>
            </a:r>
            <a:r>
              <a:rPr lang="ko-KR" altLang="en-US" dirty="0"/>
              <a:t>를 이용하는 사용자는 회원과 비회원</a:t>
            </a:r>
            <a:r>
              <a:rPr lang="en-US" altLang="ko-KR" dirty="0"/>
              <a:t>, </a:t>
            </a:r>
            <a:r>
              <a:rPr lang="ko-KR" altLang="en-US" dirty="0"/>
              <a:t>관리자가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회원은 아이디와 비밀번호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생년월일을 입력하고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ko-KR" altLang="en-US" dirty="0" err="1"/>
              <a:t>본인인증되며</a:t>
            </a:r>
            <a:r>
              <a:rPr lang="ko-KR" altLang="en-US" dirty="0"/>
              <a:t> </a:t>
            </a:r>
            <a:r>
              <a:rPr lang="ko-KR" altLang="en-US" dirty="0" err="1"/>
              <a:t>회원가입된</a:t>
            </a:r>
            <a:r>
              <a:rPr lang="ko-KR" altLang="en-US" dirty="0"/>
              <a:t> 사용자이다</a:t>
            </a:r>
            <a:r>
              <a:rPr lang="en-US" altLang="ko-KR" dirty="0"/>
              <a:t>. </a:t>
            </a:r>
            <a:r>
              <a:rPr lang="ko-KR" altLang="en-US" dirty="0"/>
              <a:t>포인트 점수를 누적할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비회원은 임시비밀번호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생년월일을 입력하고 </a:t>
            </a:r>
            <a:r>
              <a:rPr lang="ko-KR" altLang="en-US" dirty="0" err="1"/>
              <a:t>본인인증되며</a:t>
            </a:r>
            <a:r>
              <a:rPr lang="en-US" altLang="ko-KR" dirty="0"/>
              <a:t>, </a:t>
            </a:r>
            <a:r>
              <a:rPr lang="ko-KR" altLang="en-US" dirty="0" err="1"/>
              <a:t>임시아이디와</a:t>
            </a:r>
            <a:r>
              <a:rPr lang="ko-KR" altLang="en-US" dirty="0"/>
              <a:t> 임시비밀번호를 </a:t>
            </a:r>
            <a:r>
              <a:rPr lang="ko-KR" altLang="en-US" dirty="0" err="1"/>
              <a:t>부여받은</a:t>
            </a:r>
            <a:r>
              <a:rPr lang="ko-KR" altLang="en-US" dirty="0"/>
              <a:t> 사용자이다</a:t>
            </a:r>
            <a:r>
              <a:rPr lang="en-US" altLang="ko-KR" dirty="0"/>
              <a:t>. </a:t>
            </a:r>
            <a:r>
              <a:rPr lang="ko-KR" altLang="en-US" dirty="0"/>
              <a:t>포인트 점수를 누적할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관리자는 영화와 상영일정을 등록하는 사용자이다</a:t>
            </a:r>
            <a:r>
              <a:rPr lang="en-US" altLang="ko-KR" dirty="0"/>
              <a:t>. (</a:t>
            </a:r>
            <a:r>
              <a:rPr lang="ko-KR" altLang="en-US" dirty="0"/>
              <a:t>지정된 사용자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D41C9-21E6-4D37-87EB-E2C799AE4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51" y="260873"/>
            <a:ext cx="1970486" cy="16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UOS</a:t>
            </a:r>
            <a:r>
              <a:rPr lang="ko-KR" altLang="en-US" dirty="0"/>
              <a:t>의 지역은 </a:t>
            </a:r>
            <a:r>
              <a:rPr lang="ko-KR" altLang="en-US" dirty="0" err="1"/>
              <a:t>정문통학마을</a:t>
            </a:r>
            <a:r>
              <a:rPr lang="en-US" altLang="ko-KR" dirty="0"/>
              <a:t>, </a:t>
            </a:r>
            <a:r>
              <a:rPr lang="ko-KR" altLang="en-US" dirty="0" err="1"/>
              <a:t>학식러버마을</a:t>
            </a:r>
            <a:r>
              <a:rPr lang="en-US" altLang="ko-KR" dirty="0"/>
              <a:t>, </a:t>
            </a:r>
            <a:r>
              <a:rPr lang="ko-KR" altLang="en-US" dirty="0" err="1"/>
              <a:t>후문자취마을</a:t>
            </a:r>
            <a:r>
              <a:rPr lang="en-US" altLang="ko-KR" dirty="0"/>
              <a:t>, </a:t>
            </a:r>
            <a:r>
              <a:rPr lang="ko-KR" altLang="en-US" dirty="0" err="1"/>
              <a:t>하늘연못마을</a:t>
            </a:r>
            <a:r>
              <a:rPr lang="en-US" altLang="ko-KR" dirty="0"/>
              <a:t>, </a:t>
            </a:r>
            <a:r>
              <a:rPr lang="ko-KR" altLang="en-US" dirty="0"/>
              <a:t>쪽운동장마을 크게 </a:t>
            </a:r>
            <a:r>
              <a:rPr lang="en-US" altLang="ko-KR" dirty="0"/>
              <a:t>6</a:t>
            </a:r>
            <a:r>
              <a:rPr lang="ko-KR" altLang="en-US" dirty="0"/>
              <a:t>곳으로 나뉜다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정문통학마을에</a:t>
            </a:r>
            <a:r>
              <a:rPr lang="ko-KR" altLang="en-US" dirty="0"/>
              <a:t> 전농관</a:t>
            </a:r>
            <a:r>
              <a:rPr lang="en-US" altLang="ko-KR" dirty="0"/>
              <a:t>, </a:t>
            </a:r>
            <a:r>
              <a:rPr lang="ko-KR" altLang="en-US" dirty="0"/>
              <a:t>자작마루</a:t>
            </a:r>
            <a:r>
              <a:rPr lang="en-US" altLang="ko-KR" dirty="0"/>
              <a:t>, </a:t>
            </a:r>
            <a:r>
              <a:rPr lang="ko-KR" altLang="en-US" dirty="0"/>
              <a:t>건설공학관</a:t>
            </a:r>
            <a:r>
              <a:rPr lang="en-US" altLang="ko-KR" dirty="0"/>
              <a:t>(</a:t>
            </a:r>
            <a:r>
              <a:rPr lang="ko-KR" altLang="en-US" dirty="0" err="1"/>
              <a:t>건공관</a:t>
            </a:r>
            <a:r>
              <a:rPr lang="en-US" altLang="ko-KR" dirty="0"/>
              <a:t>)</a:t>
            </a:r>
            <a:r>
              <a:rPr lang="ko-KR" altLang="en-US" dirty="0"/>
              <a:t>과 같이 </a:t>
            </a:r>
            <a:r>
              <a:rPr lang="en-US" altLang="ko-KR" dirty="0"/>
              <a:t>3</a:t>
            </a:r>
            <a:r>
              <a:rPr lang="ko-KR" altLang="en-US" dirty="0"/>
              <a:t>개 영화관이 존재하고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학식러버마을에</a:t>
            </a:r>
            <a:r>
              <a:rPr lang="ko-KR" altLang="en-US" dirty="0"/>
              <a:t> 학생회관</a:t>
            </a:r>
            <a:r>
              <a:rPr lang="en-US" altLang="ko-KR" dirty="0"/>
              <a:t>(</a:t>
            </a:r>
            <a:r>
              <a:rPr lang="ko-KR" altLang="en-US" dirty="0"/>
              <a:t>학관</a:t>
            </a:r>
            <a:r>
              <a:rPr lang="en-US" altLang="ko-KR" dirty="0"/>
              <a:t>), 21</a:t>
            </a:r>
            <a:r>
              <a:rPr lang="ko-KR" altLang="en-US" dirty="0"/>
              <a:t>세기관</a:t>
            </a:r>
            <a:r>
              <a:rPr lang="en-US" altLang="ko-KR" dirty="0"/>
              <a:t>(21</a:t>
            </a:r>
            <a:r>
              <a:rPr lang="ko-KR" altLang="en-US" dirty="0"/>
              <a:t>관</a:t>
            </a:r>
            <a:r>
              <a:rPr lang="en-US" altLang="ko-KR" dirty="0"/>
              <a:t>), </a:t>
            </a:r>
            <a:r>
              <a:rPr lang="ko-KR" altLang="en-US" dirty="0"/>
              <a:t>자연과학관</a:t>
            </a:r>
            <a:r>
              <a:rPr lang="en-US" altLang="ko-KR" dirty="0"/>
              <a:t>(</a:t>
            </a:r>
            <a:r>
              <a:rPr lang="ko-KR" altLang="en-US" dirty="0"/>
              <a:t>자과관</a:t>
            </a:r>
            <a:r>
              <a:rPr lang="en-US" altLang="ko-KR" dirty="0"/>
              <a:t>)</a:t>
            </a:r>
            <a:r>
              <a:rPr lang="ko-KR" altLang="en-US" dirty="0"/>
              <a:t>과 같이 </a:t>
            </a:r>
            <a:r>
              <a:rPr lang="en-US" altLang="ko-KR" dirty="0"/>
              <a:t>3</a:t>
            </a:r>
            <a:r>
              <a:rPr lang="ko-KR" altLang="en-US" dirty="0"/>
              <a:t>개 영화관이 존재하고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후문자취마을에</a:t>
            </a:r>
            <a:r>
              <a:rPr lang="ko-KR" altLang="en-US" dirty="0"/>
              <a:t> 창공관</a:t>
            </a:r>
            <a:r>
              <a:rPr lang="en-US" altLang="ko-KR" dirty="0"/>
              <a:t>, </a:t>
            </a:r>
            <a:r>
              <a:rPr lang="ko-KR" altLang="en-US" dirty="0" err="1"/>
              <a:t>배봉관과</a:t>
            </a:r>
            <a:r>
              <a:rPr lang="ko-KR" altLang="en-US" dirty="0"/>
              <a:t> 같이 </a:t>
            </a:r>
            <a:r>
              <a:rPr lang="en-US" altLang="ko-KR" dirty="0"/>
              <a:t>2</a:t>
            </a:r>
            <a:r>
              <a:rPr lang="ko-KR" altLang="en-US" dirty="0"/>
              <a:t>개 영화관이 존재하고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하늘연못마을에</a:t>
            </a:r>
            <a:r>
              <a:rPr lang="ko-KR" altLang="en-US" dirty="0"/>
              <a:t> 정보기술관</a:t>
            </a:r>
            <a:r>
              <a:rPr lang="en-US" altLang="ko-KR" dirty="0"/>
              <a:t>(</a:t>
            </a:r>
            <a:r>
              <a:rPr lang="ko-KR" altLang="en-US" dirty="0"/>
              <a:t>정기관</a:t>
            </a:r>
            <a:r>
              <a:rPr lang="en-US" altLang="ko-KR" dirty="0"/>
              <a:t>), </a:t>
            </a:r>
            <a:r>
              <a:rPr lang="ko-KR" altLang="en-US" dirty="0"/>
              <a:t>인문학관</a:t>
            </a:r>
            <a:r>
              <a:rPr lang="en-US" altLang="ko-KR" dirty="0"/>
              <a:t>, </a:t>
            </a:r>
            <a:r>
              <a:rPr lang="ko-KR" altLang="en-US" dirty="0"/>
              <a:t>음악관과 같이 </a:t>
            </a:r>
            <a:r>
              <a:rPr lang="en-US" altLang="ko-KR" dirty="0"/>
              <a:t>3</a:t>
            </a:r>
            <a:r>
              <a:rPr lang="ko-KR" altLang="en-US" dirty="0"/>
              <a:t>개의 영화관이 존재하고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쪽운동장마을에 과학기술관</a:t>
            </a:r>
            <a:r>
              <a:rPr lang="en-US" altLang="ko-KR" dirty="0"/>
              <a:t>(</a:t>
            </a:r>
            <a:r>
              <a:rPr lang="ko-KR" altLang="en-US" dirty="0"/>
              <a:t>과기관</a:t>
            </a:r>
            <a:r>
              <a:rPr lang="en-US" altLang="ko-KR" dirty="0"/>
              <a:t>), </a:t>
            </a:r>
            <a:r>
              <a:rPr lang="ko-KR" altLang="en-US" dirty="0"/>
              <a:t>미래관</a:t>
            </a:r>
            <a:r>
              <a:rPr lang="en-US" altLang="ko-KR" dirty="0"/>
              <a:t>, 100</a:t>
            </a:r>
            <a:r>
              <a:rPr lang="ko-KR" altLang="en-US" dirty="0" err="1"/>
              <a:t>주년기념관</a:t>
            </a:r>
            <a:r>
              <a:rPr lang="en-US" altLang="ko-KR" dirty="0"/>
              <a:t>(100</a:t>
            </a:r>
            <a:r>
              <a:rPr lang="ko-KR" altLang="en-US" dirty="0"/>
              <a:t>기관</a:t>
            </a:r>
            <a:r>
              <a:rPr lang="en-US" altLang="ko-KR" dirty="0"/>
              <a:t>)</a:t>
            </a:r>
            <a:r>
              <a:rPr lang="ko-KR" altLang="en-US" dirty="0"/>
              <a:t>과 같이 </a:t>
            </a:r>
            <a:r>
              <a:rPr lang="en-US" altLang="ko-KR" dirty="0"/>
              <a:t>3</a:t>
            </a:r>
            <a:r>
              <a:rPr lang="ko-KR" altLang="en-US" dirty="0"/>
              <a:t>개의 영화관이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모든 영화관에 각각 </a:t>
            </a:r>
            <a:r>
              <a:rPr lang="en-US" altLang="ko-KR" dirty="0"/>
              <a:t>10</a:t>
            </a:r>
            <a:r>
              <a:rPr lang="ko-KR" altLang="en-US" dirty="0"/>
              <a:t>개 상영관이 존재한다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8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E2BE89-61F8-413E-A5B9-D951A297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07" y="1933084"/>
            <a:ext cx="95440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E1DEE4-297B-4E4F-A3EF-AB6F07DEA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07" y="4379094"/>
            <a:ext cx="954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상영관의 상영방식은 </a:t>
            </a:r>
            <a:r>
              <a:rPr lang="en-US" altLang="ko-KR" dirty="0"/>
              <a:t>2D, 3D, 4DX, SOUNDX </a:t>
            </a:r>
            <a:r>
              <a:rPr lang="ko-KR" altLang="en-US" dirty="0"/>
              <a:t>과 같이 존재하고</a:t>
            </a:r>
            <a:r>
              <a:rPr lang="en-US" altLang="ko-KR" dirty="0"/>
              <a:t>, </a:t>
            </a:r>
            <a:r>
              <a:rPr lang="ko-KR" altLang="en-US" dirty="0"/>
              <a:t>영화관마다 모든 상영방식을 포함하지 않을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2D </a:t>
            </a:r>
            <a:r>
              <a:rPr lang="ko-KR" altLang="en-US" dirty="0"/>
              <a:t>상영방식을 선택하면 인당 </a:t>
            </a:r>
            <a:r>
              <a:rPr lang="en-US" altLang="ko-KR" dirty="0"/>
              <a:t>10,000</a:t>
            </a:r>
            <a:r>
              <a:rPr lang="ko-KR" altLang="en-US" dirty="0"/>
              <a:t>원이고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3D </a:t>
            </a:r>
            <a:r>
              <a:rPr lang="ko-KR" altLang="en-US" dirty="0"/>
              <a:t>상영방식을 선택하면 인당 </a:t>
            </a:r>
            <a:r>
              <a:rPr lang="en-US" altLang="ko-KR" dirty="0"/>
              <a:t>20,000</a:t>
            </a:r>
            <a:r>
              <a:rPr lang="ko-KR" altLang="en-US" dirty="0"/>
              <a:t>원이고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4DX </a:t>
            </a:r>
            <a:r>
              <a:rPr lang="ko-KR" altLang="en-US" dirty="0"/>
              <a:t>상영방식을 선택하면 인당 </a:t>
            </a:r>
            <a:r>
              <a:rPr lang="en-US" altLang="ko-KR" dirty="0"/>
              <a:t>30,000</a:t>
            </a:r>
            <a:r>
              <a:rPr lang="ko-KR" altLang="en-US" dirty="0"/>
              <a:t>원이고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SOUNDX </a:t>
            </a:r>
            <a:r>
              <a:rPr lang="ko-KR" altLang="en-US" dirty="0"/>
              <a:t>상영방식을 선택하면 인당 </a:t>
            </a:r>
            <a:r>
              <a:rPr lang="en-US" altLang="ko-KR" dirty="0"/>
              <a:t>30,000</a:t>
            </a:r>
            <a:r>
              <a:rPr lang="ko-KR" altLang="en-US" dirty="0"/>
              <a:t>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31879-4C48-437E-9C03-D94122A7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41" y="5187950"/>
            <a:ext cx="5819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영화에 대한 제목</a:t>
            </a:r>
            <a:r>
              <a:rPr lang="en-US" altLang="ko-KR" dirty="0"/>
              <a:t>, </a:t>
            </a:r>
            <a:r>
              <a:rPr lang="ko-KR" altLang="en-US" dirty="0"/>
              <a:t>개봉일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시청등급</a:t>
            </a:r>
            <a:r>
              <a:rPr lang="en-US" altLang="ko-KR" dirty="0"/>
              <a:t>, </a:t>
            </a:r>
            <a:r>
              <a:rPr lang="ko-KR" altLang="en-US" dirty="0"/>
              <a:t>상영시간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줄거리</a:t>
            </a:r>
            <a:r>
              <a:rPr lang="en-US" altLang="ko-KR" dirty="0"/>
              <a:t>, </a:t>
            </a:r>
            <a:r>
              <a:rPr lang="ko-KR" altLang="en-US" dirty="0"/>
              <a:t>예고편</a:t>
            </a:r>
            <a:r>
              <a:rPr lang="en-US" altLang="ko-KR" dirty="0"/>
              <a:t>, </a:t>
            </a:r>
            <a:r>
              <a:rPr lang="ko-KR" altLang="en-US" dirty="0"/>
              <a:t>포스터 정보를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또한 </a:t>
            </a:r>
            <a:r>
              <a:rPr lang="en-US" altLang="ko-KR" dirty="0"/>
              <a:t>DEJH </a:t>
            </a:r>
            <a:r>
              <a:rPr lang="ko-KR" altLang="en-US" dirty="0"/>
              <a:t>내에서 상영중인 영화의 예매율과 예매순위를 계산하여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EEA5A-C611-4F4A-9F32-5050878C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3" y="4001294"/>
            <a:ext cx="8010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영화가 해당 상영관에 </a:t>
            </a:r>
            <a:r>
              <a:rPr lang="ko-KR" altLang="en-US" dirty="0" err="1"/>
              <a:t>상영중이면</a:t>
            </a:r>
            <a:r>
              <a:rPr lang="ko-KR" altLang="en-US" dirty="0"/>
              <a:t> 영화예매가 가능하고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영화가 해당 상영관에 </a:t>
            </a:r>
            <a:r>
              <a:rPr lang="ko-KR" altLang="en-US" dirty="0" err="1"/>
              <a:t>상영중이지</a:t>
            </a:r>
            <a:r>
              <a:rPr lang="ko-KR" altLang="en-US" dirty="0"/>
              <a:t> 않으면 영화예매가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61015-228A-47C1-AA3F-92208B20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0" y="3605163"/>
            <a:ext cx="5438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688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Roboto</vt:lpstr>
      <vt:lpstr>Office 테마</vt:lpstr>
      <vt:lpstr>양다은 발표 부분</vt:lpstr>
      <vt:lpstr>목차소개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요구사항명세서</vt:lpstr>
      <vt:lpstr>개념적 설계 - ERD</vt:lpstr>
      <vt:lpstr>논리적 설계 - 정규화수행</vt:lpstr>
      <vt:lpstr>물리적 설계– 데이터베이스 스키마 물리 설계– 사용할 DBMS, 데이터 타입, 크기 선정– 데이터 사용량 분석, 비(반) 정규화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양다은 발표 부분</dc:title>
  <dc:creator>다은 양</dc:creator>
  <cp:lastModifiedBy>다은 양</cp:lastModifiedBy>
  <cp:revision>10</cp:revision>
  <dcterms:created xsi:type="dcterms:W3CDTF">2021-05-27T10:45:09Z</dcterms:created>
  <dcterms:modified xsi:type="dcterms:W3CDTF">2021-05-28T06:35:23Z</dcterms:modified>
</cp:coreProperties>
</file>