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70" r:id="rId3"/>
    <p:sldId id="268" r:id="rId4"/>
    <p:sldId id="257" r:id="rId5"/>
    <p:sldId id="258" r:id="rId6"/>
    <p:sldId id="276" r:id="rId7"/>
    <p:sldId id="277" r:id="rId8"/>
    <p:sldId id="278" r:id="rId9"/>
    <p:sldId id="275" r:id="rId10"/>
    <p:sldId id="279" r:id="rId11"/>
    <p:sldId id="280" r:id="rId12"/>
    <p:sldId id="281" r:id="rId13"/>
    <p:sldId id="282" r:id="rId14"/>
    <p:sldId id="283" r:id="rId15"/>
    <p:sldId id="284" r:id="rId16"/>
    <p:sldId id="285" r:id="rId17"/>
    <p:sldId id="267"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4D98E-A2B9-B993-7E2F-E8D592080473}" v="23" dt="2024-11-25T05:03:27.224"/>
    <p1510:client id="{28CE5894-F7E7-D133-612D-8674DB46D4D7}" v="10" dt="2024-11-27T03:04:06.207"/>
    <p1510:client id="{2DD74DDA-10BB-3D18-A7C8-95B003A9D58D}" v="3" dt="2024-11-26T17:11:24.926"/>
    <p1510:client id="{B126C471-6090-3CF3-E700-A410AA23EE48}" v="29" dt="2024-11-26T05:34:59.965"/>
    <p1510:client id="{F11B8699-2008-EDCC-714F-5820AFC4CC01}" v="7" dt="2024-11-25T17:24:44.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53" autoAdjust="0"/>
  </p:normalViewPr>
  <p:slideViewPr>
    <p:cSldViewPr snapToGrid="0">
      <p:cViewPr varScale="1">
        <p:scale>
          <a:sx n="100" d="100"/>
          <a:sy n="100"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73D6E-5BAC-47C9-906C-50E9C81F8EB3}"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09BD64CA-8081-4709-9519-A37BBA1E4186}">
      <dgm:prSet/>
      <dgm:spPr/>
      <dgm:t>
        <a:bodyPr/>
        <a:lstStyle/>
        <a:p>
          <a:r>
            <a:rPr lang="en-US" dirty="0"/>
            <a:t>Exploratory Data Analysis (EDA)</a:t>
          </a:r>
          <a:endParaRPr lang="en-US" b="0" dirty="0"/>
        </a:p>
      </dgm:t>
    </dgm:pt>
    <dgm:pt modelId="{73238B94-5E4F-4876-8808-09090955A72A}" type="parTrans" cxnId="{29228BD8-5D49-48B1-8720-079C988FE922}">
      <dgm:prSet/>
      <dgm:spPr/>
      <dgm:t>
        <a:bodyPr/>
        <a:lstStyle/>
        <a:p>
          <a:endParaRPr lang="en-US"/>
        </a:p>
      </dgm:t>
    </dgm:pt>
    <dgm:pt modelId="{AC454B07-0BD9-4754-9459-93FC03551A83}" type="sibTrans" cxnId="{29228BD8-5D49-48B1-8720-079C988FE922}">
      <dgm:prSet/>
      <dgm:spPr/>
      <dgm:t>
        <a:bodyPr/>
        <a:lstStyle/>
        <a:p>
          <a:endParaRPr lang="en-US"/>
        </a:p>
      </dgm:t>
    </dgm:pt>
    <dgm:pt modelId="{E61FEF9F-55FF-45B9-9F61-D15D659B870E}">
      <dgm:prSet/>
      <dgm:spPr/>
      <dgm:t>
        <a:bodyPr/>
        <a:lstStyle/>
        <a:p>
          <a:r>
            <a:rPr lang="en-US" b="0" dirty="0"/>
            <a:t>Initial Model Fitting</a:t>
          </a:r>
          <a:endParaRPr lang="en-US" dirty="0"/>
        </a:p>
      </dgm:t>
    </dgm:pt>
    <dgm:pt modelId="{F15F1ABC-427F-47C6-B146-E51CF9C19414}" type="parTrans" cxnId="{5DBEF5EE-5559-4FE3-A97B-9562422CCA72}">
      <dgm:prSet/>
      <dgm:spPr/>
      <dgm:t>
        <a:bodyPr/>
        <a:lstStyle/>
        <a:p>
          <a:endParaRPr lang="en-US"/>
        </a:p>
      </dgm:t>
    </dgm:pt>
    <dgm:pt modelId="{8DE8CF23-86D3-4022-A409-F2D4CF0F6FB5}" type="sibTrans" cxnId="{5DBEF5EE-5559-4FE3-A97B-9562422CCA72}">
      <dgm:prSet/>
      <dgm:spPr/>
      <dgm:t>
        <a:bodyPr/>
        <a:lstStyle/>
        <a:p>
          <a:endParaRPr lang="en-US"/>
        </a:p>
      </dgm:t>
    </dgm:pt>
    <dgm:pt modelId="{D7F2CF11-6613-49EA-B01D-B48635DB60B1}">
      <dgm:prSet/>
      <dgm:spPr/>
      <dgm:t>
        <a:bodyPr/>
        <a:lstStyle/>
        <a:p>
          <a:r>
            <a:rPr lang="en-US" b="0" dirty="0"/>
            <a:t>Model Integration with Random Forest </a:t>
          </a:r>
          <a:r>
            <a:rPr lang="en-US" b="0" dirty="0" err="1"/>
            <a:t>Regressor</a:t>
          </a:r>
          <a:endParaRPr lang="en-US" b="0" dirty="0"/>
        </a:p>
      </dgm:t>
    </dgm:pt>
    <dgm:pt modelId="{F0D63F51-FB28-4668-BF1B-7599326E92CB}" type="parTrans" cxnId="{4FB39461-442E-43FC-8CA0-729EC0951CF0}">
      <dgm:prSet/>
      <dgm:spPr/>
      <dgm:t>
        <a:bodyPr/>
        <a:lstStyle/>
        <a:p>
          <a:endParaRPr lang="en-US"/>
        </a:p>
      </dgm:t>
    </dgm:pt>
    <dgm:pt modelId="{BCB049A7-442A-4CEB-8807-22107D4A5F33}" type="sibTrans" cxnId="{4FB39461-442E-43FC-8CA0-729EC0951CF0}">
      <dgm:prSet/>
      <dgm:spPr/>
      <dgm:t>
        <a:bodyPr/>
        <a:lstStyle/>
        <a:p>
          <a:endParaRPr lang="en-US"/>
        </a:p>
      </dgm:t>
    </dgm:pt>
    <dgm:pt modelId="{2870B137-BB8C-4B20-BEAB-BF0C703BA02D}">
      <dgm:prSet/>
      <dgm:spPr/>
      <dgm:t>
        <a:bodyPr/>
        <a:lstStyle/>
        <a:p>
          <a:r>
            <a:rPr lang="en-US" b="1" dirty="0"/>
            <a:t>Cross-Validation</a:t>
          </a:r>
          <a:endParaRPr lang="en-US" dirty="0"/>
        </a:p>
      </dgm:t>
    </dgm:pt>
    <dgm:pt modelId="{76E4A3C1-F477-44CC-AE77-DDE658064A20}" type="parTrans" cxnId="{E6489423-1B89-4130-9590-57018611C0D1}">
      <dgm:prSet/>
      <dgm:spPr/>
      <dgm:t>
        <a:bodyPr/>
        <a:lstStyle/>
        <a:p>
          <a:endParaRPr lang="en-US"/>
        </a:p>
      </dgm:t>
    </dgm:pt>
    <dgm:pt modelId="{D93FCF55-EA02-46AF-92BB-A26E23AC8315}" type="sibTrans" cxnId="{E6489423-1B89-4130-9590-57018611C0D1}">
      <dgm:prSet/>
      <dgm:spPr/>
      <dgm:t>
        <a:bodyPr/>
        <a:lstStyle/>
        <a:p>
          <a:endParaRPr lang="en-US"/>
        </a:p>
      </dgm:t>
    </dgm:pt>
    <dgm:pt modelId="{C49BF018-96DE-46F3-9F92-29281C4B430D}">
      <dgm:prSet/>
      <dgm:spPr/>
      <dgm:t>
        <a:bodyPr/>
        <a:lstStyle/>
        <a:p>
          <a:r>
            <a:rPr lang="en-US" b="1" dirty="0"/>
            <a:t>Model Evaluation</a:t>
          </a:r>
          <a:endParaRPr lang="en-US" b="0" dirty="0"/>
        </a:p>
      </dgm:t>
    </dgm:pt>
    <dgm:pt modelId="{B38AEC46-4191-4DCE-A5C0-46B636E8C0DD}" type="parTrans" cxnId="{A76B24FE-60E9-448A-B5B9-CE6C860ABBA7}">
      <dgm:prSet/>
      <dgm:spPr/>
      <dgm:t>
        <a:bodyPr/>
        <a:lstStyle/>
        <a:p>
          <a:endParaRPr lang="en-US"/>
        </a:p>
      </dgm:t>
    </dgm:pt>
    <dgm:pt modelId="{E50CFB3F-AE92-436E-9C24-6671A80AA284}" type="sibTrans" cxnId="{A76B24FE-60E9-448A-B5B9-CE6C860ABBA7}">
      <dgm:prSet/>
      <dgm:spPr/>
      <dgm:t>
        <a:bodyPr/>
        <a:lstStyle/>
        <a:p>
          <a:endParaRPr lang="en-US"/>
        </a:p>
      </dgm:t>
    </dgm:pt>
    <dgm:pt modelId="{01D2CE58-A872-41A3-A6D7-86292E5F8E2E}">
      <dgm:prSet/>
      <dgm:spPr/>
      <dgm:t>
        <a:bodyPr/>
        <a:lstStyle/>
        <a:p>
          <a:r>
            <a:rPr lang="en-US" b="1"/>
            <a:t>Data Visualization</a:t>
          </a:r>
          <a:endParaRPr lang="en-US" b="0"/>
        </a:p>
      </dgm:t>
    </dgm:pt>
    <dgm:pt modelId="{24DA102D-90D0-4CF2-ADD9-A1BE9C2DD822}" type="parTrans" cxnId="{4BDDFF0F-ECC7-42F7-A18A-7CA02676C75E}">
      <dgm:prSet/>
      <dgm:spPr/>
      <dgm:t>
        <a:bodyPr/>
        <a:lstStyle/>
        <a:p>
          <a:endParaRPr lang="en-US"/>
        </a:p>
      </dgm:t>
    </dgm:pt>
    <dgm:pt modelId="{E396CAD0-AC18-45C3-BAC1-F36CD18C30FF}" type="sibTrans" cxnId="{4BDDFF0F-ECC7-42F7-A18A-7CA02676C75E}">
      <dgm:prSet/>
      <dgm:spPr/>
      <dgm:t>
        <a:bodyPr/>
        <a:lstStyle/>
        <a:p>
          <a:endParaRPr lang="en-US"/>
        </a:p>
      </dgm:t>
    </dgm:pt>
    <dgm:pt modelId="{A0C64718-DEEA-4216-A83E-D9885A3CF265}">
      <dgm:prSet/>
      <dgm:spPr/>
      <dgm:t>
        <a:bodyPr/>
        <a:lstStyle/>
        <a:p>
          <a:r>
            <a:rPr lang="en-US" b="0" dirty="0"/>
            <a:t>Data Preparation</a:t>
          </a:r>
          <a:endParaRPr lang="en-US" dirty="0"/>
        </a:p>
      </dgm:t>
    </dgm:pt>
    <dgm:pt modelId="{C4A15688-6330-4572-B256-88EFAB5CB29D}" type="parTrans" cxnId="{AFCAA39A-2D8C-4DBF-A87D-B41DA5888057}">
      <dgm:prSet/>
      <dgm:spPr/>
      <dgm:t>
        <a:bodyPr/>
        <a:lstStyle/>
        <a:p>
          <a:endParaRPr lang="en-US"/>
        </a:p>
      </dgm:t>
    </dgm:pt>
    <dgm:pt modelId="{929745BC-BB79-4EB3-8FF3-87C269342303}" type="sibTrans" cxnId="{AFCAA39A-2D8C-4DBF-A87D-B41DA5888057}">
      <dgm:prSet/>
      <dgm:spPr/>
      <dgm:t>
        <a:bodyPr/>
        <a:lstStyle/>
        <a:p>
          <a:endParaRPr lang="en-US"/>
        </a:p>
      </dgm:t>
    </dgm:pt>
    <dgm:pt modelId="{DC5E964A-07BB-4AC2-915F-8F78EA23BAC8}" type="pres">
      <dgm:prSet presAssocID="{39173D6E-5BAC-47C9-906C-50E9C81F8EB3}" presName="Name0" presStyleCnt="0">
        <dgm:presLayoutVars>
          <dgm:dir/>
          <dgm:resizeHandles val="exact"/>
        </dgm:presLayoutVars>
      </dgm:prSet>
      <dgm:spPr/>
    </dgm:pt>
    <dgm:pt modelId="{174D9F93-0F57-4421-AF90-34D534385113}" type="pres">
      <dgm:prSet presAssocID="{09BD64CA-8081-4709-9519-A37BBA1E4186}" presName="node" presStyleLbl="node1" presStyleIdx="0" presStyleCnt="7">
        <dgm:presLayoutVars>
          <dgm:bulletEnabled val="1"/>
        </dgm:presLayoutVars>
      </dgm:prSet>
      <dgm:spPr/>
    </dgm:pt>
    <dgm:pt modelId="{A5556D2F-4AA6-4E24-8921-EFCE05667051}" type="pres">
      <dgm:prSet presAssocID="{AC454B07-0BD9-4754-9459-93FC03551A83}" presName="sibTrans" presStyleLbl="sibTrans1D1" presStyleIdx="0" presStyleCnt="6"/>
      <dgm:spPr/>
    </dgm:pt>
    <dgm:pt modelId="{CE19B2A2-9DC1-498A-B9F8-5CFB0E8516A7}" type="pres">
      <dgm:prSet presAssocID="{AC454B07-0BD9-4754-9459-93FC03551A83}" presName="connectorText" presStyleLbl="sibTrans1D1" presStyleIdx="0" presStyleCnt="6"/>
      <dgm:spPr/>
    </dgm:pt>
    <dgm:pt modelId="{270950F2-C130-4317-9CAB-7C9BA50FE196}" type="pres">
      <dgm:prSet presAssocID="{A0C64718-DEEA-4216-A83E-D9885A3CF265}" presName="node" presStyleLbl="node1" presStyleIdx="1" presStyleCnt="7">
        <dgm:presLayoutVars>
          <dgm:bulletEnabled val="1"/>
        </dgm:presLayoutVars>
      </dgm:prSet>
      <dgm:spPr/>
    </dgm:pt>
    <dgm:pt modelId="{A62FF869-08D6-4FF6-B81E-362D0FE61CA3}" type="pres">
      <dgm:prSet presAssocID="{929745BC-BB79-4EB3-8FF3-87C269342303}" presName="sibTrans" presStyleLbl="sibTrans1D1" presStyleIdx="1" presStyleCnt="6"/>
      <dgm:spPr/>
    </dgm:pt>
    <dgm:pt modelId="{15F3D427-58D8-4469-AE89-E5FB9AE1E845}" type="pres">
      <dgm:prSet presAssocID="{929745BC-BB79-4EB3-8FF3-87C269342303}" presName="connectorText" presStyleLbl="sibTrans1D1" presStyleIdx="1" presStyleCnt="6"/>
      <dgm:spPr/>
    </dgm:pt>
    <dgm:pt modelId="{9926D897-2D8F-46AC-832D-CB60E83B91A1}" type="pres">
      <dgm:prSet presAssocID="{E61FEF9F-55FF-45B9-9F61-D15D659B870E}" presName="node" presStyleLbl="node1" presStyleIdx="2" presStyleCnt="7">
        <dgm:presLayoutVars>
          <dgm:bulletEnabled val="1"/>
        </dgm:presLayoutVars>
      </dgm:prSet>
      <dgm:spPr/>
    </dgm:pt>
    <dgm:pt modelId="{B277FF95-A002-4B5F-A1EB-B0EFF525D6F9}" type="pres">
      <dgm:prSet presAssocID="{8DE8CF23-86D3-4022-A409-F2D4CF0F6FB5}" presName="sibTrans" presStyleLbl="sibTrans1D1" presStyleIdx="2" presStyleCnt="6"/>
      <dgm:spPr/>
    </dgm:pt>
    <dgm:pt modelId="{CD3989AB-68E6-4CF9-87A0-E33EC768B896}" type="pres">
      <dgm:prSet presAssocID="{8DE8CF23-86D3-4022-A409-F2D4CF0F6FB5}" presName="connectorText" presStyleLbl="sibTrans1D1" presStyleIdx="2" presStyleCnt="6"/>
      <dgm:spPr/>
    </dgm:pt>
    <dgm:pt modelId="{BB919331-4530-46F2-8F96-1DE957446A15}" type="pres">
      <dgm:prSet presAssocID="{D7F2CF11-6613-49EA-B01D-B48635DB60B1}" presName="node" presStyleLbl="node1" presStyleIdx="3" presStyleCnt="7">
        <dgm:presLayoutVars>
          <dgm:bulletEnabled val="1"/>
        </dgm:presLayoutVars>
      </dgm:prSet>
      <dgm:spPr/>
    </dgm:pt>
    <dgm:pt modelId="{3EAF0047-5A5C-4A75-9AEA-D39EE260796B}" type="pres">
      <dgm:prSet presAssocID="{BCB049A7-442A-4CEB-8807-22107D4A5F33}" presName="sibTrans" presStyleLbl="sibTrans1D1" presStyleIdx="3" presStyleCnt="6"/>
      <dgm:spPr/>
    </dgm:pt>
    <dgm:pt modelId="{EE557152-D645-4C54-8DFA-51175AAB19B6}" type="pres">
      <dgm:prSet presAssocID="{BCB049A7-442A-4CEB-8807-22107D4A5F33}" presName="connectorText" presStyleLbl="sibTrans1D1" presStyleIdx="3" presStyleCnt="6"/>
      <dgm:spPr/>
    </dgm:pt>
    <dgm:pt modelId="{E37B487F-62F3-48EE-984E-CAA70EED1240}" type="pres">
      <dgm:prSet presAssocID="{2870B137-BB8C-4B20-BEAB-BF0C703BA02D}" presName="node" presStyleLbl="node1" presStyleIdx="4" presStyleCnt="7">
        <dgm:presLayoutVars>
          <dgm:bulletEnabled val="1"/>
        </dgm:presLayoutVars>
      </dgm:prSet>
      <dgm:spPr/>
    </dgm:pt>
    <dgm:pt modelId="{45E674D4-0A0A-4C2D-9411-CBBF410038D2}" type="pres">
      <dgm:prSet presAssocID="{D93FCF55-EA02-46AF-92BB-A26E23AC8315}" presName="sibTrans" presStyleLbl="sibTrans1D1" presStyleIdx="4" presStyleCnt="6"/>
      <dgm:spPr/>
    </dgm:pt>
    <dgm:pt modelId="{A0079546-A885-4F5C-97F8-9234C5717645}" type="pres">
      <dgm:prSet presAssocID="{D93FCF55-EA02-46AF-92BB-A26E23AC8315}" presName="connectorText" presStyleLbl="sibTrans1D1" presStyleIdx="4" presStyleCnt="6"/>
      <dgm:spPr/>
    </dgm:pt>
    <dgm:pt modelId="{CC2FB8DB-0222-4D93-9518-91392EE70017}" type="pres">
      <dgm:prSet presAssocID="{C49BF018-96DE-46F3-9F92-29281C4B430D}" presName="node" presStyleLbl="node1" presStyleIdx="5" presStyleCnt="7">
        <dgm:presLayoutVars>
          <dgm:bulletEnabled val="1"/>
        </dgm:presLayoutVars>
      </dgm:prSet>
      <dgm:spPr/>
    </dgm:pt>
    <dgm:pt modelId="{025C94D2-C780-4FE9-A9FB-5F0C5774FDAC}" type="pres">
      <dgm:prSet presAssocID="{E50CFB3F-AE92-436E-9C24-6671A80AA284}" presName="sibTrans" presStyleLbl="sibTrans1D1" presStyleIdx="5" presStyleCnt="6"/>
      <dgm:spPr/>
    </dgm:pt>
    <dgm:pt modelId="{EB3AC6CA-2462-4FB8-8C20-4BA8A28AB0B8}" type="pres">
      <dgm:prSet presAssocID="{E50CFB3F-AE92-436E-9C24-6671A80AA284}" presName="connectorText" presStyleLbl="sibTrans1D1" presStyleIdx="5" presStyleCnt="6"/>
      <dgm:spPr/>
    </dgm:pt>
    <dgm:pt modelId="{7DB87EA3-0399-41AE-A4A0-5BF7C94EDE35}" type="pres">
      <dgm:prSet presAssocID="{01D2CE58-A872-41A3-A6D7-86292E5F8E2E}" presName="node" presStyleLbl="node1" presStyleIdx="6" presStyleCnt="7">
        <dgm:presLayoutVars>
          <dgm:bulletEnabled val="1"/>
        </dgm:presLayoutVars>
      </dgm:prSet>
      <dgm:spPr/>
    </dgm:pt>
  </dgm:ptLst>
  <dgm:cxnLst>
    <dgm:cxn modelId="{64531004-1790-4F44-8F5C-D6B09BD4F5B5}" type="presOf" srcId="{BCB049A7-442A-4CEB-8807-22107D4A5F33}" destId="{3EAF0047-5A5C-4A75-9AEA-D39EE260796B}" srcOrd="0" destOrd="0" presId="urn:microsoft.com/office/officeart/2016/7/layout/RepeatingBendingProcessNew"/>
    <dgm:cxn modelId="{19746906-781B-4DE9-B67A-B318583E2879}" type="presOf" srcId="{C49BF018-96DE-46F3-9F92-29281C4B430D}" destId="{CC2FB8DB-0222-4D93-9518-91392EE70017}" srcOrd="0" destOrd="0" presId="urn:microsoft.com/office/officeart/2016/7/layout/RepeatingBendingProcessNew"/>
    <dgm:cxn modelId="{9712C906-B2F1-4067-9B2C-4EE618ADFB0C}" type="presOf" srcId="{E50CFB3F-AE92-436E-9C24-6671A80AA284}" destId="{025C94D2-C780-4FE9-A9FB-5F0C5774FDAC}" srcOrd="0" destOrd="0" presId="urn:microsoft.com/office/officeart/2016/7/layout/RepeatingBendingProcessNew"/>
    <dgm:cxn modelId="{4BDDFF0F-ECC7-42F7-A18A-7CA02676C75E}" srcId="{39173D6E-5BAC-47C9-906C-50E9C81F8EB3}" destId="{01D2CE58-A872-41A3-A6D7-86292E5F8E2E}" srcOrd="6" destOrd="0" parTransId="{24DA102D-90D0-4CF2-ADD9-A1BE9C2DD822}" sibTransId="{E396CAD0-AC18-45C3-BAC1-F36CD18C30FF}"/>
    <dgm:cxn modelId="{E6489423-1B89-4130-9590-57018611C0D1}" srcId="{39173D6E-5BAC-47C9-906C-50E9C81F8EB3}" destId="{2870B137-BB8C-4B20-BEAB-BF0C703BA02D}" srcOrd="4" destOrd="0" parTransId="{76E4A3C1-F477-44CC-AE77-DDE658064A20}" sibTransId="{D93FCF55-EA02-46AF-92BB-A26E23AC8315}"/>
    <dgm:cxn modelId="{E4323F28-153E-4BF9-A0E8-255F610FC345}" type="presOf" srcId="{BCB049A7-442A-4CEB-8807-22107D4A5F33}" destId="{EE557152-D645-4C54-8DFA-51175AAB19B6}" srcOrd="1" destOrd="0" presId="urn:microsoft.com/office/officeart/2016/7/layout/RepeatingBendingProcessNew"/>
    <dgm:cxn modelId="{AADAC838-5E5C-4141-B18D-ABE76D32E8DA}" type="presOf" srcId="{929745BC-BB79-4EB3-8FF3-87C269342303}" destId="{A62FF869-08D6-4FF6-B81E-362D0FE61CA3}" srcOrd="0" destOrd="0" presId="urn:microsoft.com/office/officeart/2016/7/layout/RepeatingBendingProcessNew"/>
    <dgm:cxn modelId="{989D5F3E-EB24-4F76-9076-D96565D14CAA}" type="presOf" srcId="{AC454B07-0BD9-4754-9459-93FC03551A83}" destId="{CE19B2A2-9DC1-498A-B9F8-5CFB0E8516A7}" srcOrd="1" destOrd="0" presId="urn:microsoft.com/office/officeart/2016/7/layout/RepeatingBendingProcessNew"/>
    <dgm:cxn modelId="{4FB39461-442E-43FC-8CA0-729EC0951CF0}" srcId="{39173D6E-5BAC-47C9-906C-50E9C81F8EB3}" destId="{D7F2CF11-6613-49EA-B01D-B48635DB60B1}" srcOrd="3" destOrd="0" parTransId="{F0D63F51-FB28-4668-BF1B-7599326E92CB}" sibTransId="{BCB049A7-442A-4CEB-8807-22107D4A5F33}"/>
    <dgm:cxn modelId="{C969306C-F392-445C-95B1-E13604A4F699}" type="presOf" srcId="{8DE8CF23-86D3-4022-A409-F2D4CF0F6FB5}" destId="{CD3989AB-68E6-4CF9-87A0-E33EC768B896}" srcOrd="1" destOrd="0" presId="urn:microsoft.com/office/officeart/2016/7/layout/RepeatingBendingProcessNew"/>
    <dgm:cxn modelId="{9800B058-A2E8-433D-9580-0AAB5D428D89}" type="presOf" srcId="{D93FCF55-EA02-46AF-92BB-A26E23AC8315}" destId="{A0079546-A885-4F5C-97F8-9234C5717645}" srcOrd="1" destOrd="0" presId="urn:microsoft.com/office/officeart/2016/7/layout/RepeatingBendingProcessNew"/>
    <dgm:cxn modelId="{1419B582-D103-4E11-AC0D-0C03DB223E32}" type="presOf" srcId="{929745BC-BB79-4EB3-8FF3-87C269342303}" destId="{15F3D427-58D8-4469-AE89-E5FB9AE1E845}" srcOrd="1" destOrd="0" presId="urn:microsoft.com/office/officeart/2016/7/layout/RepeatingBendingProcessNew"/>
    <dgm:cxn modelId="{F4249284-D7C6-4587-957D-148EE018E95B}" type="presOf" srcId="{2870B137-BB8C-4B20-BEAB-BF0C703BA02D}" destId="{E37B487F-62F3-48EE-984E-CAA70EED1240}" srcOrd="0" destOrd="0" presId="urn:microsoft.com/office/officeart/2016/7/layout/RepeatingBendingProcessNew"/>
    <dgm:cxn modelId="{9F7E6495-ACBA-4BD5-84C2-B2E88A46EE27}" type="presOf" srcId="{D7F2CF11-6613-49EA-B01D-B48635DB60B1}" destId="{BB919331-4530-46F2-8F96-1DE957446A15}" srcOrd="0" destOrd="0" presId="urn:microsoft.com/office/officeart/2016/7/layout/RepeatingBendingProcessNew"/>
    <dgm:cxn modelId="{AFCAA39A-2D8C-4DBF-A87D-B41DA5888057}" srcId="{39173D6E-5BAC-47C9-906C-50E9C81F8EB3}" destId="{A0C64718-DEEA-4216-A83E-D9885A3CF265}" srcOrd="1" destOrd="0" parTransId="{C4A15688-6330-4572-B256-88EFAB5CB29D}" sibTransId="{929745BC-BB79-4EB3-8FF3-87C269342303}"/>
    <dgm:cxn modelId="{B00BEFB4-1B53-41F5-A274-294D49AA926A}" type="presOf" srcId="{01D2CE58-A872-41A3-A6D7-86292E5F8E2E}" destId="{7DB87EA3-0399-41AE-A4A0-5BF7C94EDE35}" srcOrd="0" destOrd="0" presId="urn:microsoft.com/office/officeart/2016/7/layout/RepeatingBendingProcessNew"/>
    <dgm:cxn modelId="{493787C9-1A50-4E0E-82DF-7817F0F20390}" type="presOf" srcId="{8DE8CF23-86D3-4022-A409-F2D4CF0F6FB5}" destId="{B277FF95-A002-4B5F-A1EB-B0EFF525D6F9}" srcOrd="0" destOrd="0" presId="urn:microsoft.com/office/officeart/2016/7/layout/RepeatingBendingProcessNew"/>
    <dgm:cxn modelId="{B322B1CA-406F-4387-8D64-C46A47D40E66}" type="presOf" srcId="{D93FCF55-EA02-46AF-92BB-A26E23AC8315}" destId="{45E674D4-0A0A-4C2D-9411-CBBF410038D2}" srcOrd="0" destOrd="0" presId="urn:microsoft.com/office/officeart/2016/7/layout/RepeatingBendingProcessNew"/>
    <dgm:cxn modelId="{E95610D4-C560-47AC-912F-E2A5151F2113}" type="presOf" srcId="{AC454B07-0BD9-4754-9459-93FC03551A83}" destId="{A5556D2F-4AA6-4E24-8921-EFCE05667051}" srcOrd="0" destOrd="0" presId="urn:microsoft.com/office/officeart/2016/7/layout/RepeatingBendingProcessNew"/>
    <dgm:cxn modelId="{29228BD8-5D49-48B1-8720-079C988FE922}" srcId="{39173D6E-5BAC-47C9-906C-50E9C81F8EB3}" destId="{09BD64CA-8081-4709-9519-A37BBA1E4186}" srcOrd="0" destOrd="0" parTransId="{73238B94-5E4F-4876-8808-09090955A72A}" sibTransId="{AC454B07-0BD9-4754-9459-93FC03551A83}"/>
    <dgm:cxn modelId="{C4E561DB-7196-4E66-9E47-0B338B702A76}" type="presOf" srcId="{E50CFB3F-AE92-436E-9C24-6671A80AA284}" destId="{EB3AC6CA-2462-4FB8-8C20-4BA8A28AB0B8}" srcOrd="1" destOrd="0" presId="urn:microsoft.com/office/officeart/2016/7/layout/RepeatingBendingProcessNew"/>
    <dgm:cxn modelId="{D074B0E9-3515-4AAA-9A97-167158CEDD85}" type="presOf" srcId="{39173D6E-5BAC-47C9-906C-50E9C81F8EB3}" destId="{DC5E964A-07BB-4AC2-915F-8F78EA23BAC8}" srcOrd="0" destOrd="0" presId="urn:microsoft.com/office/officeart/2016/7/layout/RepeatingBendingProcessNew"/>
    <dgm:cxn modelId="{5DBEF5EE-5559-4FE3-A97B-9562422CCA72}" srcId="{39173D6E-5BAC-47C9-906C-50E9C81F8EB3}" destId="{E61FEF9F-55FF-45B9-9F61-D15D659B870E}" srcOrd="2" destOrd="0" parTransId="{F15F1ABC-427F-47C6-B146-E51CF9C19414}" sibTransId="{8DE8CF23-86D3-4022-A409-F2D4CF0F6FB5}"/>
    <dgm:cxn modelId="{18DD7AEF-58B2-4AD7-90AD-6FAD6B43310C}" type="presOf" srcId="{09BD64CA-8081-4709-9519-A37BBA1E4186}" destId="{174D9F93-0F57-4421-AF90-34D534385113}" srcOrd="0" destOrd="0" presId="urn:microsoft.com/office/officeart/2016/7/layout/RepeatingBendingProcessNew"/>
    <dgm:cxn modelId="{F1A426F0-9D5E-4D55-8B31-F36B918C1D9F}" type="presOf" srcId="{E61FEF9F-55FF-45B9-9F61-D15D659B870E}" destId="{9926D897-2D8F-46AC-832D-CB60E83B91A1}" srcOrd="0" destOrd="0" presId="urn:microsoft.com/office/officeart/2016/7/layout/RepeatingBendingProcessNew"/>
    <dgm:cxn modelId="{BA9099F9-CC19-4CB6-9E4B-E539CDE7DFDB}" type="presOf" srcId="{A0C64718-DEEA-4216-A83E-D9885A3CF265}" destId="{270950F2-C130-4317-9CAB-7C9BA50FE196}" srcOrd="0" destOrd="0" presId="urn:microsoft.com/office/officeart/2016/7/layout/RepeatingBendingProcessNew"/>
    <dgm:cxn modelId="{A76B24FE-60E9-448A-B5B9-CE6C860ABBA7}" srcId="{39173D6E-5BAC-47C9-906C-50E9C81F8EB3}" destId="{C49BF018-96DE-46F3-9F92-29281C4B430D}" srcOrd="5" destOrd="0" parTransId="{B38AEC46-4191-4DCE-A5C0-46B636E8C0DD}" sibTransId="{E50CFB3F-AE92-436E-9C24-6671A80AA284}"/>
    <dgm:cxn modelId="{43EE2B05-3C70-4EA9-B4B6-93EE051C3A97}" type="presParOf" srcId="{DC5E964A-07BB-4AC2-915F-8F78EA23BAC8}" destId="{174D9F93-0F57-4421-AF90-34D534385113}" srcOrd="0" destOrd="0" presId="urn:microsoft.com/office/officeart/2016/7/layout/RepeatingBendingProcessNew"/>
    <dgm:cxn modelId="{42871CF3-AA00-4E1C-87E5-B9CC98A99689}" type="presParOf" srcId="{DC5E964A-07BB-4AC2-915F-8F78EA23BAC8}" destId="{A5556D2F-4AA6-4E24-8921-EFCE05667051}" srcOrd="1" destOrd="0" presId="urn:microsoft.com/office/officeart/2016/7/layout/RepeatingBendingProcessNew"/>
    <dgm:cxn modelId="{198F27DF-FEBF-4674-965E-87B1D4E9157B}" type="presParOf" srcId="{A5556D2F-4AA6-4E24-8921-EFCE05667051}" destId="{CE19B2A2-9DC1-498A-B9F8-5CFB0E8516A7}" srcOrd="0" destOrd="0" presId="urn:microsoft.com/office/officeart/2016/7/layout/RepeatingBendingProcessNew"/>
    <dgm:cxn modelId="{38036FA7-C331-4A95-B3EA-DB66AB220E58}" type="presParOf" srcId="{DC5E964A-07BB-4AC2-915F-8F78EA23BAC8}" destId="{270950F2-C130-4317-9CAB-7C9BA50FE196}" srcOrd="2" destOrd="0" presId="urn:microsoft.com/office/officeart/2016/7/layout/RepeatingBendingProcessNew"/>
    <dgm:cxn modelId="{8C667A72-BD21-44AD-B8D4-5D4BF268FE2C}" type="presParOf" srcId="{DC5E964A-07BB-4AC2-915F-8F78EA23BAC8}" destId="{A62FF869-08D6-4FF6-B81E-362D0FE61CA3}" srcOrd="3" destOrd="0" presId="urn:microsoft.com/office/officeart/2016/7/layout/RepeatingBendingProcessNew"/>
    <dgm:cxn modelId="{610D01A2-E1CD-48A4-84CD-F76DE1B32938}" type="presParOf" srcId="{A62FF869-08D6-4FF6-B81E-362D0FE61CA3}" destId="{15F3D427-58D8-4469-AE89-E5FB9AE1E845}" srcOrd="0" destOrd="0" presId="urn:microsoft.com/office/officeart/2016/7/layout/RepeatingBendingProcessNew"/>
    <dgm:cxn modelId="{203A2C09-3951-4CAE-BC10-7E98384F6821}" type="presParOf" srcId="{DC5E964A-07BB-4AC2-915F-8F78EA23BAC8}" destId="{9926D897-2D8F-46AC-832D-CB60E83B91A1}" srcOrd="4" destOrd="0" presId="urn:microsoft.com/office/officeart/2016/7/layout/RepeatingBendingProcessNew"/>
    <dgm:cxn modelId="{B52FC39A-6475-4844-A3F1-C96EC988CADC}" type="presParOf" srcId="{DC5E964A-07BB-4AC2-915F-8F78EA23BAC8}" destId="{B277FF95-A002-4B5F-A1EB-B0EFF525D6F9}" srcOrd="5" destOrd="0" presId="urn:microsoft.com/office/officeart/2016/7/layout/RepeatingBendingProcessNew"/>
    <dgm:cxn modelId="{79D602DE-1BFA-45AD-80E3-A37A346C9D02}" type="presParOf" srcId="{B277FF95-A002-4B5F-A1EB-B0EFF525D6F9}" destId="{CD3989AB-68E6-4CF9-87A0-E33EC768B896}" srcOrd="0" destOrd="0" presId="urn:microsoft.com/office/officeart/2016/7/layout/RepeatingBendingProcessNew"/>
    <dgm:cxn modelId="{6C69AF62-472D-4D7E-98BF-A5EA7ED56050}" type="presParOf" srcId="{DC5E964A-07BB-4AC2-915F-8F78EA23BAC8}" destId="{BB919331-4530-46F2-8F96-1DE957446A15}" srcOrd="6" destOrd="0" presId="urn:microsoft.com/office/officeart/2016/7/layout/RepeatingBendingProcessNew"/>
    <dgm:cxn modelId="{2E67CE32-73B1-4133-9AB9-0B1A68D10B8F}" type="presParOf" srcId="{DC5E964A-07BB-4AC2-915F-8F78EA23BAC8}" destId="{3EAF0047-5A5C-4A75-9AEA-D39EE260796B}" srcOrd="7" destOrd="0" presId="urn:microsoft.com/office/officeart/2016/7/layout/RepeatingBendingProcessNew"/>
    <dgm:cxn modelId="{59F36ED1-3B4D-4BA2-96D9-6B6BEFDFB5E0}" type="presParOf" srcId="{3EAF0047-5A5C-4A75-9AEA-D39EE260796B}" destId="{EE557152-D645-4C54-8DFA-51175AAB19B6}" srcOrd="0" destOrd="0" presId="urn:microsoft.com/office/officeart/2016/7/layout/RepeatingBendingProcessNew"/>
    <dgm:cxn modelId="{E432F84B-8056-4675-8B7F-A02DC31E4627}" type="presParOf" srcId="{DC5E964A-07BB-4AC2-915F-8F78EA23BAC8}" destId="{E37B487F-62F3-48EE-984E-CAA70EED1240}" srcOrd="8" destOrd="0" presId="urn:microsoft.com/office/officeart/2016/7/layout/RepeatingBendingProcessNew"/>
    <dgm:cxn modelId="{B23B6909-C242-49D9-956F-8A0A4B733682}" type="presParOf" srcId="{DC5E964A-07BB-4AC2-915F-8F78EA23BAC8}" destId="{45E674D4-0A0A-4C2D-9411-CBBF410038D2}" srcOrd="9" destOrd="0" presId="urn:microsoft.com/office/officeart/2016/7/layout/RepeatingBendingProcessNew"/>
    <dgm:cxn modelId="{DDC8DA2C-0EDA-4540-BEB4-08D402F8E6CA}" type="presParOf" srcId="{45E674D4-0A0A-4C2D-9411-CBBF410038D2}" destId="{A0079546-A885-4F5C-97F8-9234C5717645}" srcOrd="0" destOrd="0" presId="urn:microsoft.com/office/officeart/2016/7/layout/RepeatingBendingProcessNew"/>
    <dgm:cxn modelId="{FF1EFEE8-81B8-4C2F-89EB-7A7D2A4D9966}" type="presParOf" srcId="{DC5E964A-07BB-4AC2-915F-8F78EA23BAC8}" destId="{CC2FB8DB-0222-4D93-9518-91392EE70017}" srcOrd="10" destOrd="0" presId="urn:microsoft.com/office/officeart/2016/7/layout/RepeatingBendingProcessNew"/>
    <dgm:cxn modelId="{BD4151C7-77CF-476C-9897-B60C700CA5E7}" type="presParOf" srcId="{DC5E964A-07BB-4AC2-915F-8F78EA23BAC8}" destId="{025C94D2-C780-4FE9-A9FB-5F0C5774FDAC}" srcOrd="11" destOrd="0" presId="urn:microsoft.com/office/officeart/2016/7/layout/RepeatingBendingProcessNew"/>
    <dgm:cxn modelId="{83C395E7-D2AD-48E5-85AC-0B4699BB98FC}" type="presParOf" srcId="{025C94D2-C780-4FE9-A9FB-5F0C5774FDAC}" destId="{EB3AC6CA-2462-4FB8-8C20-4BA8A28AB0B8}" srcOrd="0" destOrd="0" presId="urn:microsoft.com/office/officeart/2016/7/layout/RepeatingBendingProcessNew"/>
    <dgm:cxn modelId="{FA2092A3-96B7-4E51-BA40-F33A6C404999}" type="presParOf" srcId="{DC5E964A-07BB-4AC2-915F-8F78EA23BAC8}" destId="{7DB87EA3-0399-41AE-A4A0-5BF7C94EDE35}"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56D2F-4AA6-4E24-8921-EFCE05667051}">
      <dsp:nvSpPr>
        <dsp:cNvPr id="0" name=""/>
        <dsp:cNvSpPr/>
      </dsp:nvSpPr>
      <dsp:spPr>
        <a:xfrm>
          <a:off x="2323639" y="799743"/>
          <a:ext cx="503752" cy="91440"/>
        </a:xfrm>
        <a:custGeom>
          <a:avLst/>
          <a:gdLst/>
          <a:ahLst/>
          <a:cxnLst/>
          <a:rect l="0" t="0" r="0" b="0"/>
          <a:pathLst>
            <a:path>
              <a:moveTo>
                <a:pt x="0" y="45720"/>
              </a:moveTo>
              <a:lnTo>
                <a:pt x="50375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2156" y="842791"/>
        <a:ext cx="26717" cy="5343"/>
      </dsp:txXfrm>
    </dsp:sp>
    <dsp:sp modelId="{174D9F93-0F57-4421-AF90-34D534385113}">
      <dsp:nvSpPr>
        <dsp:cNvPr id="0" name=""/>
        <dsp:cNvSpPr/>
      </dsp:nvSpPr>
      <dsp:spPr>
        <a:xfrm>
          <a:off x="2168" y="148482"/>
          <a:ext cx="2323270" cy="139396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42" tIns="119497" rIns="113842" bIns="119497" numCol="1" spcCol="1270" anchor="ctr" anchorCtr="0">
          <a:noAutofit/>
        </a:bodyPr>
        <a:lstStyle/>
        <a:p>
          <a:pPr marL="0" lvl="0" indent="0" algn="ctr" defTabSz="933450">
            <a:lnSpc>
              <a:spcPct val="90000"/>
            </a:lnSpc>
            <a:spcBef>
              <a:spcPct val="0"/>
            </a:spcBef>
            <a:spcAft>
              <a:spcPct val="35000"/>
            </a:spcAft>
            <a:buNone/>
          </a:pPr>
          <a:r>
            <a:rPr lang="en-US" sz="2100" kern="1200" dirty="0"/>
            <a:t>Exploratory Data Analysis (EDA)</a:t>
          </a:r>
          <a:endParaRPr lang="en-US" sz="2100" b="0" kern="1200" dirty="0"/>
        </a:p>
      </dsp:txBody>
      <dsp:txXfrm>
        <a:off x="2168" y="148482"/>
        <a:ext cx="2323270" cy="1393962"/>
      </dsp:txXfrm>
    </dsp:sp>
    <dsp:sp modelId="{A62FF869-08D6-4FF6-B81E-362D0FE61CA3}">
      <dsp:nvSpPr>
        <dsp:cNvPr id="0" name=""/>
        <dsp:cNvSpPr/>
      </dsp:nvSpPr>
      <dsp:spPr>
        <a:xfrm>
          <a:off x="5181262" y="799743"/>
          <a:ext cx="503752" cy="91440"/>
        </a:xfrm>
        <a:custGeom>
          <a:avLst/>
          <a:gdLst/>
          <a:ahLst/>
          <a:cxnLst/>
          <a:rect l="0" t="0" r="0" b="0"/>
          <a:pathLst>
            <a:path>
              <a:moveTo>
                <a:pt x="0" y="45720"/>
              </a:moveTo>
              <a:lnTo>
                <a:pt x="50375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779" y="842791"/>
        <a:ext cx="26717" cy="5343"/>
      </dsp:txXfrm>
    </dsp:sp>
    <dsp:sp modelId="{270950F2-C130-4317-9CAB-7C9BA50FE196}">
      <dsp:nvSpPr>
        <dsp:cNvPr id="0" name=""/>
        <dsp:cNvSpPr/>
      </dsp:nvSpPr>
      <dsp:spPr>
        <a:xfrm>
          <a:off x="2859791" y="148482"/>
          <a:ext cx="2323270" cy="13939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42" tIns="119497" rIns="113842" bIns="119497" numCol="1" spcCol="1270" anchor="ctr" anchorCtr="0">
          <a:noAutofit/>
        </a:bodyPr>
        <a:lstStyle/>
        <a:p>
          <a:pPr marL="0" lvl="0" indent="0" algn="ctr" defTabSz="933450">
            <a:lnSpc>
              <a:spcPct val="90000"/>
            </a:lnSpc>
            <a:spcBef>
              <a:spcPct val="0"/>
            </a:spcBef>
            <a:spcAft>
              <a:spcPct val="35000"/>
            </a:spcAft>
            <a:buNone/>
          </a:pPr>
          <a:r>
            <a:rPr lang="en-US" sz="2100" b="0" kern="1200" dirty="0"/>
            <a:t>Data Preparation</a:t>
          </a:r>
          <a:endParaRPr lang="en-US" sz="2100" kern="1200" dirty="0"/>
        </a:p>
      </dsp:txBody>
      <dsp:txXfrm>
        <a:off x="2859791" y="148482"/>
        <a:ext cx="2323270" cy="1393962"/>
      </dsp:txXfrm>
    </dsp:sp>
    <dsp:sp modelId="{B277FF95-A002-4B5F-A1EB-B0EFF525D6F9}">
      <dsp:nvSpPr>
        <dsp:cNvPr id="0" name=""/>
        <dsp:cNvSpPr/>
      </dsp:nvSpPr>
      <dsp:spPr>
        <a:xfrm>
          <a:off x="8038885" y="799743"/>
          <a:ext cx="503752" cy="91440"/>
        </a:xfrm>
        <a:custGeom>
          <a:avLst/>
          <a:gdLst/>
          <a:ahLst/>
          <a:cxnLst/>
          <a:rect l="0" t="0" r="0" b="0"/>
          <a:pathLst>
            <a:path>
              <a:moveTo>
                <a:pt x="0" y="45720"/>
              </a:moveTo>
              <a:lnTo>
                <a:pt x="50375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77402" y="842791"/>
        <a:ext cx="26717" cy="5343"/>
      </dsp:txXfrm>
    </dsp:sp>
    <dsp:sp modelId="{9926D897-2D8F-46AC-832D-CB60E83B91A1}">
      <dsp:nvSpPr>
        <dsp:cNvPr id="0" name=""/>
        <dsp:cNvSpPr/>
      </dsp:nvSpPr>
      <dsp:spPr>
        <a:xfrm>
          <a:off x="5717414" y="148482"/>
          <a:ext cx="2323270" cy="13939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42" tIns="119497" rIns="113842" bIns="119497" numCol="1" spcCol="1270" anchor="ctr" anchorCtr="0">
          <a:noAutofit/>
        </a:bodyPr>
        <a:lstStyle/>
        <a:p>
          <a:pPr marL="0" lvl="0" indent="0" algn="ctr" defTabSz="933450">
            <a:lnSpc>
              <a:spcPct val="90000"/>
            </a:lnSpc>
            <a:spcBef>
              <a:spcPct val="0"/>
            </a:spcBef>
            <a:spcAft>
              <a:spcPct val="35000"/>
            </a:spcAft>
            <a:buNone/>
          </a:pPr>
          <a:r>
            <a:rPr lang="en-US" sz="2100" b="0" kern="1200" dirty="0"/>
            <a:t>Initial Model Fitting</a:t>
          </a:r>
          <a:endParaRPr lang="en-US" sz="2100" kern="1200" dirty="0"/>
        </a:p>
      </dsp:txBody>
      <dsp:txXfrm>
        <a:off x="5717414" y="148482"/>
        <a:ext cx="2323270" cy="1393962"/>
      </dsp:txXfrm>
    </dsp:sp>
    <dsp:sp modelId="{3EAF0047-5A5C-4A75-9AEA-D39EE260796B}">
      <dsp:nvSpPr>
        <dsp:cNvPr id="0" name=""/>
        <dsp:cNvSpPr/>
      </dsp:nvSpPr>
      <dsp:spPr>
        <a:xfrm>
          <a:off x="1163804" y="1540644"/>
          <a:ext cx="8572868" cy="503752"/>
        </a:xfrm>
        <a:custGeom>
          <a:avLst/>
          <a:gdLst/>
          <a:ahLst/>
          <a:cxnLst/>
          <a:rect l="0" t="0" r="0" b="0"/>
          <a:pathLst>
            <a:path>
              <a:moveTo>
                <a:pt x="8572868" y="0"/>
              </a:moveTo>
              <a:lnTo>
                <a:pt x="8572868" y="268976"/>
              </a:lnTo>
              <a:lnTo>
                <a:pt x="0" y="268976"/>
              </a:lnTo>
              <a:lnTo>
                <a:pt x="0" y="503752"/>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5500" y="1789849"/>
        <a:ext cx="429475" cy="5343"/>
      </dsp:txXfrm>
    </dsp:sp>
    <dsp:sp modelId="{BB919331-4530-46F2-8F96-1DE957446A15}">
      <dsp:nvSpPr>
        <dsp:cNvPr id="0" name=""/>
        <dsp:cNvSpPr/>
      </dsp:nvSpPr>
      <dsp:spPr>
        <a:xfrm>
          <a:off x="8575037" y="148482"/>
          <a:ext cx="2323270" cy="139396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42" tIns="119497" rIns="113842" bIns="119497" numCol="1" spcCol="1270" anchor="ctr" anchorCtr="0">
          <a:noAutofit/>
        </a:bodyPr>
        <a:lstStyle/>
        <a:p>
          <a:pPr marL="0" lvl="0" indent="0" algn="ctr" defTabSz="933450">
            <a:lnSpc>
              <a:spcPct val="90000"/>
            </a:lnSpc>
            <a:spcBef>
              <a:spcPct val="0"/>
            </a:spcBef>
            <a:spcAft>
              <a:spcPct val="35000"/>
            </a:spcAft>
            <a:buNone/>
          </a:pPr>
          <a:r>
            <a:rPr lang="en-US" sz="2100" b="0" kern="1200" dirty="0"/>
            <a:t>Model Integration with Random Forest </a:t>
          </a:r>
          <a:r>
            <a:rPr lang="en-US" sz="2100" b="0" kern="1200" dirty="0" err="1"/>
            <a:t>Regressor</a:t>
          </a:r>
          <a:endParaRPr lang="en-US" sz="2100" b="0" kern="1200" dirty="0"/>
        </a:p>
      </dsp:txBody>
      <dsp:txXfrm>
        <a:off x="8575037" y="148482"/>
        <a:ext cx="2323270" cy="1393962"/>
      </dsp:txXfrm>
    </dsp:sp>
    <dsp:sp modelId="{45E674D4-0A0A-4C2D-9411-CBBF410038D2}">
      <dsp:nvSpPr>
        <dsp:cNvPr id="0" name=""/>
        <dsp:cNvSpPr/>
      </dsp:nvSpPr>
      <dsp:spPr>
        <a:xfrm>
          <a:off x="2323639" y="2728058"/>
          <a:ext cx="503752" cy="91440"/>
        </a:xfrm>
        <a:custGeom>
          <a:avLst/>
          <a:gdLst/>
          <a:ahLst/>
          <a:cxnLst/>
          <a:rect l="0" t="0" r="0" b="0"/>
          <a:pathLst>
            <a:path>
              <a:moveTo>
                <a:pt x="0" y="45720"/>
              </a:moveTo>
              <a:lnTo>
                <a:pt x="50375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2156" y="2771106"/>
        <a:ext cx="26717" cy="5343"/>
      </dsp:txXfrm>
    </dsp:sp>
    <dsp:sp modelId="{E37B487F-62F3-48EE-984E-CAA70EED1240}">
      <dsp:nvSpPr>
        <dsp:cNvPr id="0" name=""/>
        <dsp:cNvSpPr/>
      </dsp:nvSpPr>
      <dsp:spPr>
        <a:xfrm>
          <a:off x="2168" y="2076797"/>
          <a:ext cx="2323270" cy="139396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42" tIns="119497" rIns="113842" bIns="119497" numCol="1" spcCol="1270" anchor="ctr" anchorCtr="0">
          <a:noAutofit/>
        </a:bodyPr>
        <a:lstStyle/>
        <a:p>
          <a:pPr marL="0" lvl="0" indent="0" algn="ctr" defTabSz="933450">
            <a:lnSpc>
              <a:spcPct val="90000"/>
            </a:lnSpc>
            <a:spcBef>
              <a:spcPct val="0"/>
            </a:spcBef>
            <a:spcAft>
              <a:spcPct val="35000"/>
            </a:spcAft>
            <a:buNone/>
          </a:pPr>
          <a:r>
            <a:rPr lang="en-US" sz="2100" b="1" kern="1200" dirty="0"/>
            <a:t>Cross-Validation</a:t>
          </a:r>
          <a:endParaRPr lang="en-US" sz="2100" kern="1200" dirty="0"/>
        </a:p>
      </dsp:txBody>
      <dsp:txXfrm>
        <a:off x="2168" y="2076797"/>
        <a:ext cx="2323270" cy="1393962"/>
      </dsp:txXfrm>
    </dsp:sp>
    <dsp:sp modelId="{025C94D2-C780-4FE9-A9FB-5F0C5774FDAC}">
      <dsp:nvSpPr>
        <dsp:cNvPr id="0" name=""/>
        <dsp:cNvSpPr/>
      </dsp:nvSpPr>
      <dsp:spPr>
        <a:xfrm>
          <a:off x="5181262" y="2728058"/>
          <a:ext cx="503752" cy="91440"/>
        </a:xfrm>
        <a:custGeom>
          <a:avLst/>
          <a:gdLst/>
          <a:ahLst/>
          <a:cxnLst/>
          <a:rect l="0" t="0" r="0" b="0"/>
          <a:pathLst>
            <a:path>
              <a:moveTo>
                <a:pt x="0" y="45720"/>
              </a:moveTo>
              <a:lnTo>
                <a:pt x="50375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779" y="2771106"/>
        <a:ext cx="26717" cy="5343"/>
      </dsp:txXfrm>
    </dsp:sp>
    <dsp:sp modelId="{CC2FB8DB-0222-4D93-9518-91392EE70017}">
      <dsp:nvSpPr>
        <dsp:cNvPr id="0" name=""/>
        <dsp:cNvSpPr/>
      </dsp:nvSpPr>
      <dsp:spPr>
        <a:xfrm>
          <a:off x="2859791" y="2076797"/>
          <a:ext cx="2323270" cy="139396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42" tIns="119497" rIns="113842" bIns="119497" numCol="1" spcCol="1270" anchor="ctr" anchorCtr="0">
          <a:noAutofit/>
        </a:bodyPr>
        <a:lstStyle/>
        <a:p>
          <a:pPr marL="0" lvl="0" indent="0" algn="ctr" defTabSz="933450">
            <a:lnSpc>
              <a:spcPct val="90000"/>
            </a:lnSpc>
            <a:spcBef>
              <a:spcPct val="0"/>
            </a:spcBef>
            <a:spcAft>
              <a:spcPct val="35000"/>
            </a:spcAft>
            <a:buNone/>
          </a:pPr>
          <a:r>
            <a:rPr lang="en-US" sz="2100" b="1" kern="1200" dirty="0"/>
            <a:t>Model Evaluation</a:t>
          </a:r>
          <a:endParaRPr lang="en-US" sz="2100" b="0" kern="1200" dirty="0"/>
        </a:p>
      </dsp:txBody>
      <dsp:txXfrm>
        <a:off x="2859791" y="2076797"/>
        <a:ext cx="2323270" cy="1393962"/>
      </dsp:txXfrm>
    </dsp:sp>
    <dsp:sp modelId="{7DB87EA3-0399-41AE-A4A0-5BF7C94EDE35}">
      <dsp:nvSpPr>
        <dsp:cNvPr id="0" name=""/>
        <dsp:cNvSpPr/>
      </dsp:nvSpPr>
      <dsp:spPr>
        <a:xfrm>
          <a:off x="5717414" y="2076797"/>
          <a:ext cx="2323270" cy="13939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42" tIns="119497" rIns="113842" bIns="119497" numCol="1" spcCol="1270" anchor="ctr" anchorCtr="0">
          <a:noAutofit/>
        </a:bodyPr>
        <a:lstStyle/>
        <a:p>
          <a:pPr marL="0" lvl="0" indent="0" algn="ctr" defTabSz="933450">
            <a:lnSpc>
              <a:spcPct val="90000"/>
            </a:lnSpc>
            <a:spcBef>
              <a:spcPct val="0"/>
            </a:spcBef>
            <a:spcAft>
              <a:spcPct val="35000"/>
            </a:spcAft>
            <a:buNone/>
          </a:pPr>
          <a:r>
            <a:rPr lang="en-US" sz="2100" b="1" kern="1200"/>
            <a:t>Data Visualization</a:t>
          </a:r>
          <a:endParaRPr lang="en-US" sz="2100" b="0" kern="1200"/>
        </a:p>
      </dsp:txBody>
      <dsp:txXfrm>
        <a:off x="5717414" y="2076797"/>
        <a:ext cx="2323270" cy="139396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26AAB-CE10-4BCF-AB00-668B47577401}" type="datetimeFigureOut">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9045A-BD97-4A1A-A0A8-E147C52450C4}" type="slidenum">
              <a:t>‹#›</a:t>
            </a:fld>
            <a:endParaRPr lang="en-US"/>
          </a:p>
        </p:txBody>
      </p:sp>
    </p:spTree>
    <p:extLst>
      <p:ext uri="{BB962C8B-B14F-4D97-AF65-F5344CB8AC3E}">
        <p14:creationId xmlns:p14="http://schemas.microsoft.com/office/powerpoint/2010/main" val="257590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9045A-BD97-4A1A-A0A8-E147C52450C4}" type="slidenum">
              <a:rPr lang="en-US" smtClean="0"/>
              <a:t>1</a:t>
            </a:fld>
            <a:endParaRPr lang="en-US"/>
          </a:p>
        </p:txBody>
      </p:sp>
    </p:spTree>
    <p:extLst>
      <p:ext uri="{BB962C8B-B14F-4D97-AF65-F5344CB8AC3E}">
        <p14:creationId xmlns:p14="http://schemas.microsoft.com/office/powerpoint/2010/main" val="514460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Data Understanding and Exploration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key statistics to identify trends and patterns in housing data.</a:t>
            </a:r>
          </a:p>
          <a:p>
            <a:r>
              <a:rPr lang="en-US" dirty="0"/>
              <a:t>Visualize correlations among features to identify potential predictors for the target variable (</a:t>
            </a:r>
            <a:r>
              <a:rPr lang="en-US" dirty="0" err="1"/>
              <a:t>median_house_value</a:t>
            </a:r>
            <a:r>
              <a:rPr lang="en-US" dirty="0"/>
              <a:t>).</a:t>
            </a:r>
          </a:p>
          <a:p>
            <a:r>
              <a:rPr lang="en-US" b="1" dirty="0"/>
              <a:t>Building Predictive Models</a:t>
            </a:r>
          </a:p>
          <a:p>
            <a:r>
              <a:rPr lang="en-US" dirty="0"/>
              <a:t>Baseline Model: Use Linear Regression to establish a simple predictive baseline.</a:t>
            </a:r>
          </a:p>
          <a:p>
            <a:r>
              <a:rPr lang="en-US" dirty="0"/>
              <a:t>Advanced Model: Employ Random Forest Regression to capture complex, non-linear relationships.
              </a:t>
            </a:r>
          </a:p>
          <a:p>
            <a:endParaRPr lang="en-US" dirty="0"/>
          </a:p>
        </p:txBody>
      </p:sp>
      <p:sp>
        <p:nvSpPr>
          <p:cNvPr id="4" name="Slide Number Placeholder 3"/>
          <p:cNvSpPr>
            <a:spLocks noGrp="1"/>
          </p:cNvSpPr>
          <p:nvPr>
            <p:ph type="sldNum" sz="quarter" idx="10"/>
          </p:nvPr>
        </p:nvSpPr>
        <p:spPr/>
        <p:txBody>
          <a:bodyPr/>
          <a:lstStyle/>
          <a:p>
            <a:fld id="{05A9045A-BD97-4A1A-A0A8-E147C52450C4}" type="slidenum">
              <a:rPr lang="en-US" smtClean="0"/>
              <a:t>2</a:t>
            </a:fld>
            <a:endParaRPr lang="en-US"/>
          </a:p>
        </p:txBody>
      </p:sp>
    </p:spTree>
    <p:extLst>
      <p:ext uri="{BB962C8B-B14F-4D97-AF65-F5344CB8AC3E}">
        <p14:creationId xmlns:p14="http://schemas.microsoft.com/office/powerpoint/2010/main" val="202470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9045A-BD97-4A1A-A0A8-E147C52450C4}" type="slidenum">
              <a:rPr lang="en-US" smtClean="0"/>
              <a:t>3</a:t>
            </a:fld>
            <a:endParaRPr lang="en-US"/>
          </a:p>
        </p:txBody>
      </p:sp>
    </p:spTree>
    <p:extLst>
      <p:ext uri="{BB962C8B-B14F-4D97-AF65-F5344CB8AC3E}">
        <p14:creationId xmlns:p14="http://schemas.microsoft.com/office/powerpoint/2010/main" val="1464276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Understand the dataset, identify patterns, and uncover relationships. Inspected data structure and summary statistics using info() and describe(), Analyzed feature correlations with a heatmap, Identified key predictors like </a:t>
            </a:r>
            <a:r>
              <a:rPr lang="en-US" dirty="0" err="1"/>
              <a:t>median_income</a:t>
            </a:r>
            <a:r>
              <a:rPr lang="en-US" dirty="0"/>
              <a:t> and examined relationships between features and the target variable, </a:t>
            </a:r>
            <a:r>
              <a:rPr lang="en-US" dirty="0" err="1"/>
              <a:t>median_house_value</a:t>
            </a:r>
            <a:r>
              <a:rPr lang="en-US" dirty="0"/>
              <a:t>.</a:t>
            </a:r>
          </a:p>
          <a:p>
            <a:pPr marL="228600" indent="-228600">
              <a:buAutoNum type="arabicPeriod"/>
            </a:pPr>
            <a:r>
              <a:rPr lang="en-US" dirty="0"/>
              <a:t>Clean and preprocess the dataset for modeling. Handled missing values using </a:t>
            </a:r>
            <a:r>
              <a:rPr lang="en-US" dirty="0" err="1"/>
              <a:t>SimpleImputer</a:t>
            </a:r>
            <a:r>
              <a:rPr lang="en-US" dirty="0"/>
              <a:t>. Standardized numeric features with </a:t>
            </a:r>
            <a:r>
              <a:rPr lang="en-US" dirty="0" err="1"/>
              <a:t>StandardScaler</a:t>
            </a:r>
            <a:r>
              <a:rPr lang="en-US" dirty="0"/>
              <a:t>. One-hot encoded the categorical feature </a:t>
            </a:r>
            <a:r>
              <a:rPr lang="en-US" dirty="0" err="1"/>
              <a:t>ocean_proximity</a:t>
            </a:r>
            <a:r>
              <a:rPr lang="en-US" dirty="0"/>
              <a:t>. </a:t>
            </a:r>
          </a:p>
          <a:p>
            <a:pPr marL="228600" indent="-228600">
              <a:buAutoNum type="arabicPeriod"/>
            </a:pPr>
            <a:r>
              <a:rPr lang="en-US" dirty="0"/>
              <a:t>Create a baseline model for comparison. Built a pipeline combining preprocessing and a Linear Regression model. Split data into training and testing sets using </a:t>
            </a:r>
            <a:r>
              <a:rPr lang="en-US" dirty="0" err="1"/>
              <a:t>train_test_split</a:t>
            </a:r>
            <a:r>
              <a:rPr lang="en-US" dirty="0"/>
              <a:t>. Trained the Linear Regression model and evaluated it with metrics such as MSE and 𝑅2.</a:t>
            </a:r>
          </a:p>
          <a:p>
            <a:pPr marL="228600" indent="-228600">
              <a:buAutoNum type="arabicPeriod"/>
            </a:pPr>
            <a:r>
              <a:rPr lang="en-US" dirty="0"/>
              <a:t>Enhance predictive performance with a more complex model. Replaced the linear regressor with </a:t>
            </a:r>
            <a:r>
              <a:rPr lang="en-US" dirty="0" err="1"/>
              <a:t>RandomForestRegressor</a:t>
            </a:r>
            <a:r>
              <a:rPr lang="en-US" dirty="0"/>
              <a:t> in the pipeline. Trained the Random Forest model and evaluated its performance on the test set. Assessed feature importances for better interpretability. </a:t>
            </a:r>
          </a:p>
          <a:p>
            <a:pPr marL="228600" indent="-228600">
              <a:buAutoNum type="arabicPeriod"/>
            </a:pPr>
            <a:r>
              <a:rPr lang="en-US" dirty="0"/>
              <a:t>Validate the model’s robustness and generalizability. Performed cross-validation with 5 folds using the Random Forest pipeline. Computed average MSE across all folds to evaluate performance consistency. </a:t>
            </a:r>
          </a:p>
          <a:p>
            <a:pPr marL="228600" indent="-228600">
              <a:buAutoNum type="arabicPeriod"/>
            </a:pPr>
            <a:r>
              <a:rPr lang="en-US" dirty="0"/>
              <a:t>Assess the performance of both models. Compared Linear Regression and Random Forest models using MSE and 𝑅2. Analyzed residuals to identify potential model limitations. </a:t>
            </a:r>
          </a:p>
          <a:p>
            <a:pPr marL="228600" indent="-228600">
              <a:buAutoNum type="arabicPeriod"/>
            </a:pPr>
            <a:r>
              <a:rPr lang="en-US" dirty="0"/>
              <a:t>Present findings and insights effectively. Created scatter plots for actual vs. predicted values. Visualized residual distributions to assess model errors. Used heatmaps and scatterplots during EDA to convey feature relationships. </a:t>
            </a:r>
          </a:p>
        </p:txBody>
      </p:sp>
      <p:sp>
        <p:nvSpPr>
          <p:cNvPr id="4" name="Slide Number Placeholder 3"/>
          <p:cNvSpPr>
            <a:spLocks noGrp="1"/>
          </p:cNvSpPr>
          <p:nvPr>
            <p:ph type="sldNum" sz="quarter" idx="5"/>
          </p:nvPr>
        </p:nvSpPr>
        <p:spPr/>
        <p:txBody>
          <a:bodyPr/>
          <a:lstStyle/>
          <a:p>
            <a:fld id="{05A9045A-BD97-4A1A-A0A8-E147C52450C4}" type="slidenum">
              <a:rPr lang="en-US" smtClean="0"/>
              <a:t>5</a:t>
            </a:fld>
            <a:endParaRPr lang="en-US"/>
          </a:p>
        </p:txBody>
      </p:sp>
    </p:spTree>
    <p:extLst>
      <p:ext uri="{BB962C8B-B14F-4D97-AF65-F5344CB8AC3E}">
        <p14:creationId xmlns:p14="http://schemas.microsoft.com/office/powerpoint/2010/main" val="1964457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total_rooms</a:t>
            </a:r>
            <a:r>
              <a:rPr lang="en-US" sz="1000" dirty="0"/>
              <a:t>, </a:t>
            </a:r>
            <a:r>
              <a:rPr lang="en-US" sz="1000" dirty="0" err="1"/>
              <a:t>total_bedrooms</a:t>
            </a:r>
            <a:r>
              <a:rPr lang="en-US" sz="1000" dirty="0"/>
              <a:t>, and population are heavily right-skewed, indicating this suggests areas with extremely high populations or large buildings.</a:t>
            </a:r>
            <a:r>
              <a:rPr lang="en-US" sz="1000" baseline="0" dirty="0"/>
              <a:t> </a:t>
            </a:r>
            <a:r>
              <a:rPr lang="en-US" sz="1000" dirty="0" err="1"/>
              <a:t>median_income</a:t>
            </a:r>
            <a:r>
              <a:rPr lang="en-US" sz="1000" dirty="0"/>
              <a:t> shows a right-skewed distribution but has a noticeable peak. Most incomes are concentrated between </a:t>
            </a:r>
            <a:r>
              <a:rPr lang="en-US" sz="1000" b="1" dirty="0"/>
              <a:t>2 and 6 (scaled)</a:t>
            </a:r>
            <a:r>
              <a:rPr lang="en-US" sz="1000" dirty="0"/>
              <a:t>. </a:t>
            </a:r>
            <a:r>
              <a:rPr lang="en-US" sz="1000" dirty="0" err="1"/>
              <a:t>median_house_value</a:t>
            </a:r>
            <a:r>
              <a:rPr lang="en-US" sz="1000" dirty="0"/>
              <a:t> shows a clear </a:t>
            </a:r>
            <a:r>
              <a:rPr lang="en-US" sz="1000" b="1" dirty="0"/>
              <a:t>ceiling effect</a:t>
            </a:r>
            <a:r>
              <a:rPr lang="en-US" sz="1000" dirty="0"/>
              <a:t> at </a:t>
            </a:r>
            <a:r>
              <a:rPr lang="en-US" sz="1000" b="1" dirty="0"/>
              <a:t>$500,001</a:t>
            </a:r>
            <a:r>
              <a:rPr lang="en-US" sz="1000" dirty="0"/>
              <a:t>, where many observations are </a:t>
            </a:r>
            <a:r>
              <a:rPr lang="en-US" sz="1000" dirty="0" err="1"/>
              <a:t>concentrated.This</a:t>
            </a:r>
            <a:r>
              <a:rPr lang="en-US" sz="1000" dirty="0"/>
              <a:t> indicates that the data has been censored, which may affect model performance since we cannot accurately model values above this threshold. The </a:t>
            </a:r>
            <a:r>
              <a:rPr lang="en-US" sz="1000" dirty="0" err="1"/>
              <a:t>housing_median_age</a:t>
            </a:r>
            <a:r>
              <a:rPr lang="en-US" sz="1000" dirty="0"/>
              <a:t> histogram has a fairly uniform distribution, with a peak near the maximum value (52 years).This suggests many homes are older and likely built in similar time periods, with fewer newer properties. longitude and latitude show clusters, indicating specific geographic regions dominate the </a:t>
            </a:r>
            <a:r>
              <a:rPr lang="en-US" sz="1000" dirty="0" err="1"/>
              <a:t>dataset.These</a:t>
            </a:r>
            <a:r>
              <a:rPr lang="en-US" sz="1000" dirty="0"/>
              <a:t> clusters likely represent major population centers. Most households fall within a smaller range, while a few have very large household counts.</a:t>
            </a:r>
          </a:p>
        </p:txBody>
      </p:sp>
      <p:sp>
        <p:nvSpPr>
          <p:cNvPr id="4" name="Slide Number Placeholder 3"/>
          <p:cNvSpPr>
            <a:spLocks noGrp="1"/>
          </p:cNvSpPr>
          <p:nvPr>
            <p:ph type="sldNum" sz="quarter" idx="10"/>
          </p:nvPr>
        </p:nvSpPr>
        <p:spPr/>
        <p:txBody>
          <a:bodyPr/>
          <a:lstStyle/>
          <a:p>
            <a:fld id="{05A9045A-BD97-4A1A-A0A8-E147C52450C4}" type="slidenum">
              <a:rPr lang="en-US" smtClean="0"/>
              <a:t>6</a:t>
            </a:fld>
            <a:endParaRPr lang="en-US"/>
          </a:p>
        </p:txBody>
      </p:sp>
    </p:spTree>
    <p:extLst>
      <p:ext uri="{BB962C8B-B14F-4D97-AF65-F5344CB8AC3E}">
        <p14:creationId xmlns:p14="http://schemas.microsoft.com/office/powerpoint/2010/main" val="871598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12/2/2024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717179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12/2/2024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13031402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12/2/2024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3464255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12/2/2024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43505123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12/2/2024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1430490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12/2/2024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8895071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12/2/2024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79664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12/2/2024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12562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12/2/2024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5788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12/2/2024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8939874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12/2/2024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10204315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12/2/2024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6499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geeksforgeeks.org/how-to-draw-2d-heatmap-using-matplotlib-in-python/" TargetMode="External"/><Relationship Id="rId3" Type="http://schemas.openxmlformats.org/officeDocument/2006/relationships/hyperlink" Target="https://medium.com/ampersand-academy/random-forest-regression-using-python-sklearn-from-scratch-9ad7cf2ec2bb" TargetMode="External"/><Relationship Id="rId7" Type="http://schemas.openxmlformats.org/officeDocument/2006/relationships/hyperlink" Target="https://www.w3resource.com/python-exercises/pandas_numpy/pandas_numpy-exercise-11.php#google_vignette" TargetMode="External"/><Relationship Id="rId2" Type="http://schemas.openxmlformats.org/officeDocument/2006/relationships/hyperlink" Target="https://stackoverflow.com/questions/60685866/how-do-i-find-out-the-rmse-of-a-random-forest-in-r" TargetMode="External"/><Relationship Id="rId1" Type="http://schemas.openxmlformats.org/officeDocument/2006/relationships/slideLayout" Target="../slideLayouts/slideLayout2.xml"/><Relationship Id="rId6" Type="http://schemas.openxmlformats.org/officeDocument/2006/relationships/hyperlink" Target="https://www.kaggle.com/code/alexisbcook/pipelines" TargetMode="External"/><Relationship Id="rId5" Type="http://schemas.openxmlformats.org/officeDocument/2006/relationships/hyperlink" Target="https://stackoverflow.com/questions/71615078/how-to-do-cross-validation-on-random-forest" TargetMode="External"/><Relationship Id="rId4" Type="http://schemas.openxmlformats.org/officeDocument/2006/relationships/hyperlink" Target="https://www.kaggle.com/code/haseebwar07/random-forest-tuning-cross-valid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camnugent/california-housing-prices?resource=downloa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17" y="889820"/>
            <a:ext cx="11670982" cy="2534682"/>
          </a:xfrm>
        </p:spPr>
        <p:txBody>
          <a:bodyPr>
            <a:normAutofit fontScale="90000"/>
          </a:bodyPr>
          <a:lstStyle/>
          <a:p>
            <a:pPr algn="ctr"/>
            <a:r>
              <a:rPr lang="en-US" b="1" dirty="0">
                <a:latin typeface="Univers Condensed"/>
                <a:cs typeface="Times New Roman"/>
              </a:rPr>
              <a:t>Predicting California Housing Prices</a:t>
            </a:r>
            <a:endParaRPr lang="en-US" dirty="0">
              <a:latin typeface="Univers Condensed"/>
            </a:endParaRPr>
          </a:p>
          <a:p>
            <a:pPr algn="ctr"/>
            <a:r>
              <a:rPr lang="en-US" b="1" dirty="0"/>
              <a:t> utilizing </a:t>
            </a:r>
            <a:br>
              <a:rPr lang="en-US" b="1" dirty="0"/>
            </a:br>
            <a:r>
              <a:rPr lang="en-US" b="1" dirty="0"/>
              <a:t>machine learning algorithms</a:t>
            </a:r>
            <a:endParaRPr lang="en-US" sz="4400" b="1"/>
          </a:p>
        </p:txBody>
      </p:sp>
      <p:sp>
        <p:nvSpPr>
          <p:cNvPr id="3" name="Subtitle 2"/>
          <p:cNvSpPr>
            <a:spLocks noGrp="1"/>
          </p:cNvSpPr>
          <p:nvPr>
            <p:ph type="subTitle" idx="1"/>
          </p:nvPr>
        </p:nvSpPr>
        <p:spPr>
          <a:xfrm>
            <a:off x="678425" y="4488426"/>
            <a:ext cx="10460630" cy="1302774"/>
          </a:xfrm>
        </p:spPr>
        <p:txBody>
          <a:bodyPr>
            <a:normAutofit/>
          </a:bodyPr>
          <a:lstStyle/>
          <a:p>
            <a:r>
              <a:rPr lang="en-US" sz="2400" b="1" i="1" dirty="0"/>
              <a:t>Presented by: </a:t>
            </a:r>
            <a:r>
              <a:rPr lang="en-US" sz="2400" b="1" i="1" dirty="0" err="1"/>
              <a:t>Md</a:t>
            </a:r>
            <a:r>
              <a:rPr lang="en-US" sz="2400" b="1" i="1" dirty="0"/>
              <a:t> Ashiq </a:t>
            </a:r>
            <a:r>
              <a:rPr lang="en-US" sz="2400" b="1" i="1" dirty="0" err="1"/>
              <a:t>Mahmood</a:t>
            </a:r>
            <a:r>
              <a:rPr lang="en-US" sz="2400" b="1" i="1" dirty="0"/>
              <a:t>, Cassidy </a:t>
            </a:r>
            <a:r>
              <a:rPr lang="en-US" sz="2400" b="1" i="1" dirty="0" err="1"/>
              <a:t>Norkett</a:t>
            </a:r>
            <a:r>
              <a:rPr lang="en-US" sz="2400" b="1" i="1" dirty="0"/>
              <a:t>, </a:t>
            </a:r>
            <a:r>
              <a:rPr lang="en-US" sz="2400" b="1" i="1" dirty="0" err="1"/>
              <a:t>Borsha</a:t>
            </a:r>
            <a:r>
              <a:rPr lang="en-US" sz="2400" b="1" i="1" dirty="0"/>
              <a:t> </a:t>
            </a:r>
            <a:r>
              <a:rPr lang="en-US" sz="2400" b="1" i="1" dirty="0" err="1"/>
              <a:t>Podder</a:t>
            </a:r>
            <a:r>
              <a:rPr lang="en-US" sz="2400" b="1" i="1" dirty="0"/>
              <a:t>, Lawrence Tai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691265" cy="698886"/>
          </a:xfrm>
        </p:spPr>
        <p:txBody>
          <a:bodyPr>
            <a:normAutofit fontScale="90000"/>
          </a:bodyPr>
          <a:lstStyle/>
          <a:p>
            <a:r>
              <a:rPr lang="en-US" b="1" dirty="0"/>
              <a:t>Model Integration and Training</a:t>
            </a:r>
          </a:p>
        </p:txBody>
      </p:sp>
      <p:sp>
        <p:nvSpPr>
          <p:cNvPr id="4" name="Date Placeholder 3"/>
          <p:cNvSpPr>
            <a:spLocks noGrp="1"/>
          </p:cNvSpPr>
          <p:nvPr>
            <p:ph type="dt" sz="half" idx="10"/>
          </p:nvPr>
        </p:nvSpPr>
        <p:spPr/>
        <p:txBody>
          <a:bodyPr/>
          <a:lstStyle/>
          <a:p>
            <a:fld id="{3AD6CDB0-CAD9-4378-9F7F-50F407314AE0}"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10</a:t>
            </a:fld>
            <a:endParaRPr lang="en-US"/>
          </a:p>
        </p:txBody>
      </p:sp>
      <p:sp>
        <p:nvSpPr>
          <p:cNvPr id="7" name="Rectangle 1"/>
          <p:cNvSpPr>
            <a:spLocks noGrp="1" noChangeArrowheads="1"/>
          </p:cNvSpPr>
          <p:nvPr>
            <p:ph idx="1"/>
          </p:nvPr>
        </p:nvSpPr>
        <p:spPr bwMode="auto">
          <a:xfrm>
            <a:off x="700635" y="1543135"/>
            <a:ext cx="1067651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rPr>
              <a:t>This part focuses on integrating the preprocessing with the model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rPr>
              <a:t>and fitting it to the training 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300" b="0" i="0" u="none" strike="noStrike" cap="none" normalizeH="0" baseline="0" dirty="0">
              <a:ln>
                <a:noFill/>
              </a:ln>
              <a:solidFill>
                <a:schemeClr val="tx1"/>
              </a:solidFill>
              <a:effectLst/>
            </a:endParaRPr>
          </a:p>
          <a:p>
            <a:pPr marL="0" lvl="0" indent="0" algn="just" eaLnBrk="0" fontAlgn="base" hangingPunct="0">
              <a:lnSpc>
                <a:spcPct val="100000"/>
              </a:lnSpc>
              <a:spcBef>
                <a:spcPct val="0"/>
              </a:spcBef>
              <a:spcAft>
                <a:spcPct val="0"/>
              </a:spcAft>
              <a:buNone/>
            </a:pPr>
            <a:r>
              <a:rPr lang="en-US" sz="2300" b="1" dirty="0"/>
              <a:t>Creates a Unified Pipeline:</a:t>
            </a:r>
          </a:p>
          <a:p>
            <a:pPr lvl="0" algn="just" eaLnBrk="0" fontAlgn="base" hangingPunct="0">
              <a:lnSpc>
                <a:spcPct val="100000"/>
              </a:lnSpc>
              <a:spcBef>
                <a:spcPct val="0"/>
              </a:spcBef>
              <a:spcAft>
                <a:spcPct val="0"/>
              </a:spcAft>
              <a:buFont typeface="Wingdings" panose="05000000000000000000" pitchFamily="2" charset="2"/>
              <a:buChar char="ü"/>
            </a:pPr>
            <a:r>
              <a:rPr lang="en-US" sz="2300" dirty="0"/>
              <a:t>Combines the preprocessing steps (preprocessor) with a regression model (</a:t>
            </a:r>
            <a:r>
              <a:rPr lang="en-US" sz="2300" dirty="0" err="1"/>
              <a:t>LinearRegression</a:t>
            </a:r>
            <a:r>
              <a:rPr lang="en-US" sz="2300" dirty="0"/>
              <a:t>).</a:t>
            </a:r>
          </a:p>
          <a:p>
            <a:pPr lvl="0" algn="just" eaLnBrk="0" fontAlgn="base" hangingPunct="0">
              <a:lnSpc>
                <a:spcPct val="100000"/>
              </a:lnSpc>
              <a:spcBef>
                <a:spcPct val="0"/>
              </a:spcBef>
              <a:spcAft>
                <a:spcPct val="0"/>
              </a:spcAft>
              <a:buFont typeface="Wingdings" panose="05000000000000000000" pitchFamily="2" charset="2"/>
              <a:buChar char="ü"/>
            </a:pPr>
            <a:endParaRPr lang="en-US" sz="2300" dirty="0"/>
          </a:p>
          <a:p>
            <a:pPr lvl="0" algn="just" eaLnBrk="0" fontAlgn="base" hangingPunct="0">
              <a:lnSpc>
                <a:spcPct val="100000"/>
              </a:lnSpc>
              <a:spcBef>
                <a:spcPct val="0"/>
              </a:spcBef>
              <a:spcAft>
                <a:spcPct val="0"/>
              </a:spcAft>
              <a:buFont typeface="Wingdings" panose="05000000000000000000" pitchFamily="2" charset="2"/>
              <a:buChar char="ü"/>
            </a:pPr>
            <a:r>
              <a:rPr lang="en-US" sz="2300" dirty="0"/>
              <a:t>Ensures preprocessing is applied consistently during both training and prediction.</a:t>
            </a:r>
          </a:p>
          <a:p>
            <a:pPr marL="0" lvl="0" indent="0" algn="just" eaLnBrk="0" fontAlgn="base" hangingPunct="0">
              <a:lnSpc>
                <a:spcPct val="100000"/>
              </a:lnSpc>
              <a:spcBef>
                <a:spcPct val="0"/>
              </a:spcBef>
              <a:spcAft>
                <a:spcPct val="0"/>
              </a:spcAft>
              <a:buNone/>
            </a:pPr>
            <a:endParaRPr lang="en-US" sz="2300" dirty="0"/>
          </a:p>
          <a:p>
            <a:pPr marL="0" lvl="0" indent="0" algn="just" eaLnBrk="0" fontAlgn="base" hangingPunct="0">
              <a:lnSpc>
                <a:spcPct val="100000"/>
              </a:lnSpc>
              <a:spcBef>
                <a:spcPct val="0"/>
              </a:spcBef>
              <a:spcAft>
                <a:spcPct val="0"/>
              </a:spcAft>
              <a:buNone/>
            </a:pPr>
            <a:r>
              <a:rPr lang="en-US" sz="2300" b="1" dirty="0"/>
              <a:t>Trains the Model:</a:t>
            </a:r>
          </a:p>
          <a:p>
            <a:pPr lvl="0" algn="just" eaLnBrk="0" fontAlgn="base" hangingPunct="0">
              <a:lnSpc>
                <a:spcPct val="100000"/>
              </a:lnSpc>
              <a:spcBef>
                <a:spcPct val="0"/>
              </a:spcBef>
              <a:spcAft>
                <a:spcPct val="0"/>
              </a:spcAft>
              <a:buFont typeface="Wingdings" panose="05000000000000000000" pitchFamily="2" charset="2"/>
              <a:buChar char="ü"/>
            </a:pPr>
            <a:r>
              <a:rPr lang="en-US" sz="2300" dirty="0"/>
              <a:t>Fits the </a:t>
            </a:r>
            <a:r>
              <a:rPr lang="en-US" sz="2300" dirty="0" err="1"/>
              <a:t>LinearRegression</a:t>
            </a:r>
            <a:r>
              <a:rPr lang="en-US" sz="2300" dirty="0"/>
              <a:t> model using the preprocessed training data (</a:t>
            </a:r>
            <a:r>
              <a:rPr lang="en-US" sz="2300" dirty="0" err="1"/>
              <a:t>X_train</a:t>
            </a:r>
            <a:r>
              <a:rPr lang="en-US" sz="2300" dirty="0"/>
              <a:t> and </a:t>
            </a:r>
            <a:r>
              <a:rPr lang="en-US" sz="2300" dirty="0" err="1"/>
              <a:t>y_train</a:t>
            </a:r>
            <a:r>
              <a:rPr lang="en-US" sz="23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389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924" y="922095"/>
            <a:ext cx="10691265" cy="574195"/>
          </a:xfrm>
        </p:spPr>
        <p:txBody>
          <a:bodyPr>
            <a:noAutofit/>
          </a:bodyPr>
          <a:lstStyle/>
          <a:p>
            <a:r>
              <a:rPr lang="en-US" sz="2800" b="1" dirty="0"/>
              <a:t>Model Evaluation: Predictions and Metrics Calculation</a:t>
            </a:r>
          </a:p>
        </p:txBody>
      </p:sp>
      <p:sp>
        <p:nvSpPr>
          <p:cNvPr id="4" name="Date Placeholder 3"/>
          <p:cNvSpPr>
            <a:spLocks noGrp="1"/>
          </p:cNvSpPr>
          <p:nvPr>
            <p:ph type="dt" sz="half" idx="10"/>
          </p:nvPr>
        </p:nvSpPr>
        <p:spPr/>
        <p:txBody>
          <a:bodyPr/>
          <a:lstStyle/>
          <a:p>
            <a:fld id="{A089063F-2DCC-46C3-95E1-582A98C18388}"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11</a:t>
            </a:fld>
            <a:endParaRPr lang="en-US"/>
          </a:p>
        </p:txBody>
      </p:sp>
      <p:sp>
        <p:nvSpPr>
          <p:cNvPr id="7" name="Rectangle 1"/>
          <p:cNvSpPr>
            <a:spLocks noGrp="1" noChangeArrowheads="1"/>
          </p:cNvSpPr>
          <p:nvPr>
            <p:ph idx="1"/>
          </p:nvPr>
        </p:nvSpPr>
        <p:spPr bwMode="auto">
          <a:xfrm>
            <a:off x="563593" y="1315317"/>
            <a:ext cx="1158630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rPr>
              <a:t>Making Predictions</a:t>
            </a:r>
            <a:r>
              <a:rPr kumimoji="0" lang="en-US" b="0" i="0" u="none" strike="noStrike" cap="none" normalizeH="0" baseline="0" dirty="0">
                <a:ln>
                  <a:noFill/>
                </a:ln>
                <a:solidFill>
                  <a:schemeClr val="tx1"/>
                </a:solidFill>
                <a:effectLst/>
              </a:rPr>
              <a: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0" i="0" u="none" strike="noStrike" cap="none" normalizeH="0" baseline="0" dirty="0">
                <a:ln>
                  <a:noFill/>
                </a:ln>
                <a:solidFill>
                  <a:schemeClr val="tx1"/>
                </a:solidFill>
                <a:effectLst/>
              </a:rPr>
              <a:t>The model (</a:t>
            </a:r>
            <a:r>
              <a:rPr kumimoji="0" lang="en-US" b="0" i="0" u="none" strike="noStrike" cap="none" normalizeH="0" baseline="0" dirty="0" err="1">
                <a:ln>
                  <a:noFill/>
                </a:ln>
                <a:solidFill>
                  <a:schemeClr val="tx1"/>
                </a:solidFill>
                <a:effectLst/>
              </a:rPr>
              <a:t>LinearRegression</a:t>
            </a:r>
            <a:r>
              <a:rPr kumimoji="0" lang="en-US" b="0" i="0" u="none" strike="noStrike" cap="none" normalizeH="0" baseline="0" dirty="0">
                <a:ln>
                  <a:noFill/>
                </a:ln>
                <a:solidFill>
                  <a:schemeClr val="tx1"/>
                </a:solidFill>
                <a:effectLst/>
              </a:rPr>
              <a:t> pipeline) is used to predict the target variable (</a:t>
            </a:r>
            <a:r>
              <a:rPr kumimoji="0" lang="en-US" b="0" i="0" u="none" strike="noStrike" cap="none" normalizeH="0" baseline="0" dirty="0" err="1">
                <a:ln>
                  <a:noFill/>
                </a:ln>
                <a:solidFill>
                  <a:schemeClr val="tx1"/>
                </a:solidFill>
                <a:effectLst/>
              </a:rPr>
              <a:t>median_house_value</a:t>
            </a:r>
            <a:r>
              <a:rPr kumimoji="0" lang="en-US" b="0" i="0" u="none" strike="noStrike" cap="none" normalizeH="0" baseline="0" dirty="0">
                <a:ln>
                  <a:noFill/>
                </a:ln>
                <a:solidFill>
                  <a:schemeClr val="tx1"/>
                </a:solidFill>
                <a:effectLst/>
              </a:rPr>
              <a:t>) for the test dataset (</a:t>
            </a:r>
            <a:r>
              <a:rPr kumimoji="0" lang="en-US" b="0" i="0" u="none" strike="noStrike" cap="none" normalizeH="0" baseline="0" dirty="0" err="1">
                <a:ln>
                  <a:noFill/>
                </a:ln>
                <a:solidFill>
                  <a:schemeClr val="tx1"/>
                </a:solidFill>
                <a:effectLst/>
              </a:rPr>
              <a:t>X_test</a:t>
            </a:r>
            <a:r>
              <a:rPr kumimoji="0" lang="en-US" b="0" i="0" u="none" strike="noStrike" cap="none" normalizeH="0" baseline="0" dirty="0">
                <a:ln>
                  <a:noFill/>
                </a:ln>
                <a:solidFill>
                  <a:schemeClr val="tx1"/>
                </a:solidFill>
                <a:effectLst/>
              </a:rPr>
              <a: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rPr>
              <a:t>Calculating Evaluation Metrics</a:t>
            </a:r>
            <a:r>
              <a:rPr kumimoji="0" lang="en-US" b="0" i="0" u="none" strike="noStrike" cap="none" normalizeH="0" baseline="0" dirty="0">
                <a:ln>
                  <a:noFill/>
                </a:ln>
                <a:solidFill>
                  <a:schemeClr val="tx1"/>
                </a:solidFill>
                <a:effectLst/>
              </a:rPr>
              <a: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1" i="0" u="none" strike="noStrike" cap="none" normalizeH="0" baseline="0" dirty="0">
                <a:ln>
                  <a:noFill/>
                </a:ln>
                <a:solidFill>
                  <a:schemeClr val="tx1"/>
                </a:solidFill>
                <a:effectLst/>
              </a:rPr>
              <a:t>Mean Squared Error (MSE)</a:t>
            </a:r>
            <a:r>
              <a:rPr kumimoji="0" lang="en-US" b="0" i="0" u="none" strike="noStrike" cap="none" normalizeH="0" baseline="0" dirty="0">
                <a:ln>
                  <a:noFill/>
                </a:ln>
                <a:solidFill>
                  <a:schemeClr val="tx1"/>
                </a:solidFill>
                <a:effectLst/>
              </a:rPr>
              <a:t>: Measures the average squared difference between actual and predicted values, indicating prediction accuracy.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1" i="0" u="none" strike="noStrike" cap="none" normalizeH="0" baseline="0" dirty="0">
                <a:ln>
                  <a:noFill/>
                </a:ln>
                <a:solidFill>
                  <a:schemeClr val="tx1"/>
                </a:solidFill>
                <a:effectLst/>
              </a:rPr>
              <a:t>R² Score</a:t>
            </a:r>
            <a:r>
              <a:rPr kumimoji="0" lang="en-US" b="0" i="0" u="none" strike="noStrike" cap="none" normalizeH="0" baseline="0" dirty="0">
                <a:ln>
                  <a:noFill/>
                </a:ln>
                <a:solidFill>
                  <a:schemeClr val="tx1"/>
                </a:solidFill>
                <a:effectLst/>
              </a:rPr>
              <a:t>: Explains the proportion of variance in the target variable that is predictable from the features.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1" i="0" u="none" strike="noStrike" cap="none" normalizeH="0" baseline="0" dirty="0">
                <a:ln>
                  <a:noFill/>
                </a:ln>
                <a:solidFill>
                  <a:schemeClr val="tx1"/>
                </a:solidFill>
                <a:effectLst/>
              </a:rPr>
              <a:t>Displaying Metrics</a:t>
            </a:r>
            <a:r>
              <a:rPr kumimoji="0" lang="en-US" b="0" i="0" u="none" strike="noStrike" cap="none" normalizeH="0" baseline="0" dirty="0">
                <a:ln>
                  <a:noFill/>
                </a:ln>
                <a:solidFill>
                  <a:schemeClr val="tx1"/>
                </a:solidFill>
                <a:effectLst/>
              </a:rPr>
              <a:t>:</a:t>
            </a:r>
            <a:r>
              <a:rPr kumimoji="0" lang="en-US" b="0" i="0" u="none" strike="noStrike" cap="none" normalizeH="0" dirty="0">
                <a:ln>
                  <a:noFill/>
                </a:ln>
                <a:solidFill>
                  <a:schemeClr val="tx1"/>
                </a:solidFill>
                <a:effectLst/>
              </a:rPr>
              <a:t> </a:t>
            </a:r>
            <a:r>
              <a:rPr kumimoji="0" lang="en-US" b="0" i="0" u="none" strike="noStrike" cap="none" normalizeH="0" baseline="0" dirty="0">
                <a:ln>
                  <a:noFill/>
                </a:ln>
                <a:solidFill>
                  <a:schemeClr val="tx1"/>
                </a:solidFill>
                <a:effectLst/>
              </a:rPr>
              <a:t>Outputs the calculated MSE and R² scores to assess model performance.</a:t>
            </a:r>
          </a:p>
          <a:p>
            <a:pPr lvl="0" algn="just" eaLnBrk="0" fontAlgn="base" hangingPunct="0">
              <a:lnSpc>
                <a:spcPct val="100000"/>
              </a:lnSpc>
              <a:spcBef>
                <a:spcPct val="0"/>
              </a:spcBef>
              <a:spcAft>
                <a:spcPct val="0"/>
              </a:spcAft>
              <a:buFont typeface="Wingdings" panose="05000000000000000000" pitchFamily="2" charset="2"/>
              <a:buChar char="q"/>
            </a:pPr>
            <a:r>
              <a:rPr lang="en-US" b="1" dirty="0"/>
              <a:t>   Mean Squared Error (MSE): </a:t>
            </a:r>
            <a:r>
              <a:rPr lang="en-US" dirty="0"/>
              <a:t>4908290571.346432</a:t>
            </a:r>
          </a:p>
          <a:p>
            <a:pPr lvl="0" algn="just" eaLnBrk="0" fontAlgn="base" hangingPunct="0">
              <a:lnSpc>
                <a:spcPct val="100000"/>
              </a:lnSpc>
              <a:spcBef>
                <a:spcPct val="0"/>
              </a:spcBef>
              <a:spcAft>
                <a:spcPct val="0"/>
              </a:spcAft>
              <a:buFont typeface="Wingdings" panose="05000000000000000000" pitchFamily="2" charset="2"/>
              <a:buChar char="q"/>
            </a:pPr>
            <a:r>
              <a:rPr lang="en-US" b="1" dirty="0"/>
              <a:t>   R² Score: </a:t>
            </a:r>
            <a:r>
              <a:rPr lang="en-US" dirty="0"/>
              <a:t>0.6254382675296266</a:t>
            </a:r>
            <a:endParaRPr kumimoji="0" 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0281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691265" cy="643468"/>
          </a:xfrm>
        </p:spPr>
        <p:txBody>
          <a:bodyPr>
            <a:normAutofit/>
          </a:bodyPr>
          <a:lstStyle/>
          <a:p>
            <a:r>
              <a:rPr lang="en-US" sz="3200" b="1" dirty="0"/>
              <a:t>Visualization: Actual vs. Predicted Values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109" y="1565275"/>
            <a:ext cx="9836727" cy="4461452"/>
          </a:xfrm>
        </p:spPr>
      </p:pic>
      <p:sp>
        <p:nvSpPr>
          <p:cNvPr id="4" name="Date Placeholder 3"/>
          <p:cNvSpPr>
            <a:spLocks noGrp="1"/>
          </p:cNvSpPr>
          <p:nvPr>
            <p:ph type="dt" sz="half" idx="10"/>
          </p:nvPr>
        </p:nvSpPr>
        <p:spPr/>
        <p:txBody>
          <a:bodyPr/>
          <a:lstStyle/>
          <a:p>
            <a:fld id="{B6496717-A0A4-4113-909B-EDA980BC891B}"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12</a:t>
            </a:fld>
            <a:endParaRPr lang="en-US"/>
          </a:p>
        </p:txBody>
      </p:sp>
    </p:spTree>
    <p:extLst>
      <p:ext uri="{BB962C8B-B14F-4D97-AF65-F5344CB8AC3E}">
        <p14:creationId xmlns:p14="http://schemas.microsoft.com/office/powerpoint/2010/main" val="335700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691265" cy="685031"/>
          </a:xfrm>
        </p:spPr>
        <p:txBody>
          <a:bodyPr>
            <a:normAutofit/>
          </a:bodyPr>
          <a:lstStyle/>
          <a:p>
            <a:r>
              <a:rPr lang="en-US" sz="3600" b="1" dirty="0"/>
              <a:t>Visualization: Residuals Distribution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964" y="1606550"/>
            <a:ext cx="9185563" cy="4406323"/>
          </a:xfrm>
        </p:spPr>
      </p:pic>
      <p:sp>
        <p:nvSpPr>
          <p:cNvPr id="4" name="Date Placeholder 3"/>
          <p:cNvSpPr>
            <a:spLocks noGrp="1"/>
          </p:cNvSpPr>
          <p:nvPr>
            <p:ph type="dt" sz="half" idx="10"/>
          </p:nvPr>
        </p:nvSpPr>
        <p:spPr/>
        <p:txBody>
          <a:bodyPr/>
          <a:lstStyle/>
          <a:p>
            <a:fld id="{6AC76347-8E87-4376-A1C7-5630AF4BED82}"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13</a:t>
            </a:fld>
            <a:endParaRPr lang="en-US"/>
          </a:p>
        </p:txBody>
      </p:sp>
    </p:spTree>
    <p:extLst>
      <p:ext uri="{BB962C8B-B14F-4D97-AF65-F5344CB8AC3E}">
        <p14:creationId xmlns:p14="http://schemas.microsoft.com/office/powerpoint/2010/main" val="266307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691265" cy="532631"/>
          </a:xfrm>
        </p:spPr>
        <p:txBody>
          <a:bodyPr>
            <a:normAutofit/>
          </a:bodyPr>
          <a:lstStyle/>
          <a:p>
            <a:r>
              <a:rPr lang="en-US" sz="2400" b="1" dirty="0"/>
              <a:t>Pipeline Setup and Training: Random Forest </a:t>
            </a:r>
            <a:r>
              <a:rPr lang="en-US" sz="2400" b="1" dirty="0" err="1"/>
              <a:t>Regressor</a:t>
            </a:r>
            <a:endParaRPr lang="en-US" sz="2400" b="1" dirty="0"/>
          </a:p>
        </p:txBody>
      </p:sp>
      <p:sp>
        <p:nvSpPr>
          <p:cNvPr id="4" name="Date Placeholder 3"/>
          <p:cNvSpPr>
            <a:spLocks noGrp="1"/>
          </p:cNvSpPr>
          <p:nvPr>
            <p:ph type="dt" sz="half" idx="10"/>
          </p:nvPr>
        </p:nvSpPr>
        <p:spPr/>
        <p:txBody>
          <a:bodyPr/>
          <a:lstStyle/>
          <a:p>
            <a:fld id="{620EFC3A-ECB4-40BF-AC66-9982245B05A4}"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14</a:t>
            </a:fld>
            <a:endParaRPr lang="en-US"/>
          </a:p>
        </p:txBody>
      </p:sp>
      <p:sp>
        <p:nvSpPr>
          <p:cNvPr id="7" name="Rectangle 1"/>
          <p:cNvSpPr>
            <a:spLocks noGrp="1" noChangeArrowheads="1"/>
          </p:cNvSpPr>
          <p:nvPr>
            <p:ph idx="1"/>
          </p:nvPr>
        </p:nvSpPr>
        <p:spPr bwMode="auto">
          <a:xfrm>
            <a:off x="715383" y="1489492"/>
            <a:ext cx="1067651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1" i="0" u="none" strike="noStrike" cap="none" normalizeH="0" baseline="0" dirty="0">
                <a:ln>
                  <a:noFill/>
                </a:ln>
                <a:solidFill>
                  <a:schemeClr val="tx1"/>
                </a:solidFill>
                <a:effectLst/>
              </a:rPr>
              <a:t>Pipeline Definition</a:t>
            </a:r>
            <a:r>
              <a:rPr kumimoji="0" lang="en-US" sz="22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200" b="0" i="0" u="none" strike="noStrike" cap="none" normalizeH="0" baseline="0" dirty="0">
                <a:ln>
                  <a:noFill/>
                </a:ln>
                <a:solidFill>
                  <a:schemeClr val="tx1"/>
                </a:solidFill>
                <a:effectLst/>
              </a:rPr>
              <a:t>Combines the previously defined preprocessor with a </a:t>
            </a:r>
            <a:r>
              <a:rPr kumimoji="0" lang="en-US" sz="2200" b="1" i="0" u="none" strike="noStrike" cap="none" normalizeH="0" baseline="0" dirty="0" err="1">
                <a:ln>
                  <a:noFill/>
                </a:ln>
                <a:solidFill>
                  <a:schemeClr val="tx1"/>
                </a:solidFill>
                <a:effectLst/>
              </a:rPr>
              <a:t>RandomForestRegressor</a:t>
            </a:r>
            <a:r>
              <a:rPr kumimoji="0" lang="en-US" sz="22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200" b="0" i="0" u="none" strike="noStrike" cap="none" normalizeH="0" baseline="0" dirty="0" err="1">
                <a:ln>
                  <a:noFill/>
                </a:ln>
                <a:solidFill>
                  <a:schemeClr val="tx1"/>
                </a:solidFill>
                <a:effectLst/>
              </a:rPr>
              <a:t>RandomForestRegressor</a:t>
            </a:r>
            <a:r>
              <a:rPr kumimoji="0" lang="en-US" sz="2200" b="0" i="0" u="none" strike="noStrike" cap="none" normalizeH="0" baseline="0" dirty="0">
                <a:ln>
                  <a:noFill/>
                </a:ln>
                <a:solidFill>
                  <a:schemeClr val="tx1"/>
                </a:solidFill>
                <a:effectLst/>
              </a:rPr>
              <a:t> is set with 100 estimators and a </a:t>
            </a:r>
            <a:r>
              <a:rPr kumimoji="0" lang="en-US" sz="2200" b="0" i="0" u="none" strike="noStrike" cap="none" normalizeH="0" baseline="0" dirty="0" err="1">
                <a:ln>
                  <a:noFill/>
                </a:ln>
                <a:solidFill>
                  <a:schemeClr val="tx1"/>
                </a:solidFill>
                <a:effectLst/>
              </a:rPr>
              <a:t>random_state</a:t>
            </a:r>
            <a:r>
              <a:rPr kumimoji="0" lang="en-US" sz="2200" b="0" i="0" u="none" strike="noStrike" cap="none" normalizeH="0" baseline="0" dirty="0">
                <a:ln>
                  <a:noFill/>
                </a:ln>
                <a:solidFill>
                  <a:schemeClr val="tx1"/>
                </a:solidFill>
                <a:effectLst/>
              </a:rPr>
              <a:t>=42 for reproducibility.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1" i="0" u="none" strike="noStrike" cap="none" normalizeH="0" baseline="0" dirty="0">
                <a:ln>
                  <a:noFill/>
                </a:ln>
                <a:solidFill>
                  <a:schemeClr val="tx1"/>
                </a:solidFill>
                <a:effectLst/>
              </a:rPr>
              <a:t>Model Training</a:t>
            </a:r>
            <a:r>
              <a:rPr kumimoji="0" lang="en-US" sz="22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200" b="0" i="0" u="none" strike="noStrike" cap="none" normalizeH="0" baseline="0" dirty="0">
                <a:ln>
                  <a:noFill/>
                </a:ln>
                <a:solidFill>
                  <a:schemeClr val="tx1"/>
                </a:solidFill>
                <a:effectLst/>
              </a:rPr>
              <a:t>The pipeline is trained (fit) on the training dataset (</a:t>
            </a:r>
            <a:r>
              <a:rPr kumimoji="0" lang="en-US" sz="2200" b="0" i="0" u="none" strike="noStrike" cap="none" normalizeH="0" baseline="0" dirty="0" err="1">
                <a:ln>
                  <a:noFill/>
                </a:ln>
                <a:solidFill>
                  <a:schemeClr val="tx1"/>
                </a:solidFill>
                <a:effectLst/>
              </a:rPr>
              <a:t>X_train</a:t>
            </a:r>
            <a:r>
              <a:rPr kumimoji="0" lang="en-US" sz="2200" b="0" i="0" u="none" strike="noStrike" cap="none" normalizeH="0" baseline="0" dirty="0">
                <a:ln>
                  <a:noFill/>
                </a:ln>
                <a:solidFill>
                  <a:schemeClr val="tx1"/>
                </a:solidFill>
                <a:effectLst/>
              </a:rPr>
              <a:t>, </a:t>
            </a:r>
            <a:r>
              <a:rPr kumimoji="0" lang="en-US" sz="2200" b="0" i="0" u="none" strike="noStrike" cap="none" normalizeH="0" baseline="0" dirty="0" err="1">
                <a:ln>
                  <a:noFill/>
                </a:ln>
                <a:solidFill>
                  <a:schemeClr val="tx1"/>
                </a:solidFill>
                <a:effectLst/>
              </a:rPr>
              <a:t>y_train</a:t>
            </a:r>
            <a:r>
              <a:rPr kumimoji="0" lang="en-US" sz="22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200" b="0" i="0" u="none" strike="noStrike" cap="none" normalizeH="0" baseline="0" dirty="0">
                <a:ln>
                  <a:noFill/>
                </a:ln>
                <a:solidFill>
                  <a:schemeClr val="tx1"/>
                </a:solidFill>
                <a:effectLst/>
              </a:rPr>
              <a:t>Preprocessing is applied to the training data before fitting the Random Forest model.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1" i="0" u="none" strike="noStrike" cap="none" normalizeH="0" baseline="0" dirty="0">
                <a:ln>
                  <a:noFill/>
                </a:ln>
                <a:solidFill>
                  <a:schemeClr val="tx1"/>
                </a:solidFill>
                <a:effectLst/>
              </a:rPr>
              <a:t>Purpose</a:t>
            </a:r>
            <a:r>
              <a:rPr kumimoji="0" lang="en-US" sz="22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200" b="0" i="0" u="none" strike="noStrike" cap="none" normalizeH="0" baseline="0" dirty="0">
                <a:ln>
                  <a:noFill/>
                </a:ln>
                <a:solidFill>
                  <a:schemeClr val="tx1"/>
                </a:solidFill>
                <a:effectLst/>
              </a:rPr>
              <a:t>Incorporates feature scaling and encoding into the model training process.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200" b="0" i="0" u="none" strike="noStrike" cap="none" normalizeH="0" baseline="0" dirty="0">
                <a:ln>
                  <a:noFill/>
                </a:ln>
                <a:solidFill>
                  <a:schemeClr val="tx1"/>
                </a:solidFill>
                <a:effectLst/>
              </a:rPr>
              <a:t>Leverages Random Forest’s ability to handle complex, non-linear relationships in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894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890731" cy="546486"/>
          </a:xfrm>
        </p:spPr>
        <p:txBody>
          <a:bodyPr>
            <a:normAutofit/>
          </a:bodyPr>
          <a:lstStyle/>
          <a:p>
            <a:r>
              <a:rPr lang="en-US" sz="2800" b="1" dirty="0"/>
              <a:t>Evaluation: Random Forest Model Performance</a:t>
            </a:r>
          </a:p>
        </p:txBody>
      </p:sp>
      <p:sp>
        <p:nvSpPr>
          <p:cNvPr id="4" name="Date Placeholder 3"/>
          <p:cNvSpPr>
            <a:spLocks noGrp="1"/>
          </p:cNvSpPr>
          <p:nvPr>
            <p:ph type="dt" sz="half" idx="10"/>
          </p:nvPr>
        </p:nvSpPr>
        <p:spPr/>
        <p:txBody>
          <a:bodyPr/>
          <a:lstStyle/>
          <a:p>
            <a:fld id="{36DCB0CE-4DFC-4B8A-A7C5-ADC7EB9A4987}"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15</a:t>
            </a:fld>
            <a:endParaRPr lang="en-US"/>
          </a:p>
        </p:txBody>
      </p:sp>
      <p:sp>
        <p:nvSpPr>
          <p:cNvPr id="7" name="Rectangle 1"/>
          <p:cNvSpPr>
            <a:spLocks noGrp="1" noChangeArrowheads="1"/>
          </p:cNvSpPr>
          <p:nvPr>
            <p:ph idx="1"/>
          </p:nvPr>
        </p:nvSpPr>
        <p:spPr bwMode="auto">
          <a:xfrm>
            <a:off x="700088" y="1237199"/>
            <a:ext cx="10218924"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b="1" i="0" u="none" strike="noStrike" cap="none" normalizeH="0" baseline="0" dirty="0">
                <a:ln>
                  <a:noFill/>
                </a:ln>
                <a:solidFill>
                  <a:schemeClr val="tx1"/>
                </a:solidFill>
                <a:effectLst/>
              </a:rPr>
              <a:t>Predictions</a:t>
            </a:r>
            <a:r>
              <a:rPr kumimoji="0" lang="en-US" b="0" i="0" u="none" strike="noStrike" cap="none" normalizeH="0" baseline="0" dirty="0">
                <a:ln>
                  <a:noFill/>
                </a:ln>
                <a:solidFill>
                  <a:schemeClr val="tx1"/>
                </a:solidFill>
                <a:effectLst/>
              </a:rPr>
              <a:t>:</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000" b="0" i="0" u="none" strike="noStrike" cap="none" normalizeH="0" baseline="0" dirty="0">
                <a:ln>
                  <a:noFill/>
                </a:ln>
                <a:solidFill>
                  <a:schemeClr val="tx1"/>
                </a:solidFill>
                <a:effectLst/>
              </a:rPr>
              <a:t>The trained </a:t>
            </a:r>
            <a:r>
              <a:rPr kumimoji="0" lang="en-US" sz="2000" b="0" i="0" u="none" strike="noStrike" cap="none" normalizeH="0" baseline="0" dirty="0" err="1">
                <a:ln>
                  <a:noFill/>
                </a:ln>
                <a:solidFill>
                  <a:schemeClr val="tx1"/>
                </a:solidFill>
                <a:effectLst/>
              </a:rPr>
              <a:t>forest_model</a:t>
            </a:r>
            <a:r>
              <a:rPr kumimoji="0" lang="en-US" sz="2000" b="0" i="0" u="none" strike="noStrike" cap="none" normalizeH="0" baseline="0" dirty="0">
                <a:ln>
                  <a:noFill/>
                </a:ln>
                <a:solidFill>
                  <a:schemeClr val="tx1"/>
                </a:solidFill>
                <a:effectLst/>
              </a:rPr>
              <a:t> is used to predict the target variable (</a:t>
            </a:r>
            <a:r>
              <a:rPr kumimoji="0" lang="en-US" sz="2000" b="0" i="0" u="none" strike="noStrike" cap="none" normalizeH="0" baseline="0" dirty="0" err="1">
                <a:ln>
                  <a:noFill/>
                </a:ln>
                <a:solidFill>
                  <a:schemeClr val="tx1"/>
                </a:solidFill>
                <a:effectLst/>
              </a:rPr>
              <a:t>median_house_value</a:t>
            </a:r>
            <a:r>
              <a:rPr kumimoji="0" lang="en-US" sz="2000" b="0" i="0" u="none" strike="noStrike" cap="none" normalizeH="0" baseline="0" dirty="0">
                <a:ln>
                  <a:noFill/>
                </a:ln>
                <a:solidFill>
                  <a:schemeClr val="tx1"/>
                </a:solidFill>
                <a:effectLst/>
              </a:rPr>
              <a:t>) for the test dataset (</a:t>
            </a:r>
            <a:r>
              <a:rPr kumimoji="0" lang="en-US" sz="2000" b="0" i="0" u="none" strike="noStrike" cap="none" normalizeH="0" baseline="0" dirty="0" err="1">
                <a:ln>
                  <a:noFill/>
                </a:ln>
                <a:solidFill>
                  <a:schemeClr val="tx1"/>
                </a:solidFill>
                <a:effectLst/>
              </a:rPr>
              <a:t>X_test</a:t>
            </a:r>
            <a:r>
              <a:rPr kumimoji="0" lang="en-US" sz="2000" b="0" i="0" u="none" strike="noStrike" cap="none" normalizeH="0" baseline="0" dirty="0">
                <a:ln>
                  <a:noFill/>
                </a:ln>
                <a:solidFill>
                  <a:schemeClr val="tx1"/>
                </a:solidFill>
                <a:effectLst/>
              </a:rPr>
              <a:t>).</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b="1" i="0" u="none" strike="noStrike" cap="none" normalizeH="0" baseline="0" dirty="0">
                <a:ln>
                  <a:noFill/>
                </a:ln>
                <a:solidFill>
                  <a:schemeClr val="tx1"/>
                </a:solidFill>
                <a:effectLst/>
              </a:rPr>
              <a:t>Evaluation Metrics</a:t>
            </a:r>
            <a:r>
              <a:rPr kumimoji="0" lang="en-US" b="0" i="0" u="none" strike="noStrike" cap="none" normalizeH="0" baseline="0" dirty="0">
                <a:ln>
                  <a:noFill/>
                </a:ln>
                <a:solidFill>
                  <a:schemeClr val="tx1"/>
                </a:solidFill>
                <a:effectLst/>
              </a:rPr>
              <a:t>:</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000" b="1" i="0" u="none" strike="noStrike" cap="none" normalizeH="0" baseline="0" dirty="0">
                <a:ln>
                  <a:noFill/>
                </a:ln>
                <a:solidFill>
                  <a:schemeClr val="tx1"/>
                </a:solidFill>
                <a:effectLst/>
              </a:rPr>
              <a:t>Mean Squared Error (MSE)</a:t>
            </a:r>
            <a:r>
              <a:rPr kumimoji="0" lang="en-US" sz="2000" b="0" i="0" u="none" strike="noStrike" cap="none" normalizeH="0" baseline="0" dirty="0">
                <a:ln>
                  <a:noFill/>
                </a:ln>
                <a:solidFill>
                  <a:schemeClr val="tx1"/>
                </a:solidFill>
                <a:effectLst/>
              </a:rPr>
              <a:t>: Measures the average squared difference between actual and predicted values. Lower values indicate better accuracy.</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sz="2000" b="0" i="0" u="none" strike="noStrike" cap="none" normalizeH="0" baseline="0" dirty="0">
              <a:ln>
                <a:noFill/>
              </a:ln>
              <a:solidFill>
                <a:schemeClr val="tx1"/>
              </a:solidFill>
              <a:effectLst/>
            </a:endParaRPr>
          </a:p>
          <a:p>
            <a:pPr lvl="1" algn="just" eaLnBrk="0" fontAlgn="base" hangingPunct="0">
              <a:lnSpc>
                <a:spcPct val="100000"/>
              </a:lnSpc>
              <a:spcBef>
                <a:spcPct val="0"/>
              </a:spcBef>
              <a:spcAft>
                <a:spcPct val="0"/>
              </a:spcAft>
              <a:buFont typeface="Wingdings" panose="05000000000000000000" pitchFamily="2" charset="2"/>
              <a:buChar char="q"/>
            </a:pPr>
            <a:r>
              <a:rPr lang="en-US" sz="2000" b="1" dirty="0"/>
              <a:t>   Mean Squared Error: </a:t>
            </a:r>
            <a:r>
              <a:rPr lang="en-US" sz="2000" dirty="0"/>
              <a:t>2395290032.473151</a:t>
            </a:r>
          </a:p>
          <a:p>
            <a:pPr lvl="1" algn="just" eaLnBrk="0" fontAlgn="base" hangingPunct="0">
              <a:lnSpc>
                <a:spcPct val="100000"/>
              </a:lnSpc>
              <a:spcBef>
                <a:spcPct val="0"/>
              </a:spcBef>
              <a:spcAft>
                <a:spcPct val="0"/>
              </a:spcAft>
              <a:buFont typeface="Wingdings" panose="05000000000000000000" pitchFamily="2" charset="2"/>
              <a:buChar char="q"/>
            </a:pPr>
            <a:endParaRPr lang="en-US" sz="2000" dirty="0"/>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000" b="1" i="0" u="none" strike="noStrike" cap="none" normalizeH="0" baseline="0" dirty="0">
                <a:ln>
                  <a:noFill/>
                </a:ln>
                <a:solidFill>
                  <a:schemeClr val="tx1"/>
                </a:solidFill>
                <a:effectLst/>
              </a:rPr>
              <a:t>R² Score</a:t>
            </a:r>
            <a:r>
              <a:rPr kumimoji="0" lang="en-US" sz="2000" b="0" i="0" u="none" strike="noStrike" cap="none" normalizeH="0" baseline="0" dirty="0">
                <a:ln>
                  <a:noFill/>
                </a:ln>
                <a:solidFill>
                  <a:schemeClr val="tx1"/>
                </a:solidFill>
                <a:effectLst/>
              </a:rPr>
              <a:t>: Represents the proportion of variance in the target variable explained by the model. Higher values (closer to 1) indicate better fit.</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sz="2000" b="0" i="0" u="none" strike="noStrike" cap="none" normalizeH="0" baseline="0" dirty="0">
              <a:ln>
                <a:noFill/>
              </a:ln>
              <a:solidFill>
                <a:schemeClr val="tx1"/>
              </a:solidFill>
              <a:effectLst/>
            </a:endParaRPr>
          </a:p>
          <a:p>
            <a:pPr lvl="1" algn="just" eaLnBrk="0" fontAlgn="base" hangingPunct="0">
              <a:lnSpc>
                <a:spcPct val="100000"/>
              </a:lnSpc>
              <a:spcBef>
                <a:spcPct val="0"/>
              </a:spcBef>
              <a:spcAft>
                <a:spcPct val="0"/>
              </a:spcAft>
              <a:buFont typeface="Wingdings" panose="05000000000000000000" pitchFamily="2" charset="2"/>
              <a:buChar char="q"/>
            </a:pPr>
            <a:r>
              <a:rPr lang="en-US" sz="2000" b="1" dirty="0"/>
              <a:t>R² Score </a:t>
            </a:r>
            <a:r>
              <a:rPr lang="en-US" sz="2000" dirty="0"/>
              <a:t>: 0.8172104989933294</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438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691265" cy="463359"/>
          </a:xfrm>
        </p:spPr>
        <p:txBody>
          <a:bodyPr>
            <a:normAutofit/>
          </a:bodyPr>
          <a:lstStyle/>
          <a:p>
            <a:r>
              <a:rPr lang="en-US" sz="2400" b="1" dirty="0"/>
              <a:t>Cross-Validation for Random Forest Model Evaluation</a:t>
            </a:r>
          </a:p>
        </p:txBody>
      </p:sp>
      <p:sp>
        <p:nvSpPr>
          <p:cNvPr id="4" name="Date Placeholder 3"/>
          <p:cNvSpPr>
            <a:spLocks noGrp="1"/>
          </p:cNvSpPr>
          <p:nvPr>
            <p:ph type="dt" sz="half" idx="10"/>
          </p:nvPr>
        </p:nvSpPr>
        <p:spPr/>
        <p:txBody>
          <a:bodyPr/>
          <a:lstStyle/>
          <a:p>
            <a:fld id="{0D93601D-377C-45C1-AF2E-97315591E8BF}"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16</a:t>
            </a:fld>
            <a:endParaRPr lang="en-US"/>
          </a:p>
        </p:txBody>
      </p:sp>
      <p:sp>
        <p:nvSpPr>
          <p:cNvPr id="7" name="Rectangle 1"/>
          <p:cNvSpPr>
            <a:spLocks noGrp="1" noChangeArrowheads="1"/>
          </p:cNvSpPr>
          <p:nvPr>
            <p:ph idx="1"/>
          </p:nvPr>
        </p:nvSpPr>
        <p:spPr bwMode="auto">
          <a:xfrm>
            <a:off x="700088" y="1414432"/>
            <a:ext cx="10891278"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lang="en-US" sz="2200" b="1" dirty="0"/>
              <a:t>Purpose</a:t>
            </a:r>
            <a:r>
              <a:rPr lang="en-US" sz="2200" dirty="0"/>
              <a:t>:</a:t>
            </a:r>
            <a:endParaRPr lang="en-US" sz="2000" b="1" dirty="0">
              <a:solidFill>
                <a:srgbClr val="000000"/>
              </a:solidFill>
            </a:endParaRPr>
          </a:p>
          <a:p>
            <a:pPr lvl="1" algn="just" eaLnBrk="0" fontAlgn="base" hangingPunct="0">
              <a:lnSpc>
                <a:spcPct val="100000"/>
              </a:lnSpc>
              <a:spcBef>
                <a:spcPct val="0"/>
              </a:spcBef>
              <a:spcAft>
                <a:spcPct val="0"/>
              </a:spcAft>
              <a:buFont typeface="Wingdings" panose="05000000000000000000" pitchFamily="2" charset="2"/>
              <a:buChar char="ü"/>
            </a:pPr>
            <a:r>
              <a:rPr lang="en-US" sz="2000" b="1" dirty="0">
                <a:solidFill>
                  <a:srgbClr val="000000"/>
                </a:solidFill>
              </a:rPr>
              <a:t>Generalization Check</a:t>
            </a:r>
            <a:r>
              <a:rPr lang="en-US" sz="2000" dirty="0">
                <a:solidFill>
                  <a:srgbClr val="000000"/>
                </a:solidFill>
              </a:rPr>
              <a:t>: Ensures the model performs well across different subsets of the dataset.</a:t>
            </a:r>
          </a:p>
          <a:p>
            <a:pPr lvl="1" algn="just" eaLnBrk="0" fontAlgn="base" hangingPunct="0">
              <a:lnSpc>
                <a:spcPct val="100000"/>
              </a:lnSpc>
              <a:spcBef>
                <a:spcPct val="0"/>
              </a:spcBef>
              <a:spcAft>
                <a:spcPct val="0"/>
              </a:spcAft>
              <a:buFont typeface="Wingdings" panose="05000000000000000000" pitchFamily="2" charset="2"/>
              <a:buChar char="ü"/>
            </a:pPr>
            <a:r>
              <a:rPr lang="en-US" sz="2000" b="1" dirty="0">
                <a:solidFill>
                  <a:srgbClr val="000000"/>
                </a:solidFill>
              </a:rPr>
              <a:t>Robustness</a:t>
            </a:r>
            <a:r>
              <a:rPr lang="en-US" sz="2000" dirty="0">
                <a:solidFill>
                  <a:srgbClr val="000000"/>
                </a:solidFill>
              </a:rPr>
              <a:t>: Helps detect </a:t>
            </a:r>
            <a:r>
              <a:rPr lang="en-US" sz="2000" dirty="0" err="1">
                <a:solidFill>
                  <a:srgbClr val="000000"/>
                </a:solidFill>
              </a:rPr>
              <a:t>overfitting</a:t>
            </a:r>
            <a:r>
              <a:rPr lang="en-US" sz="2000" dirty="0">
                <a:solidFill>
                  <a:srgbClr val="000000"/>
                </a:solidFill>
              </a:rPr>
              <a:t> by evaluating the model on multiple test subsets.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sz="1800" dirty="0">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b="1" i="0" u="none" strike="noStrike" cap="none" normalizeH="0" baseline="0" dirty="0">
                <a:ln>
                  <a:noFill/>
                </a:ln>
                <a:solidFill>
                  <a:schemeClr val="tx1"/>
                </a:solidFill>
                <a:effectLst/>
              </a:rPr>
              <a:t>Cross-Validation</a:t>
            </a:r>
            <a:r>
              <a:rPr kumimoji="0" lang="en-US" b="0" i="0" u="none" strike="noStrike" cap="none" normalizeH="0" baseline="0" dirty="0">
                <a:ln>
                  <a:noFill/>
                </a:ln>
                <a:solidFill>
                  <a:schemeClr val="tx1"/>
                </a:solidFill>
                <a:effectLst/>
              </a:rPr>
              <a:t>:</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000" b="0" i="0" u="none" strike="noStrike" cap="none" normalizeH="0" baseline="0" dirty="0">
                <a:ln>
                  <a:noFill/>
                </a:ln>
                <a:solidFill>
                  <a:schemeClr val="tx1"/>
                </a:solidFill>
                <a:effectLst/>
              </a:rPr>
              <a:t>The </a:t>
            </a:r>
            <a:r>
              <a:rPr kumimoji="0" lang="en-US" sz="2000" b="0" i="0" u="none" strike="noStrike" cap="none" normalizeH="0" baseline="0" dirty="0" err="1">
                <a:ln>
                  <a:noFill/>
                </a:ln>
                <a:solidFill>
                  <a:schemeClr val="tx1"/>
                </a:solidFill>
                <a:effectLst/>
              </a:rPr>
              <a:t>cross_val_score</a:t>
            </a:r>
            <a:r>
              <a:rPr kumimoji="0" lang="en-US" sz="2000" b="0" i="0" u="none" strike="noStrike" cap="none" normalizeH="0" baseline="0" dirty="0">
                <a:ln>
                  <a:noFill/>
                </a:ln>
                <a:solidFill>
                  <a:schemeClr val="tx1"/>
                </a:solidFill>
                <a:effectLst/>
              </a:rPr>
              <a:t> function splits the dataset into 5 folds (cv=5) and evaluates the model on each fold.</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000" b="0" i="0" u="none" strike="noStrike" cap="none" normalizeH="0" baseline="0" dirty="0">
                <a:ln>
                  <a:noFill/>
                </a:ln>
                <a:solidFill>
                  <a:schemeClr val="tx1"/>
                </a:solidFill>
                <a:effectLst/>
              </a:rPr>
              <a:t>The metric used is the negative Mean Squared Error (</a:t>
            </a:r>
            <a:r>
              <a:rPr kumimoji="0" lang="en-US" sz="2000" b="0" i="0" u="none" strike="noStrike" cap="none" normalizeH="0" baseline="0" dirty="0" err="1">
                <a:ln>
                  <a:noFill/>
                </a:ln>
                <a:solidFill>
                  <a:schemeClr val="tx1"/>
                </a:solidFill>
                <a:effectLst/>
              </a:rPr>
              <a:t>neg_mean_squared_error</a:t>
            </a:r>
            <a:r>
              <a:rPr kumimoji="0" lang="en-US" sz="2000" b="0" i="0" u="none" strike="noStrike" cap="none" normalizeH="0" baseline="0" dirty="0">
                <a:ln>
                  <a:noFill/>
                </a:ln>
                <a:solidFill>
                  <a:schemeClr val="tx1"/>
                </a:solidFill>
                <a:effectLst/>
              </a:rPr>
              <a:t>), which is negated to report positive MSE values.</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b="1" i="0" u="none" strike="noStrike" cap="none" normalizeH="0" baseline="0" dirty="0">
                <a:ln>
                  <a:noFill/>
                </a:ln>
                <a:solidFill>
                  <a:schemeClr val="tx1"/>
                </a:solidFill>
                <a:effectLst/>
              </a:rPr>
              <a:t>Average MSE</a:t>
            </a:r>
            <a:r>
              <a:rPr kumimoji="0" lang="en-US" b="0" i="0" u="none" strike="noStrike" cap="none" normalizeH="0" baseline="0" dirty="0">
                <a:ln>
                  <a:noFill/>
                </a:ln>
                <a:solidFill>
                  <a:schemeClr val="tx1"/>
                </a:solidFill>
                <a:effectLst/>
              </a:rPr>
              <a:t>:</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000" b="0" i="0" u="none" strike="noStrike" cap="none" normalizeH="0" baseline="0" dirty="0">
                <a:ln>
                  <a:noFill/>
                </a:ln>
                <a:solidFill>
                  <a:schemeClr val="tx1"/>
                </a:solidFill>
                <a:effectLst/>
              </a:rPr>
              <a:t>The mean of the cross-validated MSE scores across all folds is calculated to assess the model's consistency and robustness.</a:t>
            </a:r>
          </a:p>
          <a:p>
            <a:pPr lvl="1" algn="just" eaLnBrk="0" fontAlgn="base" hangingPunct="0">
              <a:lnSpc>
                <a:spcPct val="100000"/>
              </a:lnSpc>
              <a:spcBef>
                <a:spcPct val="0"/>
              </a:spcBef>
              <a:spcAft>
                <a:spcPct val="0"/>
              </a:spcAft>
              <a:buFont typeface="Wingdings" panose="05000000000000000000" pitchFamily="2" charset="2"/>
              <a:buChar char="q"/>
            </a:pPr>
            <a:r>
              <a:rPr lang="en-US" sz="2000" b="1" dirty="0"/>
              <a:t>Average MSE from cross-validation: </a:t>
            </a:r>
            <a:r>
              <a:rPr lang="en-US" sz="2000" dirty="0"/>
              <a:t>6040522361.014947</a:t>
            </a:r>
            <a:endParaRPr kumimoji="0" lang="en-US" sz="2000" b="0" i="0" u="none" strike="noStrike" cap="none" normalizeH="0" baseline="0" dirty="0">
              <a:ln>
                <a:noFill/>
              </a:ln>
              <a:solidFill>
                <a:schemeClr val="tx1"/>
              </a:solidFill>
              <a:effectLst/>
            </a:endParaRP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945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D260-1063-3CD5-E17E-62D05F4C3215}"/>
              </a:ext>
            </a:extLst>
          </p:cNvPr>
          <p:cNvSpPr>
            <a:spLocks noGrp="1"/>
          </p:cNvSpPr>
          <p:nvPr>
            <p:ph type="title"/>
          </p:nvPr>
        </p:nvSpPr>
        <p:spPr>
          <a:xfrm>
            <a:off x="395835" y="822078"/>
            <a:ext cx="10691265" cy="1371030"/>
          </a:xfrm>
        </p:spPr>
        <p:txBody>
          <a:bodyPr>
            <a:normAutofit/>
          </a:bodyPr>
          <a:lstStyle/>
          <a:p>
            <a:r>
              <a:rPr lang="en-US" sz="3600" err="1"/>
              <a:t>CONclusion</a:t>
            </a:r>
            <a:endParaRPr lang="en-US" sz="3600"/>
          </a:p>
        </p:txBody>
      </p:sp>
      <p:sp>
        <p:nvSpPr>
          <p:cNvPr id="3" name="Content Placeholder 2">
            <a:extLst>
              <a:ext uri="{FF2B5EF4-FFF2-40B4-BE49-F238E27FC236}">
                <a16:creationId xmlns:a16="http://schemas.microsoft.com/office/drawing/2014/main" id="{53A1454C-4929-06B9-8C28-820310B730E3}"/>
              </a:ext>
            </a:extLst>
          </p:cNvPr>
          <p:cNvSpPr>
            <a:spLocks noGrp="1"/>
          </p:cNvSpPr>
          <p:nvPr>
            <p:ph idx="1"/>
          </p:nvPr>
        </p:nvSpPr>
        <p:spPr>
          <a:xfrm>
            <a:off x="263236" y="1616986"/>
            <a:ext cx="11928764" cy="4520578"/>
          </a:xfrm>
        </p:spPr>
        <p:txBody>
          <a:bodyPr vert="horz" lIns="91440" tIns="45720" rIns="91440" bIns="45720" rtlCol="0" anchor="t">
            <a:normAutofit fontScale="62500" lnSpcReduction="20000"/>
          </a:bodyPr>
          <a:lstStyle/>
          <a:p>
            <a:pPr algn="just">
              <a:lnSpc>
                <a:spcPct val="90000"/>
              </a:lnSpc>
              <a:spcBef>
                <a:spcPts val="1200"/>
              </a:spcBef>
              <a:spcAft>
                <a:spcPts val="200"/>
              </a:spcAft>
              <a:buFont typeface="Arial"/>
              <a:buChar char="•"/>
            </a:pPr>
            <a:r>
              <a:rPr lang="en-US" sz="2700" b="1" u="sng" dirty="0">
                <a:solidFill>
                  <a:srgbClr val="404040"/>
                </a:solidFill>
                <a:cs typeface="Calibri"/>
              </a:rPr>
              <a:t>Data Exploration and Insights: </a:t>
            </a:r>
          </a:p>
          <a:p>
            <a:pPr algn="just">
              <a:lnSpc>
                <a:spcPct val="90000"/>
              </a:lnSpc>
              <a:spcBef>
                <a:spcPts val="1200"/>
              </a:spcBef>
              <a:spcAft>
                <a:spcPts val="200"/>
              </a:spcAft>
              <a:buFont typeface="Wingdings" panose="05000000000000000000" pitchFamily="2" charset="2"/>
              <a:buChar char="ü"/>
            </a:pPr>
            <a:r>
              <a:rPr lang="en-US" sz="2700" b="1" dirty="0"/>
              <a:t>Distributions: </a:t>
            </a:r>
            <a:r>
              <a:rPr lang="en-US" sz="2700" dirty="0"/>
              <a:t>Most numeric features (e.g., </a:t>
            </a:r>
            <a:r>
              <a:rPr lang="en-US" sz="2700" dirty="0" err="1"/>
              <a:t>total_rooms</a:t>
            </a:r>
            <a:r>
              <a:rPr lang="en-US" sz="2700" dirty="0"/>
              <a:t>, </a:t>
            </a:r>
            <a:r>
              <a:rPr lang="en-US" sz="2700" dirty="0" err="1"/>
              <a:t>total_bedrooms</a:t>
            </a:r>
            <a:r>
              <a:rPr lang="en-US" sz="2700" dirty="0"/>
              <a:t>, population, households) indicating areas with extreme housing characteristics, </a:t>
            </a:r>
            <a:r>
              <a:rPr lang="en-US" sz="2700" dirty="0" err="1"/>
              <a:t>median_income</a:t>
            </a:r>
            <a:r>
              <a:rPr lang="en-US" sz="2700" dirty="0"/>
              <a:t> is concentrated between 2 and 6, with very few high-income observations, </a:t>
            </a:r>
            <a:r>
              <a:rPr lang="en-US" sz="2700" dirty="0" err="1"/>
              <a:t>median_house_value</a:t>
            </a:r>
            <a:r>
              <a:rPr lang="en-US" sz="2700" dirty="0"/>
              <a:t> is capped at $500,001, indicating a ceiling effect in the data, which limits accurate prediction beyond this value.</a:t>
            </a:r>
          </a:p>
          <a:p>
            <a:pPr algn="just">
              <a:lnSpc>
                <a:spcPct val="90000"/>
              </a:lnSpc>
              <a:spcBef>
                <a:spcPts val="1200"/>
              </a:spcBef>
              <a:spcAft>
                <a:spcPts val="200"/>
              </a:spcAft>
              <a:buFont typeface="Wingdings" panose="05000000000000000000" pitchFamily="2" charset="2"/>
              <a:buChar char="ü"/>
            </a:pPr>
            <a:r>
              <a:rPr lang="en-US" sz="2700" b="1" dirty="0"/>
              <a:t>Correlations:</a:t>
            </a:r>
            <a:r>
              <a:rPr lang="en-US" sz="2700" dirty="0"/>
              <a:t> </a:t>
            </a:r>
            <a:r>
              <a:rPr lang="en-US" sz="2700" dirty="0" err="1"/>
              <a:t>median_income</a:t>
            </a:r>
            <a:r>
              <a:rPr lang="en-US" sz="2700" dirty="0"/>
              <a:t> shows a strong positive correlation (0.69) with </a:t>
            </a:r>
            <a:r>
              <a:rPr lang="en-US" sz="2700" dirty="0" err="1"/>
              <a:t>median_house_value</a:t>
            </a:r>
            <a:r>
              <a:rPr lang="en-US" sz="2700" dirty="0"/>
              <a:t>, making it the most influential predictor. Other features like </a:t>
            </a:r>
            <a:r>
              <a:rPr lang="en-US" sz="2700" dirty="0" err="1"/>
              <a:t>total_rooms</a:t>
            </a:r>
            <a:r>
              <a:rPr lang="en-US" sz="2700" dirty="0"/>
              <a:t>, </a:t>
            </a:r>
            <a:r>
              <a:rPr lang="en-US" sz="2700" dirty="0" err="1"/>
              <a:t>total_bedrooms</a:t>
            </a:r>
            <a:r>
              <a:rPr lang="en-US" sz="2700" dirty="0"/>
              <a:t>, and population show weaker correlations, suggesting multicollinearity or less direct influence on the target variable.</a:t>
            </a:r>
          </a:p>
          <a:p>
            <a:pPr algn="just">
              <a:lnSpc>
                <a:spcPct val="90000"/>
              </a:lnSpc>
              <a:spcBef>
                <a:spcPts val="1200"/>
              </a:spcBef>
              <a:spcAft>
                <a:spcPts val="200"/>
              </a:spcAft>
              <a:buFont typeface="Wingdings" panose="05000000000000000000" pitchFamily="2" charset="2"/>
              <a:buChar char="ü"/>
            </a:pPr>
            <a:r>
              <a:rPr lang="en-US" sz="2700" b="1" dirty="0"/>
              <a:t>Insights:</a:t>
            </a:r>
            <a:r>
              <a:rPr lang="en-US" sz="2700" dirty="0"/>
              <a:t> </a:t>
            </a:r>
            <a:r>
              <a:rPr lang="en-US" sz="2700" dirty="0" err="1"/>
              <a:t>median_income</a:t>
            </a:r>
            <a:r>
              <a:rPr lang="en-US" sz="2700" dirty="0"/>
              <a:t> is the most critical predictor for </a:t>
            </a:r>
            <a:r>
              <a:rPr lang="en-US" sz="2700" dirty="0" err="1"/>
              <a:t>median_house_value</a:t>
            </a:r>
            <a:r>
              <a:rPr lang="en-US" sz="2700" dirty="0"/>
              <a:t>, supported by the correlation matrix. Other features like </a:t>
            </a:r>
            <a:r>
              <a:rPr lang="en-US" sz="2700" dirty="0" err="1"/>
              <a:t>total_rooms</a:t>
            </a:r>
            <a:r>
              <a:rPr lang="en-US" sz="2700" dirty="0"/>
              <a:t> and </a:t>
            </a:r>
            <a:r>
              <a:rPr lang="en-US" sz="2700" dirty="0" err="1"/>
              <a:t>total_bedrooms</a:t>
            </a:r>
            <a:r>
              <a:rPr lang="en-US" sz="2700" dirty="0"/>
              <a:t> add value but show weaker correlations.</a:t>
            </a:r>
            <a:endParaRPr lang="en-US" sz="2700" b="1" u="sng" dirty="0">
              <a:solidFill>
                <a:srgbClr val="404040"/>
              </a:solidFill>
              <a:cs typeface="Calibri"/>
            </a:endParaRPr>
          </a:p>
          <a:p>
            <a:pPr algn="just">
              <a:lnSpc>
                <a:spcPct val="90000"/>
              </a:lnSpc>
              <a:spcBef>
                <a:spcPts val="1200"/>
              </a:spcBef>
              <a:spcAft>
                <a:spcPts val="200"/>
              </a:spcAft>
            </a:pPr>
            <a:r>
              <a:rPr lang="en-US" sz="2700" b="1" u="sng" dirty="0"/>
              <a:t>Model Performance</a:t>
            </a:r>
          </a:p>
          <a:p>
            <a:pPr algn="just">
              <a:lnSpc>
                <a:spcPct val="90000"/>
              </a:lnSpc>
              <a:spcBef>
                <a:spcPts val="1200"/>
              </a:spcBef>
              <a:spcAft>
                <a:spcPts val="200"/>
              </a:spcAft>
              <a:buFont typeface="Wingdings" panose="05000000000000000000" pitchFamily="2" charset="2"/>
              <a:buChar char="ü"/>
            </a:pPr>
            <a:r>
              <a:rPr lang="en-US" sz="2700" dirty="0"/>
              <a:t>Linear Regression captures about 62.5% of the variance in </a:t>
            </a:r>
            <a:r>
              <a:rPr lang="en-US" sz="2700" dirty="0" err="1"/>
              <a:t>median_house_value</a:t>
            </a:r>
            <a:r>
              <a:rPr lang="en-US" sz="2700" dirty="0"/>
              <a:t> but struggles with non-linear patterns in the data, as indicated by the high residuals.</a:t>
            </a:r>
            <a:endParaRPr lang="en-US" sz="2700" b="1" u="sng" dirty="0"/>
          </a:p>
          <a:p>
            <a:pPr algn="just">
              <a:lnSpc>
                <a:spcPct val="90000"/>
              </a:lnSpc>
              <a:spcBef>
                <a:spcPts val="1200"/>
              </a:spcBef>
              <a:spcAft>
                <a:spcPts val="200"/>
              </a:spcAft>
              <a:buFont typeface="Wingdings" panose="05000000000000000000" pitchFamily="2" charset="2"/>
              <a:buChar char="ü"/>
            </a:pPr>
            <a:r>
              <a:rPr lang="en-US" sz="2700" dirty="0"/>
              <a:t>Random Forest significantly outperforms Linear Regression by capturing </a:t>
            </a:r>
            <a:r>
              <a:rPr lang="en-US" sz="2700" b="1" dirty="0"/>
              <a:t>81.7%</a:t>
            </a:r>
            <a:r>
              <a:rPr lang="en-US" sz="2700" dirty="0"/>
              <a:t> of the variance and reducing the error by more than 50%. This highlights its strength in modeling non-linear relationships and interactions between features.</a:t>
            </a:r>
          </a:p>
          <a:p>
            <a:pPr algn="just">
              <a:lnSpc>
                <a:spcPct val="90000"/>
              </a:lnSpc>
              <a:spcBef>
                <a:spcPts val="1200"/>
              </a:spcBef>
              <a:spcAft>
                <a:spcPts val="200"/>
              </a:spcAft>
              <a:buFont typeface="Wingdings" panose="05000000000000000000" pitchFamily="2" charset="2"/>
              <a:buChar char="ü"/>
            </a:pPr>
            <a:r>
              <a:rPr lang="en-US" sz="2700" dirty="0"/>
              <a:t>The cross-validation error is higher than the test-set MSE, suggesting some degree of overfitting in the Random Forest model. </a:t>
            </a:r>
          </a:p>
          <a:p>
            <a:pPr algn="just">
              <a:lnSpc>
                <a:spcPct val="90000"/>
              </a:lnSpc>
              <a:spcBef>
                <a:spcPts val="1200"/>
              </a:spcBef>
              <a:spcAft>
                <a:spcPts val="200"/>
              </a:spcAft>
              <a:buFont typeface="Wingdings" panose="05000000000000000000" pitchFamily="2" charset="2"/>
              <a:buChar char="ü"/>
            </a:pPr>
            <a:endParaRPr lang="en-US" sz="2200" dirty="0">
              <a:solidFill>
                <a:srgbClr val="404040"/>
              </a:solidFill>
              <a:cs typeface="Calibri"/>
            </a:endParaRPr>
          </a:p>
          <a:p>
            <a:pPr>
              <a:lnSpc>
                <a:spcPct val="90000"/>
              </a:lnSpc>
              <a:spcBef>
                <a:spcPts val="1200"/>
              </a:spcBef>
              <a:spcAft>
                <a:spcPts val="200"/>
              </a:spcAft>
            </a:pPr>
            <a:endParaRPr lang="en-US" dirty="0">
              <a:solidFill>
                <a:srgbClr val="404040"/>
              </a:solidFill>
              <a:latin typeface="Calibri"/>
              <a:cs typeface="Calibri"/>
            </a:endParaRPr>
          </a:p>
          <a:p>
            <a:pPr marL="457200" lvl="1" indent="0">
              <a:lnSpc>
                <a:spcPct val="90000"/>
              </a:lnSpc>
              <a:spcBef>
                <a:spcPts val="1200"/>
              </a:spcBef>
              <a:spcAft>
                <a:spcPts val="200"/>
              </a:spcAft>
              <a:buNone/>
            </a:pPr>
            <a:endParaRPr lang="en-US" dirty="0">
              <a:solidFill>
                <a:srgbClr val="404040"/>
              </a:solidFill>
              <a:latin typeface="Calibri"/>
              <a:cs typeface="Calibri"/>
            </a:endParaRPr>
          </a:p>
        </p:txBody>
      </p:sp>
      <p:sp>
        <p:nvSpPr>
          <p:cNvPr id="4" name="Date Placeholder 3">
            <a:extLst>
              <a:ext uri="{FF2B5EF4-FFF2-40B4-BE49-F238E27FC236}">
                <a16:creationId xmlns:a16="http://schemas.microsoft.com/office/drawing/2014/main" id="{4C89CAA7-019B-E07D-E9D4-CCB630A33FCD}"/>
              </a:ext>
            </a:extLst>
          </p:cNvPr>
          <p:cNvSpPr>
            <a:spLocks noGrp="1"/>
          </p:cNvSpPr>
          <p:nvPr>
            <p:ph type="dt" sz="half" idx="10"/>
          </p:nvPr>
        </p:nvSpPr>
        <p:spPr/>
        <p:txBody>
          <a:bodyPr/>
          <a:lstStyle/>
          <a:p>
            <a:fld id="{19659AB4-F978-499C-A5E1-2AB30DA0655A}" type="datetime1">
              <a:t>12/2/2024</a:t>
            </a:fld>
            <a:endParaRPr lang="en-US"/>
          </a:p>
        </p:txBody>
      </p:sp>
      <p:sp>
        <p:nvSpPr>
          <p:cNvPr id="5" name="Footer Placeholder 4">
            <a:extLst>
              <a:ext uri="{FF2B5EF4-FFF2-40B4-BE49-F238E27FC236}">
                <a16:creationId xmlns:a16="http://schemas.microsoft.com/office/drawing/2014/main" id="{85A89029-97C8-27A4-3234-04A389838E3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E4D67FE-BF59-3B63-4E6B-AE24E02FE6E9}"/>
              </a:ext>
            </a:extLst>
          </p:cNvPr>
          <p:cNvSpPr>
            <a:spLocks noGrp="1"/>
          </p:cNvSpPr>
          <p:nvPr>
            <p:ph type="sldNum" sz="quarter" idx="12"/>
          </p:nvPr>
        </p:nvSpPr>
        <p:spPr/>
        <p:txBody>
          <a:bodyPr/>
          <a:lstStyle/>
          <a:p>
            <a:fld id="{E30AF5A0-43BB-4336-8627-9123B9144D80}" type="slidenum">
              <a:rPr lang="en-US" dirty="0"/>
              <a:t>17</a:t>
            </a:fld>
            <a:endParaRPr lang="en-US"/>
          </a:p>
        </p:txBody>
      </p:sp>
    </p:spTree>
    <p:extLst>
      <p:ext uri="{BB962C8B-B14F-4D97-AF65-F5344CB8AC3E}">
        <p14:creationId xmlns:p14="http://schemas.microsoft.com/office/powerpoint/2010/main" val="3620205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D2F7-F985-AE04-6609-8C8694073A2B}"/>
              </a:ext>
            </a:extLst>
          </p:cNvPr>
          <p:cNvSpPr>
            <a:spLocks noGrp="1"/>
          </p:cNvSpPr>
          <p:nvPr>
            <p:ph type="title"/>
          </p:nvPr>
        </p:nvSpPr>
        <p:spPr>
          <a:xfrm>
            <a:off x="707823" y="922096"/>
            <a:ext cx="10684077" cy="630597"/>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C3DE1E95-A730-845D-8CCD-69E4DD9F7D2B}"/>
              </a:ext>
            </a:extLst>
          </p:cNvPr>
          <p:cNvSpPr>
            <a:spLocks noGrp="1"/>
          </p:cNvSpPr>
          <p:nvPr>
            <p:ph idx="1"/>
          </p:nvPr>
        </p:nvSpPr>
        <p:spPr>
          <a:xfrm>
            <a:off x="707822" y="1638957"/>
            <a:ext cx="10676889" cy="4498728"/>
          </a:xfrm>
        </p:spPr>
        <p:txBody>
          <a:bodyPr vert="horz" lIns="91440" tIns="45720" rIns="91440" bIns="45720" rtlCol="0" anchor="t">
            <a:normAutofit/>
          </a:bodyPr>
          <a:lstStyle/>
          <a:p>
            <a:pPr algn="just">
              <a:buFont typeface="Wingdings" panose="020B0604020202020204" pitchFamily="34" charset="0"/>
              <a:buChar char="Ø"/>
            </a:pPr>
            <a:r>
              <a:rPr lang="en-US" dirty="0">
                <a:solidFill>
                  <a:schemeClr val="tx2"/>
                </a:solidFill>
                <a:ea typeface="+mn-lt"/>
                <a:cs typeface="+mn-lt"/>
                <a:hlinkClick r:id="rId2">
                  <a:extLst>
                    <a:ext uri="{A12FA001-AC4F-418D-AE19-62706E023703}">
                      <ahyp:hlinkClr xmlns:ahyp="http://schemas.microsoft.com/office/drawing/2018/hyperlinkcolor" val="tx"/>
                    </a:ext>
                  </a:extLst>
                </a:hlinkClick>
              </a:rPr>
              <a:t>https://stackoverflow.com/questions/60685866/how-do-i-find-out-the-rmse-of-a-random-forest-in-r</a:t>
            </a:r>
            <a:endParaRPr lang="en-US">
              <a:solidFill>
                <a:schemeClr val="tx2"/>
              </a:solidFill>
              <a:hlinkClick r:id="rId2">
                <a:extLst>
                  <a:ext uri="{A12FA001-AC4F-418D-AE19-62706E023703}">
                    <ahyp:hlinkClr xmlns:ahyp="http://schemas.microsoft.com/office/drawing/2018/hyperlinkcolor" val="tx"/>
                  </a:ext>
                </a:extLst>
              </a:hlinkClick>
            </a:endParaRPr>
          </a:p>
          <a:p>
            <a:pPr algn="just">
              <a:buFont typeface="Wingdings" panose="020B0604020202020204" pitchFamily="34" charset="0"/>
              <a:buChar char="Ø"/>
            </a:pPr>
            <a:r>
              <a:rPr lang="en-US" dirty="0">
                <a:solidFill>
                  <a:schemeClr val="tx2"/>
                </a:solidFill>
                <a:ea typeface="+mn-lt"/>
                <a:cs typeface="+mn-lt"/>
                <a:hlinkClick r:id="rId3">
                  <a:extLst>
                    <a:ext uri="{A12FA001-AC4F-418D-AE19-62706E023703}">
                      <ahyp:hlinkClr xmlns:ahyp="http://schemas.microsoft.com/office/drawing/2018/hyperlinkcolor" val="tx"/>
                    </a:ext>
                  </a:extLst>
                </a:hlinkClick>
              </a:rPr>
              <a:t>https://medium.com/ampersand-academy/random-forest-regression-using-python-sklearn-from-scratch-9ad7cf2ec2bb</a:t>
            </a:r>
            <a:endParaRPr lang="en-US">
              <a:solidFill>
                <a:schemeClr val="tx2"/>
              </a:solidFill>
              <a:hlinkClick r:id="rId3">
                <a:extLst>
                  <a:ext uri="{A12FA001-AC4F-418D-AE19-62706E023703}">
                    <ahyp:hlinkClr xmlns:ahyp="http://schemas.microsoft.com/office/drawing/2018/hyperlinkcolor" val="tx"/>
                  </a:ext>
                </a:extLst>
              </a:hlinkClick>
            </a:endParaRPr>
          </a:p>
          <a:p>
            <a:pPr algn="just">
              <a:buFont typeface="Wingdings" panose="020B0604020202020204" pitchFamily="34" charset="0"/>
              <a:buChar char="Ø"/>
            </a:pPr>
            <a:r>
              <a:rPr lang="en-US" dirty="0">
                <a:solidFill>
                  <a:schemeClr val="tx2"/>
                </a:solidFill>
                <a:ea typeface="+mn-lt"/>
                <a:cs typeface="+mn-lt"/>
                <a:hlinkClick r:id="rId4">
                  <a:extLst>
                    <a:ext uri="{A12FA001-AC4F-418D-AE19-62706E023703}">
                      <ahyp:hlinkClr xmlns:ahyp="http://schemas.microsoft.com/office/drawing/2018/hyperlinkcolor" val="tx"/>
                    </a:ext>
                  </a:extLst>
                </a:hlinkClick>
              </a:rPr>
              <a:t>https://www.kaggle.com/code/haseebwar07/random-forest-tuning-cross-validation</a:t>
            </a:r>
            <a:endParaRPr lang="en-US">
              <a:solidFill>
                <a:schemeClr val="tx2"/>
              </a:solidFill>
              <a:hlinkClick r:id="rId4">
                <a:extLst>
                  <a:ext uri="{A12FA001-AC4F-418D-AE19-62706E023703}">
                    <ahyp:hlinkClr xmlns:ahyp="http://schemas.microsoft.com/office/drawing/2018/hyperlinkcolor" val="tx"/>
                  </a:ext>
                </a:extLst>
              </a:hlinkClick>
            </a:endParaRPr>
          </a:p>
          <a:p>
            <a:pPr algn="just">
              <a:buFont typeface="Wingdings" panose="020B0604020202020204" pitchFamily="34" charset="0"/>
              <a:buChar char="Ø"/>
            </a:pPr>
            <a:r>
              <a:rPr lang="en-US" dirty="0">
                <a:solidFill>
                  <a:schemeClr val="tx2"/>
                </a:solidFill>
                <a:ea typeface="+mn-lt"/>
                <a:cs typeface="+mn-lt"/>
                <a:hlinkClick r:id="rId5">
                  <a:extLst>
                    <a:ext uri="{A12FA001-AC4F-418D-AE19-62706E023703}">
                      <ahyp:hlinkClr xmlns:ahyp="http://schemas.microsoft.com/office/drawing/2018/hyperlinkcolor" val="tx"/>
                    </a:ext>
                  </a:extLst>
                </a:hlinkClick>
              </a:rPr>
              <a:t>https://stackoverflow.com/questions/71615078/how-to-do-cross-validation-on-random-forest</a:t>
            </a:r>
            <a:endParaRPr lang="en-US">
              <a:solidFill>
                <a:schemeClr val="tx2"/>
              </a:solidFill>
              <a:hlinkClick r:id="rId5">
                <a:extLst>
                  <a:ext uri="{A12FA001-AC4F-418D-AE19-62706E023703}">
                    <ahyp:hlinkClr xmlns:ahyp="http://schemas.microsoft.com/office/drawing/2018/hyperlinkcolor" val="tx"/>
                  </a:ext>
                </a:extLst>
              </a:hlinkClick>
            </a:endParaRPr>
          </a:p>
          <a:p>
            <a:pPr algn="just">
              <a:buFont typeface="Wingdings" panose="020B0604020202020204" pitchFamily="34" charset="0"/>
              <a:buChar char="Ø"/>
            </a:pPr>
            <a:r>
              <a:rPr lang="en-US" dirty="0">
                <a:solidFill>
                  <a:schemeClr val="tx2"/>
                </a:solidFill>
                <a:ea typeface="+mn-lt"/>
                <a:cs typeface="+mn-lt"/>
                <a:hlinkClick r:id="rId6">
                  <a:extLst>
                    <a:ext uri="{A12FA001-AC4F-418D-AE19-62706E023703}">
                      <ahyp:hlinkClr xmlns:ahyp="http://schemas.microsoft.com/office/drawing/2018/hyperlinkcolor" val="tx"/>
                    </a:ext>
                  </a:extLst>
                </a:hlinkClick>
              </a:rPr>
              <a:t>https://www.kaggle.com/code/alexisbcook/pipelines</a:t>
            </a:r>
            <a:endParaRPr lang="en-US">
              <a:solidFill>
                <a:schemeClr val="tx2"/>
              </a:solidFill>
              <a:hlinkClick r:id="rId6">
                <a:extLst>
                  <a:ext uri="{A12FA001-AC4F-418D-AE19-62706E023703}">
                    <ahyp:hlinkClr xmlns:ahyp="http://schemas.microsoft.com/office/drawing/2018/hyperlinkcolor" val="tx"/>
                  </a:ext>
                </a:extLst>
              </a:hlinkClick>
            </a:endParaRPr>
          </a:p>
          <a:p>
            <a:pPr algn="just">
              <a:buFont typeface="Wingdings" panose="020B0604020202020204" pitchFamily="34" charset="0"/>
              <a:buChar char="Ø"/>
            </a:pPr>
            <a:r>
              <a:rPr lang="en-US" dirty="0">
                <a:solidFill>
                  <a:schemeClr val="tx2"/>
                </a:solidFill>
                <a:ea typeface="+mn-lt"/>
                <a:cs typeface="+mn-lt"/>
                <a:hlinkClick r:id="rId7">
                  <a:extLst>
                    <a:ext uri="{A12FA001-AC4F-418D-AE19-62706E023703}">
                      <ahyp:hlinkClr xmlns:ahyp="http://schemas.microsoft.com/office/drawing/2018/hyperlinkcolor" val="tx"/>
                    </a:ext>
                  </a:extLst>
                </a:hlinkClick>
              </a:rPr>
              <a:t>https://www.w3resource.com/python-exercises/pandas_numpy/pandas_numpy-exercise-11.php#google_vignette</a:t>
            </a:r>
            <a:endParaRPr lang="en-US">
              <a:solidFill>
                <a:schemeClr val="tx2"/>
              </a:solidFill>
              <a:hlinkClick r:id="rId7">
                <a:extLst>
                  <a:ext uri="{A12FA001-AC4F-418D-AE19-62706E023703}">
                    <ahyp:hlinkClr xmlns:ahyp="http://schemas.microsoft.com/office/drawing/2018/hyperlinkcolor" val="tx"/>
                  </a:ext>
                </a:extLst>
              </a:hlinkClick>
            </a:endParaRPr>
          </a:p>
          <a:p>
            <a:pPr algn="just">
              <a:buFont typeface="Wingdings" panose="020B0604020202020204" pitchFamily="34" charset="0"/>
              <a:buChar char="Ø"/>
            </a:pPr>
            <a:r>
              <a:rPr lang="en-US" dirty="0">
                <a:solidFill>
                  <a:schemeClr val="tx2"/>
                </a:solidFill>
                <a:latin typeface="Calisto MT"/>
                <a:hlinkClick r:id="rId8">
                  <a:extLst>
                    <a:ext uri="{A12FA001-AC4F-418D-AE19-62706E023703}">
                      <ahyp:hlinkClr xmlns:ahyp="http://schemas.microsoft.com/office/drawing/2018/hyperlinkcolor" val="tx"/>
                    </a:ext>
                  </a:extLst>
                </a:hlinkClick>
              </a:rPr>
              <a:t>https://www.geeksforgeeks.org/how-to-draw-2d-heatmap-using-matplotlib-in-python/</a:t>
            </a:r>
            <a:endParaRPr lang="en-US">
              <a:solidFill>
                <a:schemeClr val="tx2"/>
              </a:solidFill>
              <a:latin typeface="Calisto MT"/>
              <a:hlinkClick r:id="rId8">
                <a:extLst>
                  <a:ext uri="{A12FA001-AC4F-418D-AE19-62706E023703}">
                    <ahyp:hlinkClr xmlns:ahyp="http://schemas.microsoft.com/office/drawing/2018/hyperlinkcolor" val="tx"/>
                  </a:ext>
                </a:extLst>
              </a:hlinkClick>
            </a:endParaRPr>
          </a:p>
        </p:txBody>
      </p:sp>
      <p:sp>
        <p:nvSpPr>
          <p:cNvPr id="4" name="Date Placeholder 3">
            <a:extLst>
              <a:ext uri="{FF2B5EF4-FFF2-40B4-BE49-F238E27FC236}">
                <a16:creationId xmlns:a16="http://schemas.microsoft.com/office/drawing/2014/main" id="{6F2BB252-8D05-0A95-B9F7-9BE81A876E8A}"/>
              </a:ext>
            </a:extLst>
          </p:cNvPr>
          <p:cNvSpPr>
            <a:spLocks noGrp="1"/>
          </p:cNvSpPr>
          <p:nvPr>
            <p:ph type="dt" sz="half" idx="10"/>
          </p:nvPr>
        </p:nvSpPr>
        <p:spPr/>
        <p:txBody>
          <a:bodyPr/>
          <a:lstStyle/>
          <a:p>
            <a:fld id="{1BA2D64F-8EBF-4BCE-BD8E-E740F1F8537E}" type="datetime1">
              <a:rPr lang="en-US"/>
              <a:t>12/2/2024</a:t>
            </a:fld>
            <a:endParaRPr lang="en-US"/>
          </a:p>
        </p:txBody>
      </p:sp>
      <p:sp>
        <p:nvSpPr>
          <p:cNvPr id="5" name="Footer Placeholder 4">
            <a:extLst>
              <a:ext uri="{FF2B5EF4-FFF2-40B4-BE49-F238E27FC236}">
                <a16:creationId xmlns:a16="http://schemas.microsoft.com/office/drawing/2014/main" id="{6F4F0291-5407-5EE3-F010-254EA1EDA43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4C47DBB-234F-F445-7C89-5DFAB86F0D11}"/>
              </a:ext>
            </a:extLst>
          </p:cNvPr>
          <p:cNvSpPr>
            <a:spLocks noGrp="1"/>
          </p:cNvSpPr>
          <p:nvPr>
            <p:ph type="sldNum" sz="quarter" idx="12"/>
          </p:nvPr>
        </p:nvSpPr>
        <p:spPr/>
        <p:txBody>
          <a:bodyPr/>
          <a:lstStyle/>
          <a:p>
            <a:fld id="{E30AF5A0-43BB-4336-8627-9123B9144D80}" type="slidenum">
              <a:rPr lang="en-US" dirty="0"/>
              <a:t>18</a:t>
            </a:fld>
            <a:endParaRPr lang="en-US"/>
          </a:p>
        </p:txBody>
      </p:sp>
    </p:spTree>
    <p:extLst>
      <p:ext uri="{BB962C8B-B14F-4D97-AF65-F5344CB8AC3E}">
        <p14:creationId xmlns:p14="http://schemas.microsoft.com/office/powerpoint/2010/main" val="244537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E7DB-DE28-FBA7-8A44-7E63996E6746}"/>
              </a:ext>
            </a:extLst>
          </p:cNvPr>
          <p:cNvSpPr>
            <a:spLocks noGrp="1"/>
          </p:cNvSpPr>
          <p:nvPr>
            <p:ph type="title"/>
          </p:nvPr>
        </p:nvSpPr>
        <p:spPr>
          <a:xfrm>
            <a:off x="841016" y="655219"/>
            <a:ext cx="10691265" cy="1048432"/>
          </a:xfrm>
        </p:spPr>
        <p:txBody>
          <a:bodyPr/>
          <a:lstStyle/>
          <a:p>
            <a:r>
              <a:rPr lang="en-US" sz="4800" dirty="0">
                <a:latin typeface="Univers Condensed"/>
                <a:cs typeface="Calibri Light"/>
              </a:rPr>
              <a:t>Objective</a:t>
            </a:r>
          </a:p>
          <a:p>
            <a:endParaRPr lang="en-US" dirty="0"/>
          </a:p>
        </p:txBody>
      </p:sp>
      <p:sp>
        <p:nvSpPr>
          <p:cNvPr id="3" name="Content Placeholder 2">
            <a:extLst>
              <a:ext uri="{FF2B5EF4-FFF2-40B4-BE49-F238E27FC236}">
                <a16:creationId xmlns:a16="http://schemas.microsoft.com/office/drawing/2014/main" id="{64FEFA55-FAAC-7C9D-4AD1-F8B2DDED6747}"/>
              </a:ext>
            </a:extLst>
          </p:cNvPr>
          <p:cNvSpPr>
            <a:spLocks noGrp="1"/>
          </p:cNvSpPr>
          <p:nvPr>
            <p:ph idx="1"/>
          </p:nvPr>
        </p:nvSpPr>
        <p:spPr>
          <a:xfrm>
            <a:off x="700635" y="1550285"/>
            <a:ext cx="10674579" cy="4064365"/>
          </a:xfrm>
        </p:spPr>
        <p:txBody>
          <a:bodyPr vert="horz" lIns="91440" tIns="45720" rIns="91440" bIns="45720" rtlCol="0" anchor="t">
            <a:noAutofit/>
          </a:bodyPr>
          <a:lstStyle/>
          <a:p>
            <a:pPr algn="just"/>
            <a:r>
              <a:rPr lang="en-US" sz="1800" b="1" dirty="0"/>
              <a:t>Data Understanding and Exploration: </a:t>
            </a:r>
            <a:r>
              <a:rPr lang="en-US" sz="1800" dirty="0"/>
              <a:t>Gain insights into the dataset structure, characteristics, and relationships between features.</a:t>
            </a:r>
          </a:p>
          <a:p>
            <a:pPr algn="just"/>
            <a:r>
              <a:rPr lang="en-US" sz="1800" b="1" dirty="0"/>
              <a:t>Data Preprocessing and Cleaning: </a:t>
            </a:r>
            <a:r>
              <a:rPr lang="en-US" sz="1800" dirty="0"/>
              <a:t>Prepare the dataset for machine learning models by addressing missing values, scaling numeric features, and encoding categorical variables.</a:t>
            </a:r>
          </a:p>
          <a:p>
            <a:pPr algn="just"/>
            <a:r>
              <a:rPr lang="en-US" sz="1800" b="1" dirty="0"/>
              <a:t>Building Predictive Models: </a:t>
            </a:r>
            <a:r>
              <a:rPr lang="en-US" sz="1800" dirty="0"/>
              <a:t>Develop machine learning models to predict median house values based on input features.</a:t>
            </a:r>
          </a:p>
          <a:p>
            <a:pPr algn="just"/>
            <a:r>
              <a:rPr lang="en-US" sz="1800" b="1" dirty="0"/>
              <a:t>Model Evaluation: </a:t>
            </a:r>
            <a:r>
              <a:rPr lang="en-US" sz="1800" dirty="0"/>
              <a:t>Evaluate models using metrics like Mean Squared Error (MSE) and R² Score as well as performing cross-validation for the Random Forest model to ensure generalization and robustness.</a:t>
            </a:r>
          </a:p>
          <a:p>
            <a:pPr algn="just"/>
            <a:r>
              <a:rPr lang="en-US" sz="1800" b="1" dirty="0"/>
              <a:t>Insights and Visualization: </a:t>
            </a:r>
            <a:r>
              <a:rPr lang="en-US" sz="1800" dirty="0"/>
              <a:t>Using Correlation heatmap to highlight feature relationships, Scatter plot of actual vs. predicted values to evaluate prediction quality and Residual plot to analyze model errors and identify areas for improvement.</a:t>
            </a:r>
          </a:p>
          <a:p>
            <a:pPr algn="just"/>
            <a:r>
              <a:rPr lang="en-US" sz="1800" b="1" dirty="0"/>
              <a:t>Comparison of Models: </a:t>
            </a:r>
            <a:r>
              <a:rPr lang="en-US" sz="1800" dirty="0"/>
              <a:t>Comparing Linear Regression and Random Forest Regression to determine the best-performing model.</a:t>
            </a:r>
          </a:p>
          <a:p>
            <a:pPr marL="0" indent="0">
              <a:buNone/>
            </a:pPr>
            <a:endParaRPr lang="en-US" sz="1400" dirty="0"/>
          </a:p>
        </p:txBody>
      </p:sp>
      <p:sp>
        <p:nvSpPr>
          <p:cNvPr id="4" name="Date Placeholder 3">
            <a:extLst>
              <a:ext uri="{FF2B5EF4-FFF2-40B4-BE49-F238E27FC236}">
                <a16:creationId xmlns:a16="http://schemas.microsoft.com/office/drawing/2014/main" id="{0A4A2198-F1F1-ABF9-D0FF-41131CC95B55}"/>
              </a:ext>
            </a:extLst>
          </p:cNvPr>
          <p:cNvSpPr>
            <a:spLocks noGrp="1"/>
          </p:cNvSpPr>
          <p:nvPr>
            <p:ph type="dt" sz="half" idx="10"/>
          </p:nvPr>
        </p:nvSpPr>
        <p:spPr/>
        <p:txBody>
          <a:bodyPr/>
          <a:lstStyle/>
          <a:p>
            <a:fld id="{89EA03BF-0F56-4E95-AEBB-BFA04F89B481}" type="datetime1">
              <a:rPr lang="en-US"/>
              <a:t>12/2/2024</a:t>
            </a:fld>
            <a:endParaRPr lang="en-US"/>
          </a:p>
        </p:txBody>
      </p:sp>
      <p:sp>
        <p:nvSpPr>
          <p:cNvPr id="6" name="Slide Number Placeholder 5">
            <a:extLst>
              <a:ext uri="{FF2B5EF4-FFF2-40B4-BE49-F238E27FC236}">
                <a16:creationId xmlns:a16="http://schemas.microsoft.com/office/drawing/2014/main" id="{3C63A729-D9E6-05AC-C22D-D86C78514BE0}"/>
              </a:ext>
            </a:extLst>
          </p:cNvPr>
          <p:cNvSpPr>
            <a:spLocks noGrp="1"/>
          </p:cNvSpPr>
          <p:nvPr>
            <p:ph type="sldNum" sz="quarter" idx="12"/>
          </p:nvPr>
        </p:nvSpPr>
        <p:spPr/>
        <p:txBody>
          <a:bodyPr/>
          <a:lstStyle/>
          <a:p>
            <a:fld id="{E30AF5A0-43BB-4336-8627-9123B9144D80}" type="slidenum">
              <a:rPr lang="en-US" dirty="0"/>
              <a:t>2</a:t>
            </a:fld>
            <a:endParaRPr lang="en-US"/>
          </a:p>
        </p:txBody>
      </p:sp>
    </p:spTree>
    <p:extLst>
      <p:ext uri="{BB962C8B-B14F-4D97-AF65-F5344CB8AC3E}">
        <p14:creationId xmlns:p14="http://schemas.microsoft.com/office/powerpoint/2010/main" val="286665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764D-F54C-D83B-7B9C-7075AA3201F3}"/>
              </a:ext>
            </a:extLst>
          </p:cNvPr>
          <p:cNvSpPr>
            <a:spLocks noGrp="1"/>
          </p:cNvSpPr>
          <p:nvPr>
            <p:ph type="title"/>
          </p:nvPr>
        </p:nvSpPr>
        <p:spPr>
          <a:xfrm>
            <a:off x="706197" y="922096"/>
            <a:ext cx="10685703" cy="926068"/>
          </a:xfrm>
        </p:spPr>
        <p:txBody>
          <a:bodyPr/>
          <a:lstStyle/>
          <a:p>
            <a:r>
              <a:rPr lang="en-US" dirty="0"/>
              <a:t>Dataset Overview</a:t>
            </a:r>
          </a:p>
        </p:txBody>
      </p:sp>
      <p:sp>
        <p:nvSpPr>
          <p:cNvPr id="4" name="Date Placeholder 3">
            <a:extLst>
              <a:ext uri="{FF2B5EF4-FFF2-40B4-BE49-F238E27FC236}">
                <a16:creationId xmlns:a16="http://schemas.microsoft.com/office/drawing/2014/main" id="{871545E7-538E-FF3A-4F9C-1405FE473C25}"/>
              </a:ext>
            </a:extLst>
          </p:cNvPr>
          <p:cNvSpPr>
            <a:spLocks noGrp="1"/>
          </p:cNvSpPr>
          <p:nvPr>
            <p:ph type="dt" sz="half" idx="10"/>
          </p:nvPr>
        </p:nvSpPr>
        <p:spPr/>
        <p:txBody>
          <a:bodyPr/>
          <a:lstStyle/>
          <a:p>
            <a:fld id="{C5B3D928-951C-4DB7-92DD-FC100161A322}" type="datetime1">
              <a:t>12/2/2024</a:t>
            </a:fld>
            <a:endParaRPr lang="en-US"/>
          </a:p>
        </p:txBody>
      </p:sp>
      <p:sp>
        <p:nvSpPr>
          <p:cNvPr id="5" name="Footer Placeholder 4">
            <a:extLst>
              <a:ext uri="{FF2B5EF4-FFF2-40B4-BE49-F238E27FC236}">
                <a16:creationId xmlns:a16="http://schemas.microsoft.com/office/drawing/2014/main" id="{EAD617AC-0E01-71A7-F327-1F743BDDF70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3A24D40-10AE-30D6-0D5B-B0FBFF940303}"/>
              </a:ext>
            </a:extLst>
          </p:cNvPr>
          <p:cNvSpPr>
            <a:spLocks noGrp="1"/>
          </p:cNvSpPr>
          <p:nvPr>
            <p:ph type="sldNum" sz="quarter" idx="12"/>
          </p:nvPr>
        </p:nvSpPr>
        <p:spPr/>
        <p:txBody>
          <a:bodyPr/>
          <a:lstStyle/>
          <a:p>
            <a:fld id="{E30AF5A0-43BB-4336-8627-9123B9144D80}" type="slidenum">
              <a:rPr lang="en-US" dirty="0"/>
              <a:t>3</a:t>
            </a:fld>
            <a:endParaRPr lang="en-US"/>
          </a:p>
        </p:txBody>
      </p:sp>
      <p:sp>
        <p:nvSpPr>
          <p:cNvPr id="8" name="TextBox 7">
            <a:extLst>
              <a:ext uri="{FF2B5EF4-FFF2-40B4-BE49-F238E27FC236}">
                <a16:creationId xmlns:a16="http://schemas.microsoft.com/office/drawing/2014/main" id="{C1316ECA-2A74-D9C7-2665-7539D5C35356}"/>
              </a:ext>
            </a:extLst>
          </p:cNvPr>
          <p:cNvSpPr txBox="1"/>
          <p:nvPr/>
        </p:nvSpPr>
        <p:spPr>
          <a:xfrm>
            <a:off x="5959366" y="785419"/>
            <a:ext cx="651454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600" dirty="0">
                <a:solidFill>
                  <a:srgbClr val="404040"/>
                </a:solidFill>
                <a:latin typeface="Calisto MT"/>
                <a:cs typeface="Arial"/>
              </a:rPr>
              <a:t>Dataset: </a:t>
            </a:r>
            <a:r>
              <a:rPr lang="en-US" sz="1600" b="1" dirty="0"/>
              <a:t>California Housing Prices </a:t>
            </a:r>
            <a:r>
              <a:rPr lang="en-US" sz="1600" dirty="0">
                <a:solidFill>
                  <a:srgbClr val="404040"/>
                </a:solidFill>
                <a:latin typeface="Calisto MT"/>
                <a:cs typeface="Arial"/>
              </a:rPr>
              <a:t>(</a:t>
            </a:r>
            <a:r>
              <a:rPr lang="en-US" sz="1600" dirty="0">
                <a:solidFill>
                  <a:srgbClr val="404040"/>
                </a:solidFill>
                <a:highlight>
                  <a:srgbClr val="FFFF00"/>
                </a:highlight>
                <a:latin typeface="Calisto MT"/>
                <a:cs typeface="Arial"/>
              </a:rPr>
              <a:t>10 variables –</a:t>
            </a:r>
          </a:p>
          <a:p>
            <a:r>
              <a:rPr lang="en-US" sz="1600" dirty="0">
                <a:solidFill>
                  <a:srgbClr val="404040"/>
                </a:solidFill>
                <a:highlight>
                  <a:srgbClr val="FFFF00"/>
                </a:highlight>
                <a:latin typeface="Calisto MT"/>
                <a:cs typeface="Arial"/>
              </a:rPr>
              <a:t>   20640 observations</a:t>
            </a:r>
            <a:r>
              <a:rPr lang="en-US" sz="1600" dirty="0">
                <a:solidFill>
                  <a:srgbClr val="404040"/>
                </a:solidFill>
                <a:latin typeface="Calisto MT"/>
                <a:cs typeface="Arial"/>
              </a:rPr>
              <a:t>)</a:t>
            </a:r>
            <a:r>
              <a:rPr lang="en-US" sz="1600" dirty="0">
                <a:latin typeface="Calisto MT"/>
                <a:cs typeface="Arial"/>
              </a:rPr>
              <a:t>​</a:t>
            </a:r>
          </a:p>
          <a:p>
            <a:pPr marL="228600" indent="-228600">
              <a:buFont typeface=""/>
              <a:buChar char="•"/>
            </a:pPr>
            <a:r>
              <a:rPr lang="en-US" sz="1600" dirty="0">
                <a:solidFill>
                  <a:srgbClr val="404040"/>
                </a:solidFill>
                <a:latin typeface="Calisto MT"/>
                <a:cs typeface="Arial"/>
              </a:rPr>
              <a:t>Dataset </a:t>
            </a:r>
            <a:r>
              <a:rPr lang="en-US" sz="1600" dirty="0">
                <a:solidFill>
                  <a:srgbClr val="404040"/>
                </a:solidFill>
                <a:cs typeface="Arial"/>
              </a:rPr>
              <a:t>Source: </a:t>
            </a:r>
            <a:r>
              <a:rPr lang="en-US" sz="1600" dirty="0">
                <a:solidFill>
                  <a:srgbClr val="404040"/>
                </a:solidFill>
                <a:cs typeface="Arial"/>
                <a:hlinkClick r:id="rId3"/>
              </a:rPr>
              <a:t>https://www.kaggle.com/datasets/camnugent/california-housing-prices?resource=download</a:t>
            </a:r>
            <a:endParaRPr lang="en-US" sz="1600" dirty="0">
              <a:latin typeface="Calisto MT"/>
              <a:cs typeface="Arial"/>
            </a:endParaRPr>
          </a:p>
        </p:txBody>
      </p:sp>
      <p:pic>
        <p:nvPicPr>
          <p:cNvPr id="9" name="Content Placeholder 8"/>
          <p:cNvPicPr>
            <a:picLocks noGrp="1" noChangeAspect="1"/>
          </p:cNvPicPr>
          <p:nvPr>
            <p:ph idx="1"/>
          </p:nvPr>
        </p:nvPicPr>
        <p:blipFill>
          <a:blip r:embed="rId4"/>
          <a:stretch>
            <a:fillRect/>
          </a:stretch>
        </p:blipFill>
        <p:spPr>
          <a:xfrm>
            <a:off x="1032493" y="2374290"/>
            <a:ext cx="10558873" cy="2849352"/>
          </a:xfrm>
          <a:prstGeom prst="rect">
            <a:avLst/>
          </a:prstGeom>
        </p:spPr>
      </p:pic>
    </p:spTree>
    <p:extLst>
      <p:ext uri="{BB962C8B-B14F-4D97-AF65-F5344CB8AC3E}">
        <p14:creationId xmlns:p14="http://schemas.microsoft.com/office/powerpoint/2010/main" val="275159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6647-26D4-ADA7-7051-99FF09521820}"/>
              </a:ext>
            </a:extLst>
          </p:cNvPr>
          <p:cNvSpPr>
            <a:spLocks noGrp="1"/>
          </p:cNvSpPr>
          <p:nvPr>
            <p:ph type="title"/>
          </p:nvPr>
        </p:nvSpPr>
        <p:spPr/>
        <p:txBody>
          <a:bodyPr/>
          <a:lstStyle/>
          <a:p>
            <a:r>
              <a:rPr lang="en-US" dirty="0"/>
              <a:t>Description of Data</a:t>
            </a:r>
          </a:p>
        </p:txBody>
      </p:sp>
      <p:sp>
        <p:nvSpPr>
          <p:cNvPr id="4" name="Date Placeholder 3">
            <a:extLst>
              <a:ext uri="{FF2B5EF4-FFF2-40B4-BE49-F238E27FC236}">
                <a16:creationId xmlns:a16="http://schemas.microsoft.com/office/drawing/2014/main" id="{1AA12C5E-8B1D-11C4-6870-262EC31AB1A5}"/>
              </a:ext>
            </a:extLst>
          </p:cNvPr>
          <p:cNvSpPr>
            <a:spLocks noGrp="1"/>
          </p:cNvSpPr>
          <p:nvPr>
            <p:ph type="dt" sz="half" idx="10"/>
          </p:nvPr>
        </p:nvSpPr>
        <p:spPr/>
        <p:txBody>
          <a:bodyPr/>
          <a:lstStyle/>
          <a:p>
            <a:fld id="{5398BFCE-EE1C-4AAA-BFD1-1D571D1F9BFE}" type="datetime1">
              <a:rPr lang="en-US"/>
              <a:t>12/2/2024</a:t>
            </a:fld>
            <a:endParaRPr lang="en-US"/>
          </a:p>
        </p:txBody>
      </p:sp>
      <p:sp>
        <p:nvSpPr>
          <p:cNvPr id="5" name="Footer Placeholder 4">
            <a:extLst>
              <a:ext uri="{FF2B5EF4-FFF2-40B4-BE49-F238E27FC236}">
                <a16:creationId xmlns:a16="http://schemas.microsoft.com/office/drawing/2014/main" id="{D87B931D-420A-AD72-9757-C9F21A04CD2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26EFD4D-4D5A-A0B2-120E-0927442CF043}"/>
              </a:ext>
            </a:extLst>
          </p:cNvPr>
          <p:cNvSpPr>
            <a:spLocks noGrp="1"/>
          </p:cNvSpPr>
          <p:nvPr>
            <p:ph type="sldNum" sz="quarter" idx="12"/>
          </p:nvPr>
        </p:nvSpPr>
        <p:spPr/>
        <p:txBody>
          <a:bodyPr/>
          <a:lstStyle/>
          <a:p>
            <a:fld id="{E30AF5A0-43BB-4336-8627-9123B9144D80}" type="slidenum">
              <a:rPr lang="en-US" dirty="0"/>
              <a:t>4</a:t>
            </a:fld>
            <a:endParaRPr lang="en-US"/>
          </a:p>
        </p:txBody>
      </p:sp>
      <p:graphicFrame>
        <p:nvGraphicFramePr>
          <p:cNvPr id="12" name="Table 11">
            <a:extLst>
              <a:ext uri="{FF2B5EF4-FFF2-40B4-BE49-F238E27FC236}">
                <a16:creationId xmlns:a16="http://schemas.microsoft.com/office/drawing/2014/main" id="{018848AA-4A36-5A6C-E5FB-E5ED9A02C6B1}"/>
              </a:ext>
            </a:extLst>
          </p:cNvPr>
          <p:cNvGraphicFramePr>
            <a:graphicFrameLocks noGrp="1"/>
          </p:cNvGraphicFramePr>
          <p:nvPr>
            <p:extLst>
              <p:ext uri="{D42A27DB-BD31-4B8C-83A1-F6EECF244321}">
                <p14:modId xmlns:p14="http://schemas.microsoft.com/office/powerpoint/2010/main" val="1224029790"/>
              </p:ext>
            </p:extLst>
          </p:nvPr>
        </p:nvGraphicFramePr>
        <p:xfrm>
          <a:off x="855423" y="1607611"/>
          <a:ext cx="9280711" cy="3994834"/>
        </p:xfrm>
        <a:graphic>
          <a:graphicData uri="http://schemas.openxmlformats.org/drawingml/2006/table">
            <a:tbl>
              <a:tblPr bandRow="1">
                <a:tableStyleId>{5C22544A-7EE6-4342-B048-85BDC9FD1C3A}</a:tableStyleId>
              </a:tblPr>
              <a:tblGrid>
                <a:gridCol w="3008462">
                  <a:extLst>
                    <a:ext uri="{9D8B030D-6E8A-4147-A177-3AD203B41FA5}">
                      <a16:colId xmlns:a16="http://schemas.microsoft.com/office/drawing/2014/main" val="1405477821"/>
                    </a:ext>
                  </a:extLst>
                </a:gridCol>
                <a:gridCol w="6272249">
                  <a:extLst>
                    <a:ext uri="{9D8B030D-6E8A-4147-A177-3AD203B41FA5}">
                      <a16:colId xmlns:a16="http://schemas.microsoft.com/office/drawing/2014/main" val="458360731"/>
                    </a:ext>
                  </a:extLst>
                </a:gridCol>
              </a:tblGrid>
              <a:tr h="488002">
                <a:tc>
                  <a:txBody>
                    <a:bodyPr/>
                    <a:lstStyle/>
                    <a:p>
                      <a:pPr algn="l" rtl="0" fontAlgn="base">
                        <a:lnSpc>
                          <a:spcPts val="1200"/>
                        </a:lnSpc>
                      </a:pPr>
                      <a:r>
                        <a:rPr lang="en-US" sz="1600" b="1" i="0" dirty="0">
                          <a:solidFill>
                            <a:srgbClr val="3C4043"/>
                          </a:solidFill>
                          <a:effectLst/>
                          <a:latin typeface="+mn-lt"/>
                        </a:rPr>
                        <a:t>Attribute</a:t>
                      </a:r>
                      <a:endParaRPr lang="en-US" b="1" i="0" dirty="0">
                        <a:solidFill>
                          <a:srgbClr val="FFFFFF"/>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5394"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algn="l" rtl="0" fontAlgn="base">
                        <a:lnSpc>
                          <a:spcPts val="1200"/>
                        </a:lnSpc>
                      </a:pPr>
                      <a:r>
                        <a:rPr lang="en-US" sz="1600" b="1" i="0" dirty="0">
                          <a:solidFill>
                            <a:srgbClr val="3C4043"/>
                          </a:solidFill>
                          <a:effectLst/>
                          <a:latin typeface="+mn-lt"/>
                        </a:rPr>
                        <a:t>Description</a:t>
                      </a:r>
                      <a:endParaRPr lang="en-US" b="1" i="0" dirty="0">
                        <a:solidFill>
                          <a:srgbClr val="FFFFFF"/>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5394"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168177926"/>
                  </a:ext>
                </a:extLst>
              </a:tr>
              <a:tr h="325333">
                <a:tc>
                  <a:txBody>
                    <a:bodyPr/>
                    <a:lstStyle/>
                    <a:p>
                      <a:pPr algn="l" rtl="0" fontAlgn="base">
                        <a:lnSpc>
                          <a:spcPts val="1125"/>
                        </a:lnSpc>
                      </a:pPr>
                      <a:r>
                        <a:rPr lang="en-US" sz="1400" b="0" i="0" dirty="0">
                          <a:solidFill>
                            <a:srgbClr val="202124"/>
                          </a:solidFill>
                          <a:effectLst/>
                          <a:latin typeface="+mn-lt"/>
                        </a:rPr>
                        <a:t>Longitude</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539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l" rtl="0" fontAlgn="base">
                        <a:lnSpc>
                          <a:spcPts val="1125"/>
                        </a:lnSpc>
                      </a:pPr>
                      <a:r>
                        <a:rPr lang="en-US" sz="1400" b="0" i="0" dirty="0">
                          <a:solidFill>
                            <a:srgbClr val="202124"/>
                          </a:solidFill>
                          <a:effectLst/>
                          <a:latin typeface="+mn-lt"/>
                        </a:rPr>
                        <a:t>A measure of how far west a house is; a higher value is farther west</a:t>
                      </a: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539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464651"/>
                  </a:ext>
                </a:extLst>
              </a:tr>
              <a:tr h="325333">
                <a:tc>
                  <a:txBody>
                    <a:bodyPr/>
                    <a:lstStyle/>
                    <a:p>
                      <a:pPr algn="l" rtl="0" fontAlgn="base">
                        <a:lnSpc>
                          <a:spcPts val="1125"/>
                        </a:lnSpc>
                      </a:pPr>
                      <a:r>
                        <a:rPr lang="en-US" sz="1400" b="0" i="0" dirty="0">
                          <a:solidFill>
                            <a:srgbClr val="202124"/>
                          </a:solidFill>
                          <a:effectLst/>
                          <a:latin typeface="+mn-lt"/>
                        </a:rPr>
                        <a:t>latitude</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l" rtl="0" fontAlgn="base">
                        <a:lnSpc>
                          <a:spcPts val="1125"/>
                        </a:lnSpc>
                      </a:pPr>
                      <a:r>
                        <a:rPr lang="en-US" sz="1400" b="0" i="0" dirty="0">
                          <a:solidFill>
                            <a:srgbClr val="202124"/>
                          </a:solidFill>
                          <a:effectLst/>
                          <a:latin typeface="+mn-lt"/>
                        </a:rPr>
                        <a:t>A measure of how far north a house is; a higher value is farther north</a:t>
                      </a: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14203226"/>
                  </a:ext>
                </a:extLst>
              </a:tr>
              <a:tr h="325333">
                <a:tc>
                  <a:txBody>
                    <a:bodyPr/>
                    <a:lstStyle/>
                    <a:p>
                      <a:pPr algn="l" rtl="0" fontAlgn="base">
                        <a:lnSpc>
                          <a:spcPts val="1125"/>
                        </a:lnSpc>
                      </a:pPr>
                      <a:r>
                        <a:rPr lang="en-US" sz="1400" b="0" i="0" dirty="0" err="1">
                          <a:solidFill>
                            <a:srgbClr val="202124"/>
                          </a:solidFill>
                          <a:effectLst/>
                          <a:latin typeface="+mn-lt"/>
                        </a:rPr>
                        <a:t>housingMedianAge</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l" rtl="0" fontAlgn="base">
                        <a:lnSpc>
                          <a:spcPts val="1125"/>
                        </a:lnSpc>
                      </a:pPr>
                      <a:r>
                        <a:rPr lang="en-US" sz="1400" b="0" i="0" dirty="0">
                          <a:solidFill>
                            <a:srgbClr val="202124"/>
                          </a:solidFill>
                          <a:effectLst/>
                          <a:latin typeface="+mn-lt"/>
                        </a:rPr>
                        <a:t>Median age of a house within a block; a lower number is a</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1724804"/>
                  </a:ext>
                </a:extLst>
              </a:tr>
              <a:tr h="325333">
                <a:tc>
                  <a:txBody>
                    <a:bodyPr/>
                    <a:lstStyle/>
                    <a:p>
                      <a:pPr algn="l" rtl="0" fontAlgn="base">
                        <a:lnSpc>
                          <a:spcPts val="1125"/>
                        </a:lnSpc>
                      </a:pPr>
                      <a:r>
                        <a:rPr lang="en-US" sz="1400" b="0" i="0" dirty="0" err="1">
                          <a:solidFill>
                            <a:srgbClr val="202124"/>
                          </a:solidFill>
                          <a:effectLst/>
                          <a:latin typeface="+mn-lt"/>
                        </a:rPr>
                        <a:t>totalRooms</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l" rtl="0" fontAlgn="base">
                        <a:lnSpc>
                          <a:spcPts val="1125"/>
                        </a:lnSpc>
                      </a:pPr>
                      <a:r>
                        <a:rPr lang="en-US" sz="1400" b="0" i="0" dirty="0">
                          <a:solidFill>
                            <a:srgbClr val="202124"/>
                          </a:solidFill>
                          <a:effectLst/>
                          <a:latin typeface="+mn-lt"/>
                        </a:rPr>
                        <a:t>Total number of rooms within a block</a:t>
                      </a: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45435981"/>
                  </a:ext>
                </a:extLst>
              </a:tr>
              <a:tr h="325333">
                <a:tc>
                  <a:txBody>
                    <a:bodyPr/>
                    <a:lstStyle/>
                    <a:p>
                      <a:pPr algn="l" rtl="0" fontAlgn="base">
                        <a:lnSpc>
                          <a:spcPts val="1125"/>
                        </a:lnSpc>
                      </a:pPr>
                      <a:r>
                        <a:rPr lang="en-US" sz="1400" b="0" i="0" dirty="0" err="1">
                          <a:solidFill>
                            <a:srgbClr val="202124"/>
                          </a:solidFill>
                          <a:effectLst/>
                          <a:latin typeface="+mn-lt"/>
                        </a:rPr>
                        <a:t>totalBedrooms</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l" rtl="0" fontAlgn="base">
                        <a:lnSpc>
                          <a:spcPts val="1125"/>
                        </a:lnSpc>
                      </a:pPr>
                      <a:r>
                        <a:rPr lang="en-US" sz="1400" b="0" i="0" dirty="0">
                          <a:solidFill>
                            <a:srgbClr val="202124"/>
                          </a:solidFill>
                          <a:effectLst/>
                          <a:latin typeface="+mn-lt"/>
                        </a:rPr>
                        <a:t>Total number of bedrooms within a block</a:t>
                      </a: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86452623"/>
                  </a:ext>
                </a:extLst>
              </a:tr>
              <a:tr h="325333">
                <a:tc>
                  <a:txBody>
                    <a:bodyPr/>
                    <a:lstStyle/>
                    <a:p>
                      <a:pPr algn="l" rtl="0" fontAlgn="base">
                        <a:lnSpc>
                          <a:spcPts val="1125"/>
                        </a:lnSpc>
                      </a:pPr>
                      <a:r>
                        <a:rPr lang="en-US" sz="1400" b="0" i="0" dirty="0">
                          <a:solidFill>
                            <a:srgbClr val="202124"/>
                          </a:solidFill>
                          <a:effectLst/>
                          <a:latin typeface="+mn-lt"/>
                        </a:rPr>
                        <a:t>population</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l" rtl="0" fontAlgn="base">
                        <a:lnSpc>
                          <a:spcPts val="1125"/>
                        </a:lnSpc>
                      </a:pPr>
                      <a:r>
                        <a:rPr lang="en-US" sz="1400" b="0" i="0" dirty="0">
                          <a:solidFill>
                            <a:srgbClr val="202124"/>
                          </a:solidFill>
                          <a:effectLst/>
                          <a:latin typeface="+mn-lt"/>
                        </a:rPr>
                        <a:t>Total number of people residing within a block</a:t>
                      </a: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33041384"/>
                  </a:ext>
                </a:extLst>
              </a:tr>
              <a:tr h="452084">
                <a:tc>
                  <a:txBody>
                    <a:bodyPr/>
                    <a:lstStyle/>
                    <a:p>
                      <a:pPr algn="l" rtl="0" fontAlgn="base">
                        <a:lnSpc>
                          <a:spcPts val="1125"/>
                        </a:lnSpc>
                      </a:pPr>
                      <a:r>
                        <a:rPr lang="en-US" sz="1400" b="0" i="0" dirty="0">
                          <a:solidFill>
                            <a:srgbClr val="202124"/>
                          </a:solidFill>
                          <a:effectLst/>
                          <a:latin typeface="+mn-lt"/>
                        </a:rPr>
                        <a:t>households</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l" rtl="0" fontAlgn="base">
                        <a:lnSpc>
                          <a:spcPts val="1125"/>
                        </a:lnSpc>
                      </a:pPr>
                      <a:r>
                        <a:rPr lang="en-US" sz="1400" b="0" i="0" dirty="0">
                          <a:solidFill>
                            <a:srgbClr val="202124"/>
                          </a:solidFill>
                          <a:effectLst/>
                          <a:latin typeface="+mn-lt"/>
                        </a:rPr>
                        <a:t>Total number of households, a group of people residing within a home unit, for a block</a:t>
                      </a: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9681870"/>
                  </a:ext>
                </a:extLst>
              </a:tr>
              <a:tr h="452084">
                <a:tc>
                  <a:txBody>
                    <a:bodyPr/>
                    <a:lstStyle/>
                    <a:p>
                      <a:pPr algn="l" rtl="0" fontAlgn="base">
                        <a:lnSpc>
                          <a:spcPts val="1125"/>
                        </a:lnSpc>
                      </a:pPr>
                      <a:r>
                        <a:rPr lang="en-US" sz="1400" b="0" i="0" dirty="0" err="1">
                          <a:solidFill>
                            <a:srgbClr val="202124"/>
                          </a:solidFill>
                          <a:effectLst/>
                          <a:latin typeface="+mn-lt"/>
                        </a:rPr>
                        <a:t>medianIncome</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l" rtl="0" fontAlgn="base">
                        <a:lnSpc>
                          <a:spcPts val="1125"/>
                        </a:lnSpc>
                      </a:pPr>
                      <a:r>
                        <a:rPr lang="en-US" sz="1400" b="0" i="0" dirty="0">
                          <a:solidFill>
                            <a:srgbClr val="202124"/>
                          </a:solidFill>
                          <a:effectLst/>
                          <a:latin typeface="+mn-lt"/>
                        </a:rPr>
                        <a:t>Median income for households within a block of houses (measured in tens of thousands of US Dollars)</a:t>
                      </a: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99834636"/>
                  </a:ext>
                </a:extLst>
              </a:tr>
              <a:tr h="325333">
                <a:tc>
                  <a:txBody>
                    <a:bodyPr/>
                    <a:lstStyle/>
                    <a:p>
                      <a:pPr algn="l" rtl="0" fontAlgn="base">
                        <a:lnSpc>
                          <a:spcPts val="1125"/>
                        </a:lnSpc>
                      </a:pPr>
                      <a:r>
                        <a:rPr lang="en-US" sz="1400" b="1" i="0" err="1">
                          <a:solidFill>
                            <a:schemeClr val="tx1"/>
                          </a:solidFill>
                          <a:effectLst/>
                          <a:highlight>
                            <a:srgbClr val="00FF00"/>
                          </a:highlight>
                          <a:latin typeface="+mn-lt"/>
                        </a:rPr>
                        <a:t>medianHouseValue</a:t>
                      </a:r>
                      <a:endParaRPr lang="en-US" b="1" i="0">
                        <a:solidFill>
                          <a:schemeClr val="tx1"/>
                        </a:solidFill>
                        <a:effectLst/>
                        <a:highlight>
                          <a:srgbClr val="00FF00"/>
                        </a:highligh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l" rtl="0" fontAlgn="base">
                        <a:lnSpc>
                          <a:spcPts val="1125"/>
                        </a:lnSpc>
                      </a:pPr>
                      <a:r>
                        <a:rPr lang="en-US" sz="1400" b="1" i="0" dirty="0">
                          <a:solidFill>
                            <a:schemeClr val="tx1"/>
                          </a:solidFill>
                          <a:effectLst/>
                          <a:highlight>
                            <a:srgbClr val="00FF00"/>
                          </a:highlight>
                          <a:latin typeface="+mn-lt"/>
                        </a:rPr>
                        <a:t>Median house value for households within a block (measured in US Dollars)</a:t>
                      </a: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80452761"/>
                  </a:ext>
                </a:extLst>
              </a:tr>
              <a:tr h="325333">
                <a:tc>
                  <a:txBody>
                    <a:bodyPr/>
                    <a:lstStyle/>
                    <a:p>
                      <a:pPr algn="l" rtl="0" fontAlgn="base">
                        <a:lnSpc>
                          <a:spcPts val="1125"/>
                        </a:lnSpc>
                      </a:pPr>
                      <a:r>
                        <a:rPr lang="en-US" sz="1400" b="0" i="0" dirty="0" err="1">
                          <a:solidFill>
                            <a:srgbClr val="202124"/>
                          </a:solidFill>
                          <a:effectLst/>
                          <a:latin typeface="+mn-lt"/>
                        </a:rPr>
                        <a:t>oceanProximity</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l" rtl="0" fontAlgn="base">
                        <a:lnSpc>
                          <a:spcPts val="1125"/>
                        </a:lnSpc>
                      </a:pPr>
                      <a:r>
                        <a:rPr lang="en-US" sz="1400" b="0" i="0" dirty="0">
                          <a:solidFill>
                            <a:srgbClr val="202124"/>
                          </a:solidFill>
                          <a:effectLst/>
                          <a:latin typeface="+mn-lt"/>
                        </a:rPr>
                        <a:t>Location of the house w.r.t ocean/sea</a:t>
                      </a:r>
                      <a:endParaRPr lang="en-US" b="0" i="0" dirty="0">
                        <a:solidFill>
                          <a:srgbClr val="000000"/>
                        </a:solidFill>
                        <a:effectLst/>
                        <a:latin typeface="+mn-lt"/>
                      </a:endParaRPr>
                    </a:p>
                  </a:txBody>
                  <a:tcPr marL="10782" marR="10782" marT="10782" marB="1078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16136261"/>
                  </a:ext>
                </a:extLst>
              </a:tr>
            </a:tbl>
          </a:graphicData>
        </a:graphic>
      </p:graphicFrame>
    </p:spTree>
    <p:extLst>
      <p:ext uri="{BB962C8B-B14F-4D97-AF65-F5344CB8AC3E}">
        <p14:creationId xmlns:p14="http://schemas.microsoft.com/office/powerpoint/2010/main" val="245492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A31D-8FCA-E8D6-98E5-756A4BC9F7C1}"/>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45D001F5-CE65-1D0F-E2C0-CA3865CCE0D6}"/>
              </a:ext>
            </a:extLst>
          </p:cNvPr>
          <p:cNvSpPr>
            <a:spLocks noGrp="1"/>
          </p:cNvSpPr>
          <p:nvPr>
            <p:ph idx="1"/>
          </p:nvPr>
        </p:nvSpPr>
        <p:spPr/>
        <p:txBody>
          <a:bodyPr vert="horz" lIns="91440" tIns="45720" rIns="91440" bIns="45720" rtlCol="0" anchor="t">
            <a:normAutofit/>
          </a:bodyPr>
          <a:lstStyle/>
          <a:p>
            <a:pPr marL="0" indent="0">
              <a:buNone/>
            </a:pPr>
            <a:r>
              <a:rPr lang="en-US"/>
              <a:t> </a:t>
            </a:r>
          </a:p>
        </p:txBody>
      </p:sp>
      <p:sp>
        <p:nvSpPr>
          <p:cNvPr id="4" name="Date Placeholder 3">
            <a:extLst>
              <a:ext uri="{FF2B5EF4-FFF2-40B4-BE49-F238E27FC236}">
                <a16:creationId xmlns:a16="http://schemas.microsoft.com/office/drawing/2014/main" id="{C703CD88-6BFF-263D-B03A-5A2C2B699922}"/>
              </a:ext>
            </a:extLst>
          </p:cNvPr>
          <p:cNvSpPr>
            <a:spLocks noGrp="1"/>
          </p:cNvSpPr>
          <p:nvPr>
            <p:ph type="dt" sz="half" idx="10"/>
          </p:nvPr>
        </p:nvSpPr>
        <p:spPr/>
        <p:txBody>
          <a:bodyPr/>
          <a:lstStyle/>
          <a:p>
            <a:fld id="{3B804533-9C18-4309-A725-239E7EA422FD}" type="datetime1">
              <a:rPr lang="en-US"/>
              <a:t>12/2/2024</a:t>
            </a:fld>
            <a:endParaRPr lang="en-US"/>
          </a:p>
        </p:txBody>
      </p:sp>
      <p:sp>
        <p:nvSpPr>
          <p:cNvPr id="5" name="Footer Placeholder 4">
            <a:extLst>
              <a:ext uri="{FF2B5EF4-FFF2-40B4-BE49-F238E27FC236}">
                <a16:creationId xmlns:a16="http://schemas.microsoft.com/office/drawing/2014/main" id="{117CDAFF-655F-D45B-BB44-3304E2F83EF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0955101-475E-48C7-E831-BD8DE56B15C0}"/>
              </a:ext>
            </a:extLst>
          </p:cNvPr>
          <p:cNvSpPr>
            <a:spLocks noGrp="1"/>
          </p:cNvSpPr>
          <p:nvPr>
            <p:ph type="sldNum" sz="quarter" idx="12"/>
          </p:nvPr>
        </p:nvSpPr>
        <p:spPr/>
        <p:txBody>
          <a:bodyPr/>
          <a:lstStyle/>
          <a:p>
            <a:fld id="{E30AF5A0-43BB-4336-8627-9123B9144D80}" type="slidenum">
              <a:rPr lang="en-US" dirty="0"/>
              <a:t>5</a:t>
            </a:fld>
            <a:endParaRPr lang="en-US"/>
          </a:p>
        </p:txBody>
      </p:sp>
      <p:graphicFrame>
        <p:nvGraphicFramePr>
          <p:cNvPr id="8" name="Content Placeholder 2">
            <a:extLst>
              <a:ext uri="{FF2B5EF4-FFF2-40B4-BE49-F238E27FC236}">
                <a16:creationId xmlns:a16="http://schemas.microsoft.com/office/drawing/2014/main" id="{5A49D54E-5C53-0BFA-6441-19D77C6E0B44}"/>
              </a:ext>
            </a:extLst>
          </p:cNvPr>
          <p:cNvGraphicFramePr>
            <a:graphicFrameLocks/>
          </p:cNvGraphicFramePr>
          <p:nvPr>
            <p:extLst>
              <p:ext uri="{D42A27DB-BD31-4B8C-83A1-F6EECF244321}">
                <p14:modId xmlns:p14="http://schemas.microsoft.com/office/powerpoint/2010/main" val="3253162568"/>
              </p:ext>
            </p:extLst>
          </p:nvPr>
        </p:nvGraphicFramePr>
        <p:xfrm>
          <a:off x="800100" y="1871865"/>
          <a:ext cx="10900477" cy="3619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257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691265" cy="580883"/>
          </a:xfrm>
        </p:spPr>
        <p:txBody>
          <a:bodyPr>
            <a:normAutofit/>
          </a:bodyPr>
          <a:lstStyle/>
          <a:p>
            <a:r>
              <a:rPr lang="en-US" sz="2400" b="1" dirty="0"/>
              <a:t>Distribution of Numeric Features in the Housing Dataset</a:t>
            </a:r>
          </a:p>
        </p:txBody>
      </p:sp>
      <p:pic>
        <p:nvPicPr>
          <p:cNvPr id="7" name="Content Placeholder 6"/>
          <p:cNvPicPr>
            <a:picLocks noGrp="1" noChangeAspect="1"/>
          </p:cNvPicPr>
          <p:nvPr>
            <p:ph idx="1"/>
          </p:nvPr>
        </p:nvPicPr>
        <p:blipFill>
          <a:blip r:embed="rId3"/>
          <a:stretch>
            <a:fillRect/>
          </a:stretch>
        </p:blipFill>
        <p:spPr>
          <a:xfrm>
            <a:off x="912304" y="1384590"/>
            <a:ext cx="9710879" cy="4761186"/>
          </a:xfrm>
          <a:prstGeom prst="rect">
            <a:avLst/>
          </a:prstGeom>
        </p:spPr>
      </p:pic>
      <p:sp>
        <p:nvSpPr>
          <p:cNvPr id="4" name="Date Placeholder 3"/>
          <p:cNvSpPr>
            <a:spLocks noGrp="1"/>
          </p:cNvSpPr>
          <p:nvPr>
            <p:ph type="dt" sz="half" idx="10"/>
          </p:nvPr>
        </p:nvSpPr>
        <p:spPr/>
        <p:txBody>
          <a:bodyPr/>
          <a:lstStyle/>
          <a:p>
            <a:fld id="{90456EB2-95BF-4388-83DD-2631E1DDCAAE}"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6</a:t>
            </a:fld>
            <a:endParaRPr lang="en-US"/>
          </a:p>
        </p:txBody>
      </p:sp>
    </p:spTree>
    <p:extLst>
      <p:ext uri="{BB962C8B-B14F-4D97-AF65-F5344CB8AC3E}">
        <p14:creationId xmlns:p14="http://schemas.microsoft.com/office/powerpoint/2010/main" val="392927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295" y="684714"/>
            <a:ext cx="10691265" cy="433738"/>
          </a:xfrm>
        </p:spPr>
        <p:txBody>
          <a:bodyPr>
            <a:noAutofit/>
          </a:bodyPr>
          <a:lstStyle/>
          <a:p>
            <a:r>
              <a:rPr lang="en-US" sz="2800" b="1" dirty="0"/>
              <a:t>Initial Dataset Exploration</a:t>
            </a:r>
          </a:p>
        </p:txBody>
      </p:sp>
      <p:sp>
        <p:nvSpPr>
          <p:cNvPr id="4" name="Date Placeholder 3"/>
          <p:cNvSpPr>
            <a:spLocks noGrp="1"/>
          </p:cNvSpPr>
          <p:nvPr>
            <p:ph type="dt" sz="half" idx="10"/>
          </p:nvPr>
        </p:nvSpPr>
        <p:spPr/>
        <p:txBody>
          <a:bodyPr/>
          <a:lstStyle/>
          <a:p>
            <a:fld id="{462E8A57-C81D-4C75-AF8B-92A2FD272DDF}"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7</a:t>
            </a:fld>
            <a:endParaRPr lang="en-US"/>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2295" y="1240221"/>
            <a:ext cx="6304229" cy="2953407"/>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295" y="4193628"/>
            <a:ext cx="6178106" cy="188135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3628" y="1476006"/>
            <a:ext cx="3333122" cy="2875276"/>
          </a:xfrm>
          <a:prstGeom prst="rect">
            <a:avLst/>
          </a:prstGeom>
        </p:spPr>
      </p:pic>
    </p:spTree>
    <p:extLst>
      <p:ext uri="{BB962C8B-B14F-4D97-AF65-F5344CB8AC3E}">
        <p14:creationId xmlns:p14="http://schemas.microsoft.com/office/powerpoint/2010/main" val="65948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691265" cy="423228"/>
          </a:xfrm>
        </p:spPr>
        <p:txBody>
          <a:bodyPr>
            <a:normAutofit fontScale="90000"/>
          </a:bodyPr>
          <a:lstStyle/>
          <a:p>
            <a:r>
              <a:rPr lang="en-US" sz="2400" b="1" dirty="0"/>
              <a:t>Correlation Matrix for Numeric Features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441" y="1344613"/>
            <a:ext cx="8450318" cy="4835470"/>
          </a:xfrm>
        </p:spPr>
      </p:pic>
      <p:sp>
        <p:nvSpPr>
          <p:cNvPr id="4" name="Date Placeholder 3"/>
          <p:cNvSpPr>
            <a:spLocks noGrp="1"/>
          </p:cNvSpPr>
          <p:nvPr>
            <p:ph type="dt" sz="half" idx="10"/>
          </p:nvPr>
        </p:nvSpPr>
        <p:spPr/>
        <p:txBody>
          <a:bodyPr/>
          <a:lstStyle/>
          <a:p>
            <a:fld id="{8D4D6FA9-44C7-435C-B8D1-D0501803CE29}"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8</a:t>
            </a:fld>
            <a:endParaRPr lang="en-US"/>
          </a:p>
        </p:txBody>
      </p:sp>
    </p:spTree>
    <p:extLst>
      <p:ext uri="{BB962C8B-B14F-4D97-AF65-F5344CB8AC3E}">
        <p14:creationId xmlns:p14="http://schemas.microsoft.com/office/powerpoint/2010/main" val="298716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691265" cy="696497"/>
          </a:xfrm>
        </p:spPr>
        <p:txBody>
          <a:bodyPr>
            <a:normAutofit/>
          </a:bodyPr>
          <a:lstStyle/>
          <a:p>
            <a:r>
              <a:rPr lang="en-US" sz="2800" b="1" dirty="0"/>
              <a:t>Data Preparation and Preprocessing Setup</a:t>
            </a:r>
          </a:p>
        </p:txBody>
      </p:sp>
      <p:sp>
        <p:nvSpPr>
          <p:cNvPr id="4" name="Date Placeholder 3"/>
          <p:cNvSpPr>
            <a:spLocks noGrp="1"/>
          </p:cNvSpPr>
          <p:nvPr>
            <p:ph type="dt" sz="half" idx="10"/>
          </p:nvPr>
        </p:nvSpPr>
        <p:spPr/>
        <p:txBody>
          <a:bodyPr/>
          <a:lstStyle/>
          <a:p>
            <a:fld id="{C04CDAF0-C0D6-4C7F-AB4A-09FB409C6FE6}" type="datetime1">
              <a:rPr lang="en-US" smtClean="0"/>
              <a:t>12/2/2024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9</a:t>
            </a:fld>
            <a:endParaRPr lang="en-US"/>
          </a:p>
        </p:txBody>
      </p:sp>
      <p:sp>
        <p:nvSpPr>
          <p:cNvPr id="3" name="Rectangle 1"/>
          <p:cNvSpPr>
            <a:spLocks noGrp="1" noChangeArrowheads="1"/>
          </p:cNvSpPr>
          <p:nvPr>
            <p:ph idx="1"/>
          </p:nvPr>
        </p:nvSpPr>
        <p:spPr bwMode="auto">
          <a:xfrm>
            <a:off x="700635" y="1769376"/>
            <a:ext cx="1089127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a:ln>
                  <a:noFill/>
                </a:ln>
                <a:solidFill>
                  <a:schemeClr val="tx1"/>
                </a:solidFill>
                <a:effectLst/>
              </a:rPr>
              <a:t>Feature Selection</a:t>
            </a:r>
            <a:r>
              <a:rPr kumimoji="0" lang="en-US" sz="2400" b="0" i="0" u="none" strike="noStrike" cap="none" normalizeH="0" baseline="0" dirty="0">
                <a:ln>
                  <a:noFill/>
                </a:ln>
                <a:solidFill>
                  <a:schemeClr val="tx1"/>
                </a:solidFill>
                <a:effectLst/>
              </a:rPr>
              <a: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400" b="0" i="0" u="none" strike="noStrike" cap="none" normalizeH="0" baseline="0" dirty="0">
                <a:ln>
                  <a:noFill/>
                </a:ln>
                <a:solidFill>
                  <a:schemeClr val="tx1"/>
                </a:solidFill>
                <a:effectLst/>
              </a:rPr>
              <a:t>Defining the independent variables (X) and the target variable (y).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rPr>
              <a:t>Dataset Splitting</a:t>
            </a:r>
            <a:r>
              <a:rPr kumimoji="0" lang="en-US" sz="2400" b="0" i="0" u="none" strike="noStrike" cap="none" normalizeH="0" baseline="0" dirty="0">
                <a:ln>
                  <a:noFill/>
                </a:ln>
                <a:solidFill>
                  <a:schemeClr val="tx1"/>
                </a:solidFill>
                <a:effectLst/>
              </a:rPr>
              <a: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400" b="0" i="0" u="none" strike="noStrike" cap="none" normalizeH="0" baseline="0" dirty="0">
                <a:ln>
                  <a:noFill/>
                </a:ln>
                <a:solidFill>
                  <a:schemeClr val="tx1"/>
                </a:solidFill>
                <a:effectLst/>
              </a:rPr>
              <a:t>Splitting the dataset into training and testing subsets.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rPr>
              <a:t>Preprocessing Pipeline Setup</a:t>
            </a:r>
            <a:r>
              <a:rPr kumimoji="0" lang="en-US" sz="2400" b="0" i="0" u="none" strike="noStrike" cap="none" normalizeH="0" baseline="0" dirty="0">
                <a:ln>
                  <a:noFill/>
                </a:ln>
                <a:solidFill>
                  <a:schemeClr val="tx1"/>
                </a:solidFill>
                <a:effectLst/>
              </a:rPr>
              <a: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400" b="0" i="0" u="none" strike="noStrike" cap="none" normalizeH="0" baseline="0" dirty="0">
                <a:ln>
                  <a:noFill/>
                </a:ln>
                <a:solidFill>
                  <a:schemeClr val="tx1"/>
                </a:solidFill>
                <a:effectLst/>
              </a:rPr>
              <a:t>Identifying numeric and categorical features.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400" b="0" i="0" u="none" strike="noStrike" cap="none" normalizeH="0" baseline="0" dirty="0">
                <a:ln>
                  <a:noFill/>
                </a:ln>
                <a:solidFill>
                  <a:schemeClr val="tx1"/>
                </a:solidFill>
                <a:effectLst/>
              </a:rPr>
              <a:t>Defining pipelines for handling missing values, scaling numeric features, and encoding categorical features.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4038393"/>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902</TotalTime>
  <Words>1905</Words>
  <Application>Microsoft Office PowerPoint</Application>
  <PresentationFormat>Widescreen</PresentationFormat>
  <Paragraphs>210</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ChronicleVTI</vt:lpstr>
      <vt:lpstr>Predicting California Housing Prices  utilizing  machine learning algorithms</vt:lpstr>
      <vt:lpstr>Objective </vt:lpstr>
      <vt:lpstr>Dataset Overview</vt:lpstr>
      <vt:lpstr>Description of Data</vt:lpstr>
      <vt:lpstr>Approach</vt:lpstr>
      <vt:lpstr>Distribution of Numeric Features in the Housing Dataset</vt:lpstr>
      <vt:lpstr>Initial Dataset Exploration</vt:lpstr>
      <vt:lpstr>Correlation Matrix for Numeric Features</vt:lpstr>
      <vt:lpstr>Data Preparation and Preprocessing Setup</vt:lpstr>
      <vt:lpstr>Model Integration and Training</vt:lpstr>
      <vt:lpstr>Model Evaluation: Predictions and Metrics Calculation</vt:lpstr>
      <vt:lpstr>Visualization: Actual vs. Predicted Values</vt:lpstr>
      <vt:lpstr>Visualization: Residuals Distribution</vt:lpstr>
      <vt:lpstr>Pipeline Setup and Training: Random Forest Regressor</vt:lpstr>
      <vt:lpstr>Evaluation: Random Forest Model Performance</vt:lpstr>
      <vt:lpstr>Cross-Validation for Random Forest Model Evaluation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utilizing  machine learning algorithms</dc:title>
  <dc:creator/>
  <cp:lastModifiedBy>ashiq bipu</cp:lastModifiedBy>
  <cp:revision>120</cp:revision>
  <dcterms:created xsi:type="dcterms:W3CDTF">2024-11-19T18:17:58Z</dcterms:created>
  <dcterms:modified xsi:type="dcterms:W3CDTF">2024-12-02T12:12:38Z</dcterms:modified>
</cp:coreProperties>
</file>