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9702E"/>
    <a:srgbClr val="FFD200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025" autoAdjust="0"/>
    <p:restoredTop sz="95223" autoAdjust="0"/>
  </p:normalViewPr>
  <p:slideViewPr>
    <p:cSldViewPr snapToGrid="0">
      <p:cViewPr varScale="1">
        <p:scale>
          <a:sx n="79" d="100"/>
          <a:sy n="79" d="100"/>
        </p:scale>
        <p:origin x="72" y="249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1B1A51-DBDF-4087-A106-5271BC574C7F}" type="datetimeFigureOut">
              <a:rPr lang="en-IN" smtClean="0"/>
              <a:t>19-07-2025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BBCEBCE-4851-4B49-BA6F-F1194B81CEA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6486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BBCEBCE-4851-4B49-BA6F-F1194B81CEA2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064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82564-02E3-D3A0-BA72-B0A78FAA4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2AAC36-044B-0AC7-04BD-D3EF41002E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FF40F-5AB0-F5DD-976B-9FF8DFA66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F2387E-73A3-349E-15F7-BE3AE12E96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BE79C7-CF5E-5077-F11B-5EBBDE8BC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194586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E461B-53FC-A840-D721-F8ABFDD7B0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630C99-0236-8EB5-B981-78BA0E76611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1B9C54-BDFF-328D-D032-B4E071E147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51614A-B311-9079-E687-2860B710B2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856BAF-F0A9-4D2F-8FD7-3094670F87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9982699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164A427-07D7-BDC7-1B2A-DF6055FF45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D41D35-5E89-DBBF-DDF6-01486BCBAA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9A7CFB-D1E0-89A9-0E4B-4E3EB52679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53F659-0FEF-8989-D194-DB4C237A1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5BC4A2-0DDE-0107-9E82-727ECD7F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1596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55398-A0B4-B0C1-DECD-80E12899A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69374D-B4BE-73F9-B380-032879DD1C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2132E-FC93-5E72-7583-ABB7E447D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17B354-C429-150F-AE4F-2B5E7D4B4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8026B-9298-63EE-E6B0-AF6C0F4C2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0322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212E8D-5B1B-76F5-895C-FBEB64706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2C92B5-D491-A147-6CDB-7805C6961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6FF255-8411-B0ED-33E0-3EE5E3E001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EDAED0-6617-D137-5BD0-E80CE02FF5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5620E0-A920-FF59-A2AE-60E3CF4A5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6788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427C2-A667-C5A6-E3C5-B88D467D29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0831C-FC7B-CE98-57EE-2D90E6C816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9BDFF2-08E7-647B-5BC2-489469F12E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76DAB2-CA57-9EF2-72C1-AA1D1803F8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958573-0091-6A5F-D557-F5A9D748D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2A30C0-D94A-37F3-F971-187E72944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209050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63371-4EEE-A878-4263-338DDD314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CBE2E-A214-8FF7-B506-1A702BFF2B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6EDAC51-5D38-7B60-6563-40673FF1BF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1DB67-A87F-3CDD-21C0-93C0A5D663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1F70B5D-5589-6CA5-EDEA-7D4CF8B397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4DE1FBC-4633-0991-2985-FE63EE57B7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D1993A1-3B5D-5366-0C06-2EB03266EC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C6CA13-FC18-E849-3427-03A45AA6BD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851485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B1E75-81F5-A7DC-F534-D2655BB35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D95CF9-0E1D-D9D7-AC2E-4303B4B4B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03264F-63EC-355B-220A-E96E5AC208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009A40-590D-C6D0-45FE-1D0AE3221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8372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B1193-338A-8592-D4B1-C00B444271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3B8F80-119B-994B-FFC7-08461ECD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A22B5-9194-D4B4-96D6-57F6D5D82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545318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1B807-24DD-6095-3850-528464C730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4A17B-48B0-F839-7626-DE987E65EA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0316A98-E6DE-04F8-2B26-50F3F83E4E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6704CD-B260-0D9E-D8B5-38F858314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EC88D0-A159-448F-FBA7-F89632DFB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4BC0BF-26DD-30E3-0872-2D0A97304A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6001725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C36C3-104A-78CB-751D-E8B5227D9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5719CD-AB8E-AC7F-EE9A-77B74F19218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FF2481-AE12-4965-C447-B494277AED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78F691-75D4-97B6-9E85-54F493D70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741D0A-1F30-272B-9D94-85507D574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EA8210-996A-0F35-7A07-5042A574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1286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8B7AFEC-E822-BD39-3C5F-93B07B5F1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F2F92-BAA3-25DD-FD21-B89602C4E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E70D4F-1F93-4291-1D25-0A877C5D2F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B7FD77-64CE-4E94-98DD-310047DA4970}" type="datetimeFigureOut">
              <a:rPr lang="en-IN" smtClean="0"/>
              <a:t>19-07-2025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D3E490-7CBD-8DC6-71E8-F21BE7C544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72400-5D52-84D1-F483-F93DDC8334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1D8B05-D458-4BD0-8766-5A7BBDA2FD9D}" type="slidenum">
              <a:rPr lang="en-IN" smtClean="0"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065580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3445653" y="119060"/>
            <a:ext cx="4722035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Market 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0B16D1-28F8-BE3B-D4FC-F1FA056DCCC7}"/>
              </a:ext>
            </a:extLst>
          </p:cNvPr>
          <p:cNvSpPr txBox="1"/>
          <p:nvPr/>
        </p:nvSpPr>
        <p:spPr>
          <a:xfrm>
            <a:off x="104773" y="1770281"/>
            <a:ext cx="117062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To conduct a comprehensive analysis </a:t>
            </a:r>
            <a:r>
              <a:rPr lang="en-US" b="1">
                <a:solidFill>
                  <a:schemeClr val="accent6">
                    <a:lumMod val="50000"/>
                  </a:schemeClr>
                </a:solidFill>
              </a:rPr>
              <a:t>of sales </a:t>
            </a:r>
            <a:r>
              <a:rPr lang="en-US" b="1" dirty="0">
                <a:solidFill>
                  <a:schemeClr val="accent6">
                    <a:lumMod val="50000"/>
                  </a:schemeClr>
                </a:solidFill>
              </a:rPr>
              <a:t>performance, customer satisfaction, and inventory distribution to identify key insights and opportunities for optimization using various KPIs and visualizations in Power BI.</a:t>
            </a:r>
            <a:endParaRPr lang="en-IN" b="1" dirty="0">
              <a:solidFill>
                <a:schemeClr val="accent6">
                  <a:lumMod val="50000"/>
                </a:schemeClr>
              </a:solidFill>
            </a:endParaRP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510500" y="286857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KPI’s Requirements</a:t>
            </a:r>
          </a:p>
        </p:txBody>
      </p:sp>
      <p:sp>
        <p:nvSpPr>
          <p:cNvPr id="10" name="Rectangle 2">
            <a:extLst>
              <a:ext uri="{FF2B5EF4-FFF2-40B4-BE49-F238E27FC236}">
                <a16:creationId xmlns:a16="http://schemas.microsoft.com/office/drawing/2014/main" id="{76C98889-0FB0-7BAE-666E-6339C6BFBC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916227" y="3659351"/>
            <a:ext cx="7896227" cy="17030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overall revenue generated from all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Sales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revenue per sale.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Items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total count of different items sold.</a:t>
            </a:r>
          </a:p>
          <a:p>
            <a:pPr marL="342900" marR="0" lvl="0" indent="-34290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Average Rating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The average customer rating for items sold. 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5169FA5-D69F-42A4-5536-E941EB82B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542883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465680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Market 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D19471D-A4DF-3C83-9AEF-C9FD844FA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68" y="2087526"/>
            <a:ext cx="11139524" cy="4486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1. Total Sales by Fat Content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Objective: Analyze the impact of fat content on total sales.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Chart Type: Donut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2. Total Sales by Item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Identify the performance of different item types in terms of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Bar Chart.</a:t>
            </a:r>
          </a:p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3. Fat Content by Outlet for Total Sales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Objective: Compare total sales across different outlets segmented by fat content.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75000"/>
                  </a:schemeClr>
                </a:solidFill>
                <a:effectLst/>
              </a:rPr>
              <a:t>	Additional KPI Metrics: Assess how other KPIs (Average Sales, Number of Items, Average Rating) vary with fat content.</a:t>
            </a:r>
            <a:endParaRPr lang="en-US" altLang="en-US" sz="1600" b="1" dirty="0">
              <a:solidFill>
                <a:schemeClr val="accent1">
                  <a:lumMod val="75000"/>
                </a:schemeClr>
              </a:solidFill>
            </a:endParaRP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1600" b="1" dirty="0">
                <a:solidFill>
                  <a:schemeClr val="accent1">
                    <a:lumMod val="75000"/>
                  </a:schemeClr>
                </a:solidFill>
              </a:rPr>
              <a:t>	Chart Type: Stacked Column Chart.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5FBAB8-8868-F60C-382A-AC6957B062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52095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accent1">
                <a:lumMod val="5000"/>
                <a:lumOff val="95000"/>
              </a:schemeClr>
            </a:gs>
            <a:gs pos="100000">
              <a:schemeClr val="accent5">
                <a:lumMod val="40000"/>
                <a:lumOff val="60000"/>
              </a:schemeClr>
            </a:gs>
          </a:gsLst>
          <a:lin ang="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2">
            <a:extLst>
              <a:ext uri="{FF2B5EF4-FFF2-40B4-BE49-F238E27FC236}">
                <a16:creationId xmlns:a16="http://schemas.microsoft.com/office/drawing/2014/main" id="{8E2D7C56-7B75-E761-4F59-68C3E96E0F50}"/>
              </a:ext>
            </a:extLst>
          </p:cNvPr>
          <p:cNvSpPr txBox="1"/>
          <p:nvPr/>
        </p:nvSpPr>
        <p:spPr>
          <a:xfrm>
            <a:off x="4024312" y="119060"/>
            <a:ext cx="4338512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4000">
                <a:solidFill>
                  <a:schemeClr val="accent5">
                    <a:lumMod val="75000"/>
                  </a:schemeClr>
                </a:solidFill>
                <a:latin typeface="Segoe UI Black" panose="020B0A02040204020203" pitchFamily="34" charset="0"/>
                <a:ea typeface="Segoe UI Black" panose="020B0A02040204020203" pitchFamily="34" charset="0"/>
              </a:rPr>
              <a:t>Market Analysis</a:t>
            </a:r>
            <a:endParaRPr lang="en-IN" sz="4000" dirty="0">
              <a:solidFill>
                <a:schemeClr val="accent5">
                  <a:lumMod val="75000"/>
                </a:schemeClr>
              </a:solidFill>
              <a:latin typeface="Segoe UI Black" panose="020B0A02040204020203" pitchFamily="34" charset="0"/>
              <a:ea typeface="Segoe UI Black" panose="020B0A02040204020203" pitchFamily="34" charset="0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D1B96785-4B8B-FA5B-C78A-A11268074C33}"/>
              </a:ext>
            </a:extLst>
          </p:cNvPr>
          <p:cNvSpPr txBox="1"/>
          <p:nvPr/>
        </p:nvSpPr>
        <p:spPr>
          <a:xfrm>
            <a:off x="104773" y="990601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3200" b="1" dirty="0">
                <a:solidFill>
                  <a:schemeClr val="accent1">
                    <a:lumMod val="75000"/>
                  </a:schemeClr>
                </a:solidFill>
                <a:latin typeface="Arial Rounded MT Bold" panose="020F0704030504030204" pitchFamily="34" charset="0"/>
                <a:ea typeface="Segoe UI Black" panose="020B0A02040204020203" pitchFamily="34" charset="0"/>
              </a:rPr>
              <a:t>BUSINESS REQUIREMENT</a:t>
            </a:r>
          </a:p>
        </p:txBody>
      </p:sp>
      <p:sp>
        <p:nvSpPr>
          <p:cNvPr id="6" name="TextBox 2">
            <a:extLst>
              <a:ext uri="{FF2B5EF4-FFF2-40B4-BE49-F238E27FC236}">
                <a16:creationId xmlns:a16="http://schemas.microsoft.com/office/drawing/2014/main" id="{AD068555-1BC7-C50B-CCCE-16510F32C912}"/>
              </a:ext>
            </a:extLst>
          </p:cNvPr>
          <p:cNvSpPr txBox="1"/>
          <p:nvPr/>
        </p:nvSpPr>
        <p:spPr>
          <a:xfrm>
            <a:off x="104773" y="1550847"/>
            <a:ext cx="5724527" cy="583407"/>
          </a:xfrm>
          <a:prstGeom prst="rect">
            <a:avLst/>
          </a:prstGeom>
          <a:noFill/>
          <a:ln w="9525" cmpd="sng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wrap="square" rtlCol="0" anchor="ctr"/>
          <a:lstStyle>
            <a:lvl1pPr marL="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indent="0">
              <a:defRPr sz="11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b="1" dirty="0">
                <a:solidFill>
                  <a:schemeClr val="bg1"/>
                </a:solidFill>
                <a:highlight>
                  <a:srgbClr val="000000"/>
                </a:highlight>
                <a:latin typeface="Arial Rounded MT Bold" panose="020F0704030504030204" pitchFamily="34" charset="0"/>
                <a:ea typeface="Segoe UI Black" panose="020B0A02040204020203" pitchFamily="34" charset="0"/>
              </a:rPr>
              <a:t>Chart’s Requirements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00A68FF2-78A6-71A6-F0DB-6CF5C5D20A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7539" y="2273749"/>
            <a:ext cx="11036922" cy="419961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4. Total Sales by Outlet Establishment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Objective: Evaluate how the age or type of outlet establishment influences total sales.</a:t>
            </a:r>
          </a:p>
          <a:p>
            <a:pPr marR="0"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	Chart Type: Line Chart.</a:t>
            </a:r>
            <a:endParaRPr lang="en-US" altLang="en-US" sz="2000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5. Sales by Outlet Size: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Objective: Analyze the correlation between outlet size and total sales.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	Chart Type: Donut/ Pie Chart.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6. Sales by Outlet Location: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latin typeface="Arial" panose="020B0604020202020204" pitchFamily="34" charset="0"/>
              </a:rPr>
              <a:t>	</a:t>
            </a: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Objective: Assess the geographic distribution of sales across different locations.</a:t>
            </a:r>
          </a:p>
          <a:p>
            <a:pPr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000" b="1" dirty="0">
                <a:solidFill>
                  <a:schemeClr val="accent1">
                    <a:lumMod val="75000"/>
                  </a:schemeClr>
                </a:solidFill>
              </a:rPr>
              <a:t>	Chart Type: Funnel Map.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D08E2635-0769-D65B-377B-2B89B53AAD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268" y="94017"/>
            <a:ext cx="685801" cy="7525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6294480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9874</TotalTime>
  <Words>348</Words>
  <Application>Microsoft Office PowerPoint</Application>
  <PresentationFormat>Widescreen</PresentationFormat>
  <Paragraphs>36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Arial Rounded MT Bold</vt:lpstr>
      <vt:lpstr>Calibri</vt:lpstr>
      <vt:lpstr>Calibri Light</vt:lpstr>
      <vt:lpstr>Segoe UI Black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Swapnajeet</dc:creator>
  <cp:lastModifiedBy>Çingiz Əsgərov</cp:lastModifiedBy>
  <cp:revision>16</cp:revision>
  <dcterms:created xsi:type="dcterms:W3CDTF">2024-06-24T12:27:37Z</dcterms:created>
  <dcterms:modified xsi:type="dcterms:W3CDTF">2025-07-19T11:12:05Z</dcterms:modified>
</cp:coreProperties>
</file>