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6" r:id="rId5"/>
    <p:sldId id="268" r:id="rId6"/>
    <p:sldId id="259" r:id="rId7"/>
    <p:sldId id="265" r:id="rId8"/>
    <p:sldId id="263" r:id="rId9"/>
    <p:sldId id="262" r:id="rId10"/>
    <p:sldId id="264" r:id="rId11"/>
    <p:sldId id="267" r:id="rId12"/>
    <p:sldId id="269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B7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957" autoAdjust="0"/>
    <p:restoredTop sz="94660"/>
  </p:normalViewPr>
  <p:slideViewPr>
    <p:cSldViewPr snapToGrid="0" showGuides="1">
      <p:cViewPr>
        <p:scale>
          <a:sx n="80" d="100"/>
          <a:sy n="80" d="100"/>
        </p:scale>
        <p:origin x="370" y="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73C4AF-C61B-4636-B1FB-A35D73BC56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FA3E041-CFAC-417F-A106-AFC408357E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1594F8-EE55-404C-935D-B79CFD8AA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CE336-BB4F-4443-945B-6DAB4EAF9FA1}" type="datetimeFigureOut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A8374D-1779-4019-9B42-A9B5B20CB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32778F-7A13-46B8-BED0-FD5A684EC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74D51-F885-450B-A951-B0327B56EF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7043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FC09F0-4452-472B-8A55-28BFC4250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F371981-450A-4B5A-B8CF-952EA2870B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6F359F-D96C-4A7B-A8F2-DC843D264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CE336-BB4F-4443-945B-6DAB4EAF9FA1}" type="datetimeFigureOut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D5622E-E177-4081-9682-058EC59DA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763130-37E6-474B-88C9-46DBB3F99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74D51-F885-450B-A951-B0327B56EF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5325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E9A4255-F99F-495C-804D-56BE9E6E89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4CE4BAB-15E7-4A9B-9984-A38995770E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9877DC-64AE-4469-AF1B-9C44D66CE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CE336-BB4F-4443-945B-6DAB4EAF9FA1}" type="datetimeFigureOut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35FEAB-F6C5-406D-98A4-6EFD7786B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58F6B3-D625-439E-BF08-20277CBFC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74D51-F885-450B-A951-B0327B56EF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0091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AD4BA7-23CF-47BD-8AFF-D4CA3F709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2CA594-8265-4F43-BA86-6CD1D3928B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779635-3AC2-4A81-AF60-80A2BD7C7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CE336-BB4F-4443-945B-6DAB4EAF9FA1}" type="datetimeFigureOut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EE32E8-5D77-434D-A569-9AB05D342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F957E0-C55B-467E-AF53-0995BB083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74D51-F885-450B-A951-B0327B56EF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8790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02DB0E-0870-4E86-A504-F94E29ACC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3B0C205-34C1-4E5C-915A-BD5252D66B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6280E9-1346-4623-90E4-5C7C0BCFC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CE336-BB4F-4443-945B-6DAB4EAF9FA1}" type="datetimeFigureOut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35A697-EA96-4C94-A344-BDFF13C6C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3122F8-DCD9-4EDB-A610-073F4AA0F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74D51-F885-450B-A951-B0327B56EF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7550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38DD54-9260-45FF-B125-B64A7A545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F3AD23-09FA-4BDF-B4A4-85DE2F4CBB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D301E0F-1E16-4EE1-9D4D-CD21CEC76F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79B7DFA-5027-4B50-A7E6-E1A5177EE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CE336-BB4F-4443-945B-6DAB4EAF9FA1}" type="datetimeFigureOut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B9DDC9F-5883-421B-825B-56EF49AEF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9C13EA4-0A95-4991-B1BE-09D0BC709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74D51-F885-450B-A951-B0327B56EF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6145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3651B9-2359-4359-A201-AB2BA671B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12E6FC2-DB25-4D0F-BEB4-E12013C71E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4847BE7-4730-4E00-A3BA-1DBE0F1487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C6E2681-FC64-42DC-9296-FE119BC8CA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8AD8546-6738-4CBD-8FA1-94882CF2EA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F5DF0BD-8A24-4076-89A3-2E1473FAD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CE336-BB4F-4443-945B-6DAB4EAF9FA1}" type="datetimeFigureOut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950C7FC-8F84-4D55-89F6-8909534C8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4D9ACC9-51D8-4163-9E23-039E0058A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74D51-F885-450B-A951-B0327B56EF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109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1D22A9-C762-4218-A579-4EE98251D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2292DB0-D950-43DC-A428-121B3D892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CE336-BB4F-4443-945B-6DAB4EAF9FA1}" type="datetimeFigureOut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934B334-6B38-4CC5-BD82-07A728E71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97FA3A6-D085-4CCF-8493-BFA01776E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74D51-F885-450B-A951-B0327B56EF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4730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FB257A7-EC58-42D0-A167-0AD8CF8C8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CE336-BB4F-4443-945B-6DAB4EAF9FA1}" type="datetimeFigureOut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68AA06B-722C-4DE0-913F-CACA63E26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C04B812-75D6-41EC-8B80-909F4C1C9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74D51-F885-450B-A951-B0327B56EF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5635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F5F0A6-824A-4EF4-9726-002D7DF5B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1B7DF6-A5FA-40CC-808D-E1D28EE9CF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577A5D5-8E62-4357-9BD2-3345FBB80C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39CC23C-581B-4792-BB69-ACCE1446E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CE336-BB4F-4443-945B-6DAB4EAF9FA1}" type="datetimeFigureOut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34B81A6-D7DE-4F65-AAB5-A6E70617E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1E62FA7-0740-45AB-AE1A-2884C087D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74D51-F885-450B-A951-B0327B56EF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4368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BF3658-78DE-45DD-8E3B-EA7C1D12D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51535CD-B1F9-45BC-B5B0-36192BC69C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21F5B2C-390A-455F-91E4-F858F4515C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152E09A-5774-485D-B5C1-22D2C17E8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CE336-BB4F-4443-945B-6DAB4EAF9FA1}" type="datetimeFigureOut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4D1E121-11DB-43FE-8559-F2A2B8FD5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4CAFDB9-46E5-47B2-9667-BF43B1AE4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74D51-F885-450B-A951-B0327B56EF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6384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B2EB5DC-1513-4D8E-9C0A-E9B5CA69B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AF03CD7-2C5E-408C-92C0-3F15318E05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A5E269-E02F-447D-8044-2344B06D15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3CE336-BB4F-4443-945B-6DAB4EAF9FA1}" type="datetimeFigureOut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0E81BF-7759-41B2-8B93-CA2B34AB56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5D97DA-88E2-4FE7-9460-2FBCAD0391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074D51-F885-450B-A951-B0327B56EF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6294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slide" Target="slide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Ver3.2.mp4" TargetMode="Externa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slide" Target="slide1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slide" Target="slide10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7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494768-1F70-43B6-A019-9E3C168826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46650"/>
            <a:ext cx="9144000" cy="1623400"/>
          </a:xfrm>
          <a:solidFill>
            <a:srgbClr val="00B7F0"/>
          </a:solidFill>
        </p:spPr>
        <p:txBody>
          <a:bodyPr>
            <a:normAutofit/>
          </a:bodyPr>
          <a:lstStyle/>
          <a:p>
            <a:r>
              <a:rPr lang="en-US" altLang="zh-CN" sz="7200" b="1" dirty="0">
                <a:solidFill>
                  <a:schemeClr val="bg1"/>
                </a:solidFill>
              </a:rPr>
              <a:t>Choice</a:t>
            </a:r>
            <a:endParaRPr lang="zh-CN" altLang="en-US" sz="7200" b="1" dirty="0">
              <a:solidFill>
                <a:schemeClr val="bg1"/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BD33DB1-6CCE-49D4-9DBD-4EBADFC3CA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40009"/>
            <a:ext cx="9144000" cy="1655762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圆: 空心 3">
            <a:extLst>
              <a:ext uri="{FF2B5EF4-FFF2-40B4-BE49-F238E27FC236}">
                <a16:creationId xmlns:a16="http://schemas.microsoft.com/office/drawing/2014/main" id="{DCA1E22F-E3D9-4888-A5B3-AC948C56F11B}"/>
              </a:ext>
            </a:extLst>
          </p:cNvPr>
          <p:cNvSpPr/>
          <p:nvPr/>
        </p:nvSpPr>
        <p:spPr>
          <a:xfrm>
            <a:off x="2905760" y="5674360"/>
            <a:ext cx="2367280" cy="2367280"/>
          </a:xfrm>
          <a:prstGeom prst="donu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E1A4C14-8837-43DD-BA3F-7D11AD80AAF4}"/>
              </a:ext>
            </a:extLst>
          </p:cNvPr>
          <p:cNvSpPr/>
          <p:nvPr/>
        </p:nvSpPr>
        <p:spPr>
          <a:xfrm rot="2711785">
            <a:off x="5634500" y="6730590"/>
            <a:ext cx="2021840" cy="5943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87BA810-3E3D-49C1-B6AD-356497BAA7B6}"/>
              </a:ext>
            </a:extLst>
          </p:cNvPr>
          <p:cNvSpPr/>
          <p:nvPr/>
        </p:nvSpPr>
        <p:spPr>
          <a:xfrm rot="18985504">
            <a:off x="4352230" y="7441354"/>
            <a:ext cx="5364480" cy="5943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24374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7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hlinkClick r:id="rId2" action="ppaction://hlinksldjump"/>
            <a:extLst>
              <a:ext uri="{FF2B5EF4-FFF2-40B4-BE49-F238E27FC236}">
                <a16:creationId xmlns:a16="http://schemas.microsoft.com/office/drawing/2014/main" id="{68ACD785-A306-41E1-ADB4-64428C6479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9052" y="0"/>
            <a:ext cx="3291840" cy="585216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BD7A35E8-8A39-4B57-9212-F4825DB73E3D}"/>
              </a:ext>
            </a:extLst>
          </p:cNvPr>
          <p:cNvSpPr txBox="1"/>
          <p:nvPr/>
        </p:nvSpPr>
        <p:spPr>
          <a:xfrm>
            <a:off x="1788773" y="5968365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solidFill>
                  <a:srgbClr val="FFFFFF"/>
                </a:solidFill>
              </a:rPr>
              <a:t>开屏界面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6033E9D-665D-4061-B623-A55E73AD3329}"/>
              </a:ext>
            </a:extLst>
          </p:cNvPr>
          <p:cNvSpPr txBox="1"/>
          <p:nvPr/>
        </p:nvSpPr>
        <p:spPr>
          <a:xfrm>
            <a:off x="8423197" y="5968365"/>
            <a:ext cx="1723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solidFill>
                  <a:srgbClr val="FFFFFF"/>
                </a:solidFill>
              </a:rPr>
              <a:t>主界面</a:t>
            </a:r>
            <a:endParaRPr lang="en-US" altLang="zh-CN" sz="4000" b="1" dirty="0">
              <a:solidFill>
                <a:srgbClr val="FFFFFF"/>
              </a:solidFill>
            </a:endParaRPr>
          </a:p>
        </p:txBody>
      </p:sp>
      <p:pic>
        <p:nvPicPr>
          <p:cNvPr id="3" name="图片 2">
            <a:hlinkClick r:id="rId4" action="ppaction://hlinksldjump"/>
            <a:extLst>
              <a:ext uri="{FF2B5EF4-FFF2-40B4-BE49-F238E27FC236}">
                <a16:creationId xmlns:a16="http://schemas.microsoft.com/office/drawing/2014/main" id="{0ECE8C6A-B6EA-4104-B21B-5B6A161382E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108" y="116205"/>
            <a:ext cx="3291840" cy="585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8607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7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>
            <a:extLst>
              <a:ext uri="{FF2B5EF4-FFF2-40B4-BE49-F238E27FC236}">
                <a16:creationId xmlns:a16="http://schemas.microsoft.com/office/drawing/2014/main" id="{BD7A35E8-8A39-4B57-9212-F4825DB73E3D}"/>
              </a:ext>
            </a:extLst>
          </p:cNvPr>
          <p:cNvSpPr txBox="1"/>
          <p:nvPr/>
        </p:nvSpPr>
        <p:spPr>
          <a:xfrm>
            <a:off x="1788773" y="5977890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solidFill>
                  <a:srgbClr val="FFFFFF"/>
                </a:solidFill>
              </a:rPr>
              <a:t>填入选项</a:t>
            </a:r>
          </a:p>
        </p:txBody>
      </p:sp>
      <p:pic>
        <p:nvPicPr>
          <p:cNvPr id="3" name="图片 2">
            <a:hlinkClick r:id="rId2" action="ppaction://hlinksldjump"/>
            <a:extLst>
              <a:ext uri="{FF2B5EF4-FFF2-40B4-BE49-F238E27FC236}">
                <a16:creationId xmlns:a16="http://schemas.microsoft.com/office/drawing/2014/main" id="{D3168A41-3AE1-4449-B8FF-65B11645C7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109" y="0"/>
            <a:ext cx="3291840" cy="5852160"/>
          </a:xfrm>
          <a:prstGeom prst="rect">
            <a:avLst/>
          </a:prstGeom>
        </p:spPr>
      </p:pic>
      <p:pic>
        <p:nvPicPr>
          <p:cNvPr id="9" name="图片 8">
            <a:hlinkClick r:id="rId2" action="ppaction://hlinksldjump"/>
            <a:extLst>
              <a:ext uri="{FF2B5EF4-FFF2-40B4-BE49-F238E27FC236}">
                <a16:creationId xmlns:a16="http://schemas.microsoft.com/office/drawing/2014/main" id="{475403A7-8706-485D-A192-471B888BA1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9052" y="0"/>
            <a:ext cx="3291840" cy="5852160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A0527591-9C10-4876-8765-8458BA764045}"/>
              </a:ext>
            </a:extLst>
          </p:cNvPr>
          <p:cNvSpPr txBox="1"/>
          <p:nvPr/>
        </p:nvSpPr>
        <p:spPr>
          <a:xfrm>
            <a:off x="8166717" y="5977890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solidFill>
                  <a:srgbClr val="FFFFFF"/>
                </a:solidFill>
              </a:rPr>
              <a:t>回答问题</a:t>
            </a:r>
            <a:endParaRPr lang="en-US" altLang="zh-CN" sz="40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49590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7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>
            <a:extLst>
              <a:ext uri="{FF2B5EF4-FFF2-40B4-BE49-F238E27FC236}">
                <a16:creationId xmlns:a16="http://schemas.microsoft.com/office/drawing/2014/main" id="{BD7A35E8-8A39-4B57-9212-F4825DB73E3D}"/>
              </a:ext>
            </a:extLst>
          </p:cNvPr>
          <p:cNvSpPr txBox="1"/>
          <p:nvPr/>
        </p:nvSpPr>
        <p:spPr>
          <a:xfrm>
            <a:off x="770114" y="443865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solidFill>
                  <a:srgbClr val="FFFFFF"/>
                </a:solidFill>
              </a:rPr>
              <a:t>结果</a:t>
            </a:r>
          </a:p>
        </p:txBody>
      </p:sp>
      <p:pic>
        <p:nvPicPr>
          <p:cNvPr id="4" name="图片 3">
            <a:hlinkClick r:id="rId2" action="ppaction://hlinksldjump"/>
            <a:extLst>
              <a:ext uri="{FF2B5EF4-FFF2-40B4-BE49-F238E27FC236}">
                <a16:creationId xmlns:a16="http://schemas.microsoft.com/office/drawing/2014/main" id="{B208DF25-8AA0-46F4-872C-8390B9F63E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8013" y="1151751"/>
            <a:ext cx="4103245" cy="298132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049657F-4DFB-4982-89BA-750A5F6D7A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6262" y="4133076"/>
            <a:ext cx="4386745" cy="239553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F0A87BE-632A-4DBB-B9A1-4576845A28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13969" y="550158"/>
            <a:ext cx="5305977" cy="326231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58DFC90-2B38-43EC-8481-E4D5ACFC61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70906" y="3815735"/>
            <a:ext cx="4554194" cy="2928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019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7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531ADE-8A35-43F9-9F18-2D8ABF79F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chemeClr val="bg1"/>
                </a:solidFill>
              </a:rPr>
              <a:t>Choice</a:t>
            </a:r>
            <a:r>
              <a:rPr lang="zh-CN" altLang="en-US" sz="4800" b="1" dirty="0">
                <a:solidFill>
                  <a:schemeClr val="bg1"/>
                </a:solidFill>
              </a:rPr>
              <a:t>是什么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B33AD4-6C89-4F68-BA67-534ACCBEDC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600" b="1" dirty="0">
                <a:solidFill>
                  <a:schemeClr val="bg1"/>
                </a:solidFill>
              </a:rPr>
              <a:t>一款为 面对选择困难 与 无明确要求 的人</a:t>
            </a:r>
            <a:endParaRPr lang="en-US" altLang="zh-CN" sz="3600" b="1" dirty="0">
              <a:solidFill>
                <a:schemeClr val="bg1"/>
              </a:solidFill>
            </a:endParaRPr>
          </a:p>
          <a:p>
            <a:endParaRPr lang="en-US" altLang="zh-CN" sz="3600" b="1" dirty="0">
              <a:solidFill>
                <a:schemeClr val="bg1"/>
              </a:solidFill>
            </a:endParaRPr>
          </a:p>
          <a:p>
            <a:r>
              <a:rPr lang="zh-CN" altLang="en-US" sz="3600" b="1" dirty="0">
                <a:solidFill>
                  <a:schemeClr val="bg1"/>
                </a:solidFill>
              </a:rPr>
              <a:t>提供一个</a:t>
            </a:r>
            <a:r>
              <a:rPr lang="zh-CN" altLang="en-US" sz="4000" b="1" dirty="0">
                <a:solidFill>
                  <a:schemeClr val="bg1"/>
                </a:solidFill>
              </a:rPr>
              <a:t>充分适合的选择</a:t>
            </a:r>
            <a:r>
              <a:rPr lang="zh-CN" altLang="en-US" sz="3600" b="1" dirty="0">
                <a:solidFill>
                  <a:schemeClr val="bg1"/>
                </a:solidFill>
              </a:rPr>
              <a:t>的</a:t>
            </a:r>
            <a:endParaRPr lang="en-US" altLang="zh-CN" sz="3600" b="1" dirty="0">
              <a:solidFill>
                <a:schemeClr val="bg1"/>
              </a:solidFill>
            </a:endParaRPr>
          </a:p>
          <a:p>
            <a:endParaRPr lang="en-US" altLang="zh-CN" sz="3600" b="1" dirty="0">
              <a:solidFill>
                <a:schemeClr val="bg1"/>
              </a:solidFill>
            </a:endParaRPr>
          </a:p>
          <a:p>
            <a:r>
              <a:rPr lang="zh-CN" altLang="en-US" sz="3600" b="1" dirty="0">
                <a:solidFill>
                  <a:schemeClr val="bg1"/>
                </a:solidFill>
              </a:rPr>
              <a:t>轻便简洁</a:t>
            </a:r>
            <a:r>
              <a:rPr lang="en-US" altLang="zh-CN" sz="3600" b="1" dirty="0">
                <a:solidFill>
                  <a:schemeClr val="bg1"/>
                </a:solidFill>
              </a:rPr>
              <a:t>APP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  <p:sp>
        <p:nvSpPr>
          <p:cNvPr id="5" name="圆: 空心 4">
            <a:hlinkClick r:id="rId3" action="ppaction://hlinkfile"/>
            <a:extLst>
              <a:ext uri="{FF2B5EF4-FFF2-40B4-BE49-F238E27FC236}">
                <a16:creationId xmlns:a16="http://schemas.microsoft.com/office/drawing/2014/main" id="{4B94BEC7-CB5C-4623-A05D-9B8BB7AF353A}"/>
              </a:ext>
            </a:extLst>
          </p:cNvPr>
          <p:cNvSpPr/>
          <p:nvPr/>
        </p:nvSpPr>
        <p:spPr>
          <a:xfrm>
            <a:off x="8288225" y="6081395"/>
            <a:ext cx="1548765" cy="1548765"/>
          </a:xfrm>
          <a:prstGeom prst="donu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B6F0B09-7BF9-476C-8155-753D98251498}"/>
              </a:ext>
            </a:extLst>
          </p:cNvPr>
          <p:cNvSpPr/>
          <p:nvPr/>
        </p:nvSpPr>
        <p:spPr>
          <a:xfrm rot="3428633">
            <a:off x="9929947" y="6760263"/>
            <a:ext cx="1322765" cy="38885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B5A2CF5-449A-4D52-BFBE-03916728A30D}"/>
              </a:ext>
            </a:extLst>
          </p:cNvPr>
          <p:cNvSpPr/>
          <p:nvPr/>
        </p:nvSpPr>
        <p:spPr>
          <a:xfrm rot="19351607">
            <a:off x="9340451" y="6979277"/>
            <a:ext cx="3509639" cy="3888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27178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7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531ADE-8A35-43F9-9F18-2D8ABF79F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>
                <a:solidFill>
                  <a:schemeClr val="bg1"/>
                </a:solidFill>
              </a:rPr>
              <a:t>为什么有</a:t>
            </a:r>
            <a:r>
              <a:rPr lang="en-US" altLang="zh-CN" sz="4800" b="1" dirty="0">
                <a:solidFill>
                  <a:schemeClr val="bg1"/>
                </a:solidFill>
              </a:rPr>
              <a:t>Choice</a:t>
            </a:r>
            <a:endParaRPr lang="zh-CN" altLang="en-US" sz="4800" b="1" dirty="0">
              <a:solidFill>
                <a:schemeClr val="bg1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B33AD4-6C89-4F68-BA67-534ACCBEDC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8870"/>
            <a:ext cx="10515600" cy="4351338"/>
          </a:xfrm>
        </p:spPr>
        <p:txBody>
          <a:bodyPr>
            <a:normAutofit fontScale="77500" lnSpcReduction="20000"/>
          </a:bodyPr>
          <a:lstStyle/>
          <a:p>
            <a:endParaRPr lang="en-US" altLang="zh-CN" dirty="0"/>
          </a:p>
          <a:p>
            <a:r>
              <a:rPr lang="zh-CN" altLang="en-US" sz="4600" b="1" dirty="0">
                <a:solidFill>
                  <a:schemeClr val="bg1"/>
                </a:solidFill>
              </a:rPr>
              <a:t>自己“选择困难”</a:t>
            </a:r>
            <a:endParaRPr lang="en-US" altLang="zh-CN" sz="4600" b="1" dirty="0">
              <a:solidFill>
                <a:schemeClr val="bg1"/>
              </a:solidFill>
            </a:endParaRPr>
          </a:p>
          <a:p>
            <a:endParaRPr lang="en-US" altLang="zh-CN" sz="4600" b="1" dirty="0">
              <a:solidFill>
                <a:schemeClr val="bg1"/>
              </a:solidFill>
            </a:endParaRPr>
          </a:p>
          <a:p>
            <a:r>
              <a:rPr lang="zh-CN" altLang="en-US" sz="4600" b="1" dirty="0">
                <a:solidFill>
                  <a:schemeClr val="bg1"/>
                </a:solidFill>
              </a:rPr>
              <a:t>焦虑、郁闷</a:t>
            </a:r>
            <a:endParaRPr lang="en-US" altLang="zh-CN" sz="4600" b="1" dirty="0">
              <a:solidFill>
                <a:schemeClr val="bg1"/>
              </a:solidFill>
            </a:endParaRPr>
          </a:p>
          <a:p>
            <a:endParaRPr lang="en-US" altLang="zh-CN" sz="4600" b="1" dirty="0">
              <a:solidFill>
                <a:schemeClr val="bg1"/>
              </a:solidFill>
            </a:endParaRPr>
          </a:p>
          <a:p>
            <a:r>
              <a:rPr lang="en-US" altLang="zh-CN" sz="4600" b="1" dirty="0">
                <a:solidFill>
                  <a:schemeClr val="bg1"/>
                </a:solidFill>
              </a:rPr>
              <a:t>80.49% </a:t>
            </a:r>
            <a:r>
              <a:rPr lang="zh-CN" altLang="en-US" sz="4600" b="1" dirty="0">
                <a:solidFill>
                  <a:schemeClr val="bg1"/>
                </a:solidFill>
              </a:rPr>
              <a:t>的人 “觉得自己有选择困难症”</a:t>
            </a:r>
            <a:endParaRPr lang="en-US" altLang="zh-CN" sz="4600" b="1" dirty="0">
              <a:solidFill>
                <a:schemeClr val="bg1"/>
              </a:solidFill>
            </a:endParaRPr>
          </a:p>
          <a:p>
            <a:endParaRPr lang="en-US" altLang="zh-CN" sz="4600" b="1" dirty="0">
              <a:solidFill>
                <a:schemeClr val="bg1"/>
              </a:solidFill>
            </a:endParaRPr>
          </a:p>
          <a:p>
            <a:r>
              <a:rPr lang="en-US" altLang="zh-CN" sz="4600" b="1" dirty="0">
                <a:solidFill>
                  <a:schemeClr val="bg1"/>
                </a:solidFill>
              </a:rPr>
              <a:t>60.98% </a:t>
            </a:r>
            <a:r>
              <a:rPr lang="zh-CN" altLang="en-US" sz="4600" b="1" dirty="0">
                <a:solidFill>
                  <a:schemeClr val="bg1"/>
                </a:solidFill>
              </a:rPr>
              <a:t>的人 “希望有一个软件可以替你作出选择”</a:t>
            </a:r>
            <a:endParaRPr lang="en-US" altLang="zh-CN" sz="4600" b="1" dirty="0">
              <a:solidFill>
                <a:schemeClr val="bg1"/>
              </a:solidFill>
            </a:endParaRPr>
          </a:p>
          <a:p>
            <a:endParaRPr lang="en-US" altLang="zh-CN" dirty="0"/>
          </a:p>
        </p:txBody>
      </p:sp>
      <p:sp>
        <p:nvSpPr>
          <p:cNvPr id="4" name="圆: 空心 3">
            <a:extLst>
              <a:ext uri="{FF2B5EF4-FFF2-40B4-BE49-F238E27FC236}">
                <a16:creationId xmlns:a16="http://schemas.microsoft.com/office/drawing/2014/main" id="{5CBC5BAB-65B8-412E-B46D-3FFB286E4F6B}"/>
              </a:ext>
            </a:extLst>
          </p:cNvPr>
          <p:cNvSpPr/>
          <p:nvPr/>
        </p:nvSpPr>
        <p:spPr>
          <a:xfrm>
            <a:off x="8288225" y="6081395"/>
            <a:ext cx="1548765" cy="1548765"/>
          </a:xfrm>
          <a:prstGeom prst="donu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1A6B190-CC3B-4489-8946-03703D063F98}"/>
              </a:ext>
            </a:extLst>
          </p:cNvPr>
          <p:cNvSpPr/>
          <p:nvPr/>
        </p:nvSpPr>
        <p:spPr>
          <a:xfrm rot="3428633">
            <a:off x="9929947" y="6760263"/>
            <a:ext cx="1322765" cy="38885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84EB0D2-E9AC-4BAE-91F4-C8A00203340D}"/>
              </a:ext>
            </a:extLst>
          </p:cNvPr>
          <p:cNvSpPr/>
          <p:nvPr/>
        </p:nvSpPr>
        <p:spPr>
          <a:xfrm rot="19351607">
            <a:off x="9340451" y="6979277"/>
            <a:ext cx="3509639" cy="3888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30A7EEB-CD71-42FD-BBB6-1303C31380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3078" y="311694"/>
            <a:ext cx="8725844" cy="32721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>
            <a:extLst>
              <a:ext uri="{FF2B5EF4-FFF2-40B4-BE49-F238E27FC236}">
                <a16:creationId xmlns:a16="http://schemas.microsoft.com/office/drawing/2014/main" id="{2E310997-0FB4-48C3-828E-85D2F17751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637489"/>
            <a:ext cx="7620001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16006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7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531ADE-8A35-43F9-9F18-2D8ABF79F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chemeClr val="bg1"/>
                </a:solidFill>
              </a:rPr>
              <a:t>Choice</a:t>
            </a:r>
            <a:r>
              <a:rPr lang="zh-CN" altLang="en-US" b="1" dirty="0">
                <a:solidFill>
                  <a:schemeClr val="bg1"/>
                </a:solidFill>
              </a:rPr>
              <a:t>能做什么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B33AD4-6C89-4F68-BA67-534ACCBEDC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9320"/>
            <a:ext cx="10515600" cy="4351338"/>
          </a:xfrm>
        </p:spPr>
        <p:txBody>
          <a:bodyPr>
            <a:normAutofit/>
          </a:bodyPr>
          <a:lstStyle/>
          <a:p>
            <a:endParaRPr lang="en-US" altLang="zh-CN" dirty="0"/>
          </a:p>
          <a:p>
            <a:r>
              <a:rPr lang="zh-CN" altLang="en-US" sz="3600" b="1" dirty="0">
                <a:solidFill>
                  <a:schemeClr val="bg1"/>
                </a:solidFill>
              </a:rPr>
              <a:t>主要覆盖：外卖、餐厅、城市、电影、</a:t>
            </a:r>
            <a:endParaRPr lang="en-US" altLang="zh-CN" sz="36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3600" b="1" dirty="0">
                <a:solidFill>
                  <a:schemeClr val="bg1"/>
                </a:solidFill>
              </a:rPr>
              <a:t>		  </a:t>
            </a:r>
            <a:r>
              <a:rPr lang="zh-CN" altLang="en-US" sz="3600" b="1" dirty="0">
                <a:solidFill>
                  <a:schemeClr val="bg1"/>
                </a:solidFill>
              </a:rPr>
              <a:t>书籍、景点、音乐 </a:t>
            </a:r>
            <a:r>
              <a:rPr lang="en-US" altLang="zh-CN" sz="3600" b="1" dirty="0">
                <a:solidFill>
                  <a:schemeClr val="bg1"/>
                </a:solidFill>
              </a:rPr>
              <a:t>7</a:t>
            </a:r>
            <a:r>
              <a:rPr lang="zh-CN" altLang="en-US" sz="3600" b="1" dirty="0">
                <a:solidFill>
                  <a:schemeClr val="bg1"/>
                </a:solidFill>
              </a:rPr>
              <a:t>个大类</a:t>
            </a:r>
            <a:endParaRPr lang="en-US" altLang="zh-CN" sz="36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zh-CN" sz="3600" b="1" dirty="0">
              <a:solidFill>
                <a:schemeClr val="bg1"/>
              </a:solidFill>
            </a:endParaRPr>
          </a:p>
          <a:p>
            <a:r>
              <a:rPr lang="zh-CN" altLang="en-US" sz="3600" b="1" dirty="0">
                <a:solidFill>
                  <a:schemeClr val="bg1"/>
                </a:solidFill>
              </a:rPr>
              <a:t>提供结果的 名称、图片、价格、外部链接</a:t>
            </a:r>
            <a:endParaRPr lang="en-US" altLang="zh-CN" sz="36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3600" b="1" dirty="0">
                <a:solidFill>
                  <a:schemeClr val="bg1"/>
                </a:solidFill>
              </a:rPr>
              <a:t>		</a:t>
            </a:r>
            <a:r>
              <a:rPr lang="zh-CN" altLang="en-US" sz="3600" b="1" dirty="0">
                <a:solidFill>
                  <a:schemeClr val="bg1"/>
                </a:solidFill>
              </a:rPr>
              <a:t>（如评论、预告片、播放链接、购买方式）</a:t>
            </a:r>
            <a:endParaRPr lang="en-US" altLang="zh-CN" sz="3600" b="1" dirty="0">
              <a:solidFill>
                <a:schemeClr val="bg1"/>
              </a:solidFill>
            </a:endParaRPr>
          </a:p>
          <a:p>
            <a:endParaRPr lang="en-US" altLang="zh-CN" b="1" dirty="0">
              <a:solidFill>
                <a:schemeClr val="bg1"/>
              </a:solidFill>
            </a:endParaRPr>
          </a:p>
          <a:p>
            <a:endParaRPr lang="en-US" altLang="zh-CN" dirty="0"/>
          </a:p>
        </p:txBody>
      </p:sp>
      <p:sp>
        <p:nvSpPr>
          <p:cNvPr id="4" name="圆: 空心 3">
            <a:hlinkClick r:id="rId2" action="ppaction://hlinksldjump"/>
            <a:extLst>
              <a:ext uri="{FF2B5EF4-FFF2-40B4-BE49-F238E27FC236}">
                <a16:creationId xmlns:a16="http://schemas.microsoft.com/office/drawing/2014/main" id="{5CBC5BAB-65B8-412E-B46D-3FFB286E4F6B}"/>
              </a:ext>
            </a:extLst>
          </p:cNvPr>
          <p:cNvSpPr/>
          <p:nvPr/>
        </p:nvSpPr>
        <p:spPr>
          <a:xfrm>
            <a:off x="8288225" y="6081395"/>
            <a:ext cx="1548765" cy="1548765"/>
          </a:xfrm>
          <a:prstGeom prst="donu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矩形 4">
            <a:hlinkClick r:id="rId3" action="ppaction://hlinksldjump"/>
            <a:extLst>
              <a:ext uri="{FF2B5EF4-FFF2-40B4-BE49-F238E27FC236}">
                <a16:creationId xmlns:a16="http://schemas.microsoft.com/office/drawing/2014/main" id="{51A6B190-CC3B-4489-8946-03703D063F98}"/>
              </a:ext>
            </a:extLst>
          </p:cNvPr>
          <p:cNvSpPr/>
          <p:nvPr/>
        </p:nvSpPr>
        <p:spPr>
          <a:xfrm rot="3428633">
            <a:off x="9929947" y="6760263"/>
            <a:ext cx="1322765" cy="38885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84EB0D2-E9AC-4BAE-91F4-C8A00203340D}"/>
              </a:ext>
            </a:extLst>
          </p:cNvPr>
          <p:cNvSpPr/>
          <p:nvPr/>
        </p:nvSpPr>
        <p:spPr>
          <a:xfrm rot="19351607">
            <a:off x="9340451" y="6979277"/>
            <a:ext cx="3509639" cy="3888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2935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7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531ADE-8A35-43F9-9F18-2D8ABF79F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chemeClr val="bg1"/>
                </a:solidFill>
              </a:rPr>
              <a:t>Choice</a:t>
            </a:r>
            <a:r>
              <a:rPr lang="zh-CN" altLang="en-US" b="1" dirty="0">
                <a:solidFill>
                  <a:schemeClr val="bg1"/>
                </a:solidFill>
              </a:rPr>
              <a:t>能做什么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B33AD4-6C89-4F68-BA67-534ACCBEDC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9820"/>
            <a:ext cx="10515600" cy="4783802"/>
          </a:xfrm>
        </p:spPr>
        <p:txBody>
          <a:bodyPr>
            <a:normAutofit fontScale="77500" lnSpcReduction="20000"/>
          </a:bodyPr>
          <a:lstStyle/>
          <a:p>
            <a:endParaRPr lang="en-US" altLang="zh-CN" dirty="0"/>
          </a:p>
          <a:p>
            <a:r>
              <a:rPr lang="zh-CN" altLang="en-US" sz="4100" b="1" dirty="0">
                <a:solidFill>
                  <a:schemeClr val="bg1"/>
                </a:solidFill>
              </a:rPr>
              <a:t>一键解千愁：一键给出答案</a:t>
            </a:r>
            <a:endParaRPr lang="en-US" altLang="zh-CN" sz="4100" b="1" dirty="0">
              <a:solidFill>
                <a:schemeClr val="bg1"/>
              </a:solidFill>
            </a:endParaRPr>
          </a:p>
          <a:p>
            <a:endParaRPr lang="en-US" altLang="zh-CN" sz="4100" b="1" dirty="0">
              <a:solidFill>
                <a:schemeClr val="bg1"/>
              </a:solidFill>
            </a:endParaRPr>
          </a:p>
          <a:p>
            <a:r>
              <a:rPr lang="zh-CN" altLang="en-US" sz="4100" b="1" dirty="0">
                <a:solidFill>
                  <a:schemeClr val="bg1"/>
                </a:solidFill>
              </a:rPr>
              <a:t>好想全都要：用户提供选项，从中作出选择</a:t>
            </a:r>
            <a:endParaRPr lang="en-US" altLang="zh-CN" sz="4100" b="1" dirty="0">
              <a:solidFill>
                <a:schemeClr val="bg1"/>
              </a:solidFill>
            </a:endParaRPr>
          </a:p>
          <a:p>
            <a:endParaRPr lang="en-US" altLang="zh-CN" sz="4100" b="1" dirty="0">
              <a:solidFill>
                <a:schemeClr val="bg1"/>
              </a:solidFill>
            </a:endParaRPr>
          </a:p>
          <a:p>
            <a:r>
              <a:rPr lang="zh-CN" altLang="en-US" sz="4100" b="1" dirty="0">
                <a:solidFill>
                  <a:schemeClr val="bg1"/>
                </a:solidFill>
              </a:rPr>
              <a:t>读懂我内心：用户回答问题，系统分析后解答</a:t>
            </a:r>
            <a:endParaRPr lang="en-US" altLang="zh-CN" sz="4100" b="1" dirty="0">
              <a:solidFill>
                <a:schemeClr val="bg1"/>
              </a:solidFill>
            </a:endParaRPr>
          </a:p>
          <a:p>
            <a:endParaRPr lang="en-US" altLang="zh-CN" sz="4100" b="1" dirty="0">
              <a:solidFill>
                <a:schemeClr val="bg1"/>
              </a:solidFill>
            </a:endParaRPr>
          </a:p>
          <a:p>
            <a:r>
              <a:rPr lang="zh-CN" altLang="en-US" sz="4100" b="1" dirty="0">
                <a:solidFill>
                  <a:schemeClr val="bg1"/>
                </a:solidFill>
              </a:rPr>
              <a:t>重选功能：限定次数，避免可选项过多</a:t>
            </a:r>
            <a:endParaRPr lang="en-US" altLang="zh-CN" sz="4100" b="1" dirty="0">
              <a:solidFill>
                <a:schemeClr val="bg1"/>
              </a:solidFill>
            </a:endParaRPr>
          </a:p>
          <a:p>
            <a:endParaRPr lang="en-US" altLang="zh-CN" sz="4100" b="1" dirty="0">
              <a:solidFill>
                <a:schemeClr val="bg1"/>
              </a:solidFill>
            </a:endParaRPr>
          </a:p>
          <a:p>
            <a:r>
              <a:rPr lang="zh-CN" altLang="en-US" sz="4100" b="1" dirty="0">
                <a:solidFill>
                  <a:schemeClr val="bg1"/>
                </a:solidFill>
              </a:rPr>
              <a:t>小功能：投硬币，掷骰子</a:t>
            </a:r>
            <a:endParaRPr lang="en-US" altLang="zh-CN" sz="4100" b="1" dirty="0">
              <a:solidFill>
                <a:schemeClr val="bg1"/>
              </a:solidFill>
            </a:endParaRPr>
          </a:p>
          <a:p>
            <a:endParaRPr lang="en-US" altLang="zh-CN" dirty="0"/>
          </a:p>
        </p:txBody>
      </p:sp>
      <p:sp>
        <p:nvSpPr>
          <p:cNvPr id="4" name="圆: 空心 3">
            <a:hlinkClick r:id="rId2" action="ppaction://hlinksldjump"/>
            <a:extLst>
              <a:ext uri="{FF2B5EF4-FFF2-40B4-BE49-F238E27FC236}">
                <a16:creationId xmlns:a16="http://schemas.microsoft.com/office/drawing/2014/main" id="{5CBC5BAB-65B8-412E-B46D-3FFB286E4F6B}"/>
              </a:ext>
            </a:extLst>
          </p:cNvPr>
          <p:cNvSpPr/>
          <p:nvPr/>
        </p:nvSpPr>
        <p:spPr>
          <a:xfrm>
            <a:off x="8288225" y="6081395"/>
            <a:ext cx="1548765" cy="1548765"/>
          </a:xfrm>
          <a:prstGeom prst="donu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矩形 4">
            <a:hlinkClick r:id="rId3" action="ppaction://hlinksldjump"/>
            <a:extLst>
              <a:ext uri="{FF2B5EF4-FFF2-40B4-BE49-F238E27FC236}">
                <a16:creationId xmlns:a16="http://schemas.microsoft.com/office/drawing/2014/main" id="{51A6B190-CC3B-4489-8946-03703D063F98}"/>
              </a:ext>
            </a:extLst>
          </p:cNvPr>
          <p:cNvSpPr/>
          <p:nvPr/>
        </p:nvSpPr>
        <p:spPr>
          <a:xfrm rot="3428633">
            <a:off x="9929947" y="6760263"/>
            <a:ext cx="1322765" cy="38885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84EB0D2-E9AC-4BAE-91F4-C8A00203340D}"/>
              </a:ext>
            </a:extLst>
          </p:cNvPr>
          <p:cNvSpPr/>
          <p:nvPr/>
        </p:nvSpPr>
        <p:spPr>
          <a:xfrm rot="19351607">
            <a:off x="9340451" y="6979277"/>
            <a:ext cx="3509639" cy="3888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0264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7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531ADE-8A35-43F9-9F18-2D8ABF79F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chemeClr val="bg1"/>
                </a:solidFill>
              </a:rPr>
              <a:t>Choice vs ?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B33AD4-6C89-4F68-BA67-534ACCBEDC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</a:rPr>
              <a:t>竞争对手难以触中用户痛点</a:t>
            </a:r>
            <a:endParaRPr lang="en-US" altLang="zh-CN" sz="3200" b="1" dirty="0">
              <a:solidFill>
                <a:schemeClr val="bg1"/>
              </a:solidFill>
            </a:endParaRPr>
          </a:p>
          <a:p>
            <a:endParaRPr lang="en-US" altLang="zh-CN" sz="3200" b="1" dirty="0">
              <a:solidFill>
                <a:schemeClr val="bg1"/>
              </a:solidFill>
            </a:endParaRPr>
          </a:p>
          <a:p>
            <a:r>
              <a:rPr lang="zh-CN" altLang="en-US" sz="3200" b="1" dirty="0">
                <a:solidFill>
                  <a:schemeClr val="bg1"/>
                </a:solidFill>
              </a:rPr>
              <a:t>功能多样 </a:t>
            </a:r>
            <a:r>
              <a:rPr lang="en-US" altLang="zh-CN" sz="3200" b="1" dirty="0">
                <a:solidFill>
                  <a:schemeClr val="bg1"/>
                </a:solidFill>
              </a:rPr>
              <a:t>vs </a:t>
            </a:r>
            <a:r>
              <a:rPr lang="zh-CN" altLang="en-US" sz="3200" b="1" dirty="0">
                <a:solidFill>
                  <a:schemeClr val="bg1"/>
                </a:solidFill>
              </a:rPr>
              <a:t>功能单一</a:t>
            </a:r>
            <a:endParaRPr lang="en-US" altLang="zh-CN" sz="3200" b="1" dirty="0">
              <a:solidFill>
                <a:schemeClr val="bg1"/>
              </a:solidFill>
            </a:endParaRPr>
          </a:p>
          <a:p>
            <a:endParaRPr lang="en-US" altLang="zh-CN" sz="3200" b="1" dirty="0">
              <a:solidFill>
                <a:schemeClr val="bg1"/>
              </a:solidFill>
            </a:endParaRPr>
          </a:p>
          <a:p>
            <a:r>
              <a:rPr lang="zh-CN" altLang="en-US" sz="3200" b="1" dirty="0">
                <a:solidFill>
                  <a:schemeClr val="bg1"/>
                </a:solidFill>
              </a:rPr>
              <a:t>不同的推荐算法 </a:t>
            </a:r>
            <a:r>
              <a:rPr lang="en-US" altLang="zh-CN" sz="3200" b="1" dirty="0">
                <a:solidFill>
                  <a:schemeClr val="bg1"/>
                </a:solidFill>
              </a:rPr>
              <a:t>vs </a:t>
            </a:r>
            <a:r>
              <a:rPr lang="zh-CN" altLang="en-US" sz="3200" b="1" dirty="0">
                <a:solidFill>
                  <a:schemeClr val="bg1"/>
                </a:solidFill>
              </a:rPr>
              <a:t>随机推荐</a:t>
            </a:r>
            <a:endParaRPr lang="en-US" altLang="zh-CN" sz="3200" b="1" dirty="0">
              <a:solidFill>
                <a:schemeClr val="bg1"/>
              </a:solidFill>
            </a:endParaRPr>
          </a:p>
          <a:p>
            <a:endParaRPr lang="en-US" altLang="zh-CN" sz="3200" b="1" dirty="0">
              <a:solidFill>
                <a:schemeClr val="bg1"/>
              </a:solidFill>
            </a:endParaRPr>
          </a:p>
          <a:p>
            <a:r>
              <a:rPr lang="zh-CN" altLang="en-US" sz="3200" b="1" dirty="0">
                <a:solidFill>
                  <a:schemeClr val="bg1"/>
                </a:solidFill>
              </a:rPr>
              <a:t>可靠 </a:t>
            </a:r>
            <a:r>
              <a:rPr lang="en-US" altLang="zh-CN" sz="3200" b="1" dirty="0">
                <a:solidFill>
                  <a:schemeClr val="bg1"/>
                </a:solidFill>
              </a:rPr>
              <a:t>vs </a:t>
            </a:r>
            <a:r>
              <a:rPr lang="zh-CN" altLang="en-US" sz="3200" b="1" dirty="0">
                <a:solidFill>
                  <a:schemeClr val="bg1"/>
                </a:solidFill>
              </a:rPr>
              <a:t>不可靠</a:t>
            </a:r>
          </a:p>
        </p:txBody>
      </p:sp>
      <p:sp>
        <p:nvSpPr>
          <p:cNvPr id="4" name="圆: 空心 3">
            <a:extLst>
              <a:ext uri="{FF2B5EF4-FFF2-40B4-BE49-F238E27FC236}">
                <a16:creationId xmlns:a16="http://schemas.microsoft.com/office/drawing/2014/main" id="{5C60C6FE-C1C5-442D-951F-AEBA303A8702}"/>
              </a:ext>
            </a:extLst>
          </p:cNvPr>
          <p:cNvSpPr/>
          <p:nvPr/>
        </p:nvSpPr>
        <p:spPr>
          <a:xfrm>
            <a:off x="8288225" y="6081395"/>
            <a:ext cx="1548765" cy="1548765"/>
          </a:xfrm>
          <a:prstGeom prst="donu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D1985A4-911E-4689-98A5-630B41FBE077}"/>
              </a:ext>
            </a:extLst>
          </p:cNvPr>
          <p:cNvSpPr/>
          <p:nvPr/>
        </p:nvSpPr>
        <p:spPr>
          <a:xfrm rot="3428633">
            <a:off x="9929947" y="6760263"/>
            <a:ext cx="1322765" cy="38885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C25D47F-1B6C-419B-9024-0E1DBE0E787E}"/>
              </a:ext>
            </a:extLst>
          </p:cNvPr>
          <p:cNvSpPr/>
          <p:nvPr/>
        </p:nvSpPr>
        <p:spPr>
          <a:xfrm rot="19351607">
            <a:off x="9340451" y="6979277"/>
            <a:ext cx="3509639" cy="3888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8766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7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531ADE-8A35-43F9-9F18-2D8ABF79F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chemeClr val="bg1"/>
                </a:solidFill>
              </a:rPr>
              <a:t>怎样打造</a:t>
            </a:r>
            <a:r>
              <a:rPr lang="en-US" altLang="zh-CN" b="1" dirty="0">
                <a:solidFill>
                  <a:schemeClr val="bg1"/>
                </a:solidFill>
              </a:rPr>
              <a:t>Choice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B33AD4-6C89-4F68-BA67-534ACCBEDC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</a:rPr>
              <a:t>优化的推荐算法</a:t>
            </a:r>
            <a:endParaRPr lang="en-US" altLang="zh-CN" sz="3200" b="1" dirty="0">
              <a:solidFill>
                <a:schemeClr val="bg1"/>
              </a:solidFill>
            </a:endParaRPr>
          </a:p>
          <a:p>
            <a:endParaRPr lang="en-US" altLang="zh-CN" sz="3200" b="1" dirty="0">
              <a:solidFill>
                <a:schemeClr val="bg1"/>
              </a:solidFill>
            </a:endParaRPr>
          </a:p>
          <a:p>
            <a:r>
              <a:rPr lang="zh-CN" altLang="en-US" sz="3200" b="1" dirty="0">
                <a:solidFill>
                  <a:schemeClr val="bg1"/>
                </a:solidFill>
              </a:rPr>
              <a:t>用户画像的构建</a:t>
            </a:r>
            <a:endParaRPr lang="en-US" altLang="zh-CN" sz="3200" b="1" dirty="0">
              <a:solidFill>
                <a:schemeClr val="bg1"/>
              </a:solidFill>
            </a:endParaRPr>
          </a:p>
          <a:p>
            <a:endParaRPr lang="en-US" altLang="zh-CN" sz="3200" b="1" dirty="0">
              <a:solidFill>
                <a:schemeClr val="bg1"/>
              </a:solidFill>
            </a:endParaRPr>
          </a:p>
          <a:p>
            <a:r>
              <a:rPr lang="zh-CN" altLang="en-US" sz="3200" b="1" dirty="0">
                <a:solidFill>
                  <a:schemeClr val="bg1"/>
                </a:solidFill>
              </a:rPr>
              <a:t>条目标签化</a:t>
            </a:r>
            <a:endParaRPr lang="en-US" altLang="zh-CN" sz="3200" b="1" dirty="0">
              <a:solidFill>
                <a:schemeClr val="bg1"/>
              </a:solidFill>
            </a:endParaRPr>
          </a:p>
          <a:p>
            <a:endParaRPr lang="en-US" altLang="zh-CN" sz="3200" b="1" dirty="0">
              <a:solidFill>
                <a:schemeClr val="bg1"/>
              </a:solidFill>
            </a:endParaRPr>
          </a:p>
          <a:p>
            <a:r>
              <a:rPr lang="zh-CN" altLang="en-US" sz="3200" b="1" dirty="0">
                <a:solidFill>
                  <a:schemeClr val="bg1"/>
                </a:solidFill>
              </a:rPr>
              <a:t>用户心理分析</a:t>
            </a:r>
          </a:p>
        </p:txBody>
      </p:sp>
      <p:sp>
        <p:nvSpPr>
          <p:cNvPr id="4" name="圆: 空心 3">
            <a:extLst>
              <a:ext uri="{FF2B5EF4-FFF2-40B4-BE49-F238E27FC236}">
                <a16:creationId xmlns:a16="http://schemas.microsoft.com/office/drawing/2014/main" id="{5C60C6FE-C1C5-442D-951F-AEBA303A8702}"/>
              </a:ext>
            </a:extLst>
          </p:cNvPr>
          <p:cNvSpPr/>
          <p:nvPr/>
        </p:nvSpPr>
        <p:spPr>
          <a:xfrm>
            <a:off x="8288225" y="6081395"/>
            <a:ext cx="1548765" cy="1548765"/>
          </a:xfrm>
          <a:prstGeom prst="donu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D1985A4-911E-4689-98A5-630B41FBE077}"/>
              </a:ext>
            </a:extLst>
          </p:cNvPr>
          <p:cNvSpPr/>
          <p:nvPr/>
        </p:nvSpPr>
        <p:spPr>
          <a:xfrm rot="3428633">
            <a:off x="9929947" y="6760263"/>
            <a:ext cx="1322765" cy="38885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C25D47F-1B6C-419B-9024-0E1DBE0E787E}"/>
              </a:ext>
            </a:extLst>
          </p:cNvPr>
          <p:cNvSpPr/>
          <p:nvPr/>
        </p:nvSpPr>
        <p:spPr>
          <a:xfrm rot="19351607">
            <a:off x="9340451" y="6979277"/>
            <a:ext cx="3509639" cy="3888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183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7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105B4693-7833-4168-B28D-80A93AB2F6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5713" y="1548713"/>
            <a:ext cx="3760573" cy="3760573"/>
          </a:xfrm>
        </p:spPr>
      </p:pic>
    </p:spTree>
    <p:extLst>
      <p:ext uri="{BB962C8B-B14F-4D97-AF65-F5344CB8AC3E}">
        <p14:creationId xmlns:p14="http://schemas.microsoft.com/office/powerpoint/2010/main" val="22601917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7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494768-1F70-43B6-A019-9E3C168826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solidFill>
            <a:srgbClr val="00B7F0"/>
          </a:solidFill>
        </p:spPr>
        <p:txBody>
          <a:bodyPr>
            <a:normAutofit/>
          </a:bodyPr>
          <a:lstStyle/>
          <a:p>
            <a:r>
              <a:rPr lang="en-US" altLang="zh-CN" sz="6600" b="1" dirty="0">
                <a:solidFill>
                  <a:schemeClr val="bg1"/>
                </a:solidFill>
                <a:latin typeface="+mn-lt"/>
              </a:rPr>
              <a:t>End</a:t>
            </a:r>
            <a:endParaRPr lang="zh-CN" altLang="en-US" sz="66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BD33DB1-6CCE-49D4-9DBD-4EBADFC3CA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sz="6000" b="1" dirty="0">
                <a:solidFill>
                  <a:schemeClr val="bg1"/>
                </a:solidFill>
              </a:rPr>
              <a:t>Thanks</a:t>
            </a:r>
            <a:endParaRPr lang="zh-CN" altLang="en-US" sz="6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90878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127</TotalTime>
  <Words>188</Words>
  <Application>Microsoft Office PowerPoint</Application>
  <PresentationFormat>宽屏</PresentationFormat>
  <Paragraphs>57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6" baseType="lpstr">
      <vt:lpstr>等线</vt:lpstr>
      <vt:lpstr>等线 Light</vt:lpstr>
      <vt:lpstr>Arial</vt:lpstr>
      <vt:lpstr>Office 主题​​</vt:lpstr>
      <vt:lpstr>Choice</vt:lpstr>
      <vt:lpstr>Choice是什么</vt:lpstr>
      <vt:lpstr>为什么有Choice</vt:lpstr>
      <vt:lpstr>Choice能做什么</vt:lpstr>
      <vt:lpstr>Choice能做什么</vt:lpstr>
      <vt:lpstr>Choice vs ?</vt:lpstr>
      <vt:lpstr>怎样打造Choice</vt:lpstr>
      <vt:lpstr>PowerPoint 演示文稿</vt:lpstr>
      <vt:lpstr>End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子钊 蔡</dc:creator>
  <cp:lastModifiedBy>叶 子繁</cp:lastModifiedBy>
  <cp:revision>66</cp:revision>
  <dcterms:created xsi:type="dcterms:W3CDTF">2019-05-21T18:00:17Z</dcterms:created>
  <dcterms:modified xsi:type="dcterms:W3CDTF">2019-05-22T14:07:34Z</dcterms:modified>
</cp:coreProperties>
</file>