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318" r:id="rId2"/>
    <p:sldId id="259" r:id="rId3"/>
    <p:sldId id="317" r:id="rId4"/>
    <p:sldId id="264" r:id="rId5"/>
    <p:sldId id="303" r:id="rId6"/>
    <p:sldId id="304" r:id="rId7"/>
    <p:sldId id="287" r:id="rId8"/>
    <p:sldId id="314" r:id="rId9"/>
    <p:sldId id="291" r:id="rId10"/>
    <p:sldId id="315" r:id="rId11"/>
    <p:sldId id="305" r:id="rId12"/>
    <p:sldId id="307" r:id="rId13"/>
    <p:sldId id="316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2004" y="150"/>
      </p:cViewPr>
      <p:guideLst>
        <p:guide orient="horz" pos="2160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0 w 1000"/>
              <a:gd name="T3" fmla="*/ 0 h 1000"/>
              <a:gd name="T4" fmla="*/ 0 w 1000"/>
              <a:gd name="T5" fmla="*/ 0 h 1000"/>
              <a:gd name="T6" fmla="*/ 0 w 1000"/>
              <a:gd name="T7" fmla="*/ 0 h 1000"/>
              <a:gd name="T8" fmla="*/ 0 w 1000"/>
              <a:gd name="T9" fmla="*/ 0 h 1000"/>
              <a:gd name="T10" fmla="*/ 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1000"/>
              <a:gd name="T19" fmla="*/ 3163 h 1000"/>
              <a:gd name="T20" fmla="*/ 18437 w 1000"/>
              <a:gd name="T21" fmla="*/ 18437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D6431D0-9970-6442-BBE8-8150DBC55633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6534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BD4A56-D2CF-B84C-8A1B-C53BCA897D19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809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09A876-8ADD-F846-A3F2-AF7937E13B15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6442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58CC82-5802-DA49-B02D-8940EB7CEF0B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2921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CF546D-2890-594A-B260-CE8E8943C994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1988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F0869E-97A1-9041-9AAC-9AD3D263BE8D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7924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F7B2CD-FAFF-E347-96A7-E30C68882958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1039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497D92-6915-8142-BD0F-4E89398F7573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7142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553042-C5C0-2F42-8013-3D0E914BDCE5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2921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5B2BF3-9A6B-104C-82C6-2B21CFD6B923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755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2A4D32-B060-8344-B2A0-95016C8D5190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1991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818B5B-6E0A-F640-8587-0ED6D49E8143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2479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0 w 1000"/>
              <a:gd name="T3" fmla="*/ 0 h 1000"/>
              <a:gd name="T4" fmla="*/ 0 w 1000"/>
              <a:gd name="T5" fmla="*/ 0 h 1000"/>
              <a:gd name="T6" fmla="*/ 0 w 1000"/>
              <a:gd name="T7" fmla="*/ 0 h 1000"/>
              <a:gd name="T8" fmla="*/ 0 w 1000"/>
              <a:gd name="T9" fmla="*/ 0 h 1000"/>
              <a:gd name="T10" fmla="*/ 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1000"/>
              <a:gd name="T19" fmla="*/ 3163 h 1000"/>
              <a:gd name="T20" fmla="*/ 18437 w 1000"/>
              <a:gd name="T21" fmla="*/ 18437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Verdan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Verdan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C45362-9D88-7146-AF77-D483EA5E6676}" type="slidenum">
              <a:rPr lang="en-US" altLang="zh-CN"/>
              <a:p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o"/>
        <a:defRPr sz="3000">
          <a:solidFill>
            <a:schemeClr val="tx1"/>
          </a:solidFill>
          <a:latin typeface="+mn-lt"/>
          <a:ea typeface="+mn-ea"/>
          <a:cs typeface="宋体" charset="0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y</a:t>
            </a:r>
            <a:r>
              <a:rPr kumimoji="1" lang="en-US" altLang="zh-CN" dirty="0" err="1" smtClean="0"/>
              <a:t>acc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Yet Another Compiler Compiler</a:t>
            </a:r>
            <a:endParaRPr kumimoji="1" lang="en-US" altLang="zh-CN" dirty="0" smtClean="0"/>
          </a:p>
          <a:p>
            <a:r>
              <a:rPr kumimoji="1" lang="zh-CN" altLang="en-US" dirty="0" smtClean="0"/>
              <a:t>编译器语法</a:t>
            </a:r>
            <a:r>
              <a:rPr kumimoji="1" lang="zh-CN" altLang="en-US" dirty="0"/>
              <a:t>分析器生成工具</a:t>
            </a:r>
          </a:p>
        </p:txBody>
      </p:sp>
    </p:spTree>
    <p:extLst>
      <p:ext uri="{BB962C8B-B14F-4D97-AF65-F5344CB8AC3E}">
        <p14:creationId xmlns:p14="http://schemas.microsoft.com/office/powerpoint/2010/main" val="46679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Verdana" charset="0"/>
                <a:ea typeface="宋体" charset="0"/>
              </a:rPr>
              <a:t>yacc(bison)+flex模拟+-*/计算器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419600"/>
          </a:xfrm>
        </p:spPr>
        <p:txBody>
          <a:bodyPr/>
          <a:lstStyle/>
          <a:p>
            <a:pPr marL="660400" indent="-660400" eaLnBrk="1" hangingPunct="1">
              <a:buFont typeface="Wingdings" charset="0"/>
              <a:buNone/>
            </a:pPr>
            <a:r>
              <a:rPr lang="zh-CN" altLang="en-US" sz="1600" b="1" dirty="0">
                <a:latin typeface="Verdana" charset="0"/>
                <a:ea typeface="宋体" charset="0"/>
              </a:rPr>
              <a:t>(接上一页)</a:t>
            </a:r>
          </a:p>
          <a:p>
            <a:pPr marL="660400" indent="-660400" eaLnBrk="1" hangingPunct="1">
              <a:buFont typeface="Wingdings" charset="0"/>
              <a:buNone/>
            </a:pPr>
            <a:r>
              <a:rPr lang="zh-CN" altLang="en-US" sz="1600" b="1" dirty="0">
                <a:latin typeface="Verdana" charset="0"/>
                <a:ea typeface="宋体" charset="0"/>
              </a:rPr>
              <a:t>expr : INTEGER { $$ = $1; }</a:t>
            </a:r>
          </a:p>
          <a:p>
            <a:pPr marL="660400" indent="-660400" eaLnBrk="1" hangingPunct="1">
              <a:buFont typeface="Wingdings" charset="0"/>
              <a:buNone/>
            </a:pPr>
            <a:r>
              <a:rPr lang="zh-CN" altLang="en-US" sz="1600" b="1" dirty="0">
                <a:latin typeface="Verdana" charset="0"/>
                <a:ea typeface="宋体" charset="0"/>
              </a:rPr>
              <a:t>     | expr '*' expr { $$ = $1 * $3; }</a:t>
            </a:r>
          </a:p>
          <a:p>
            <a:pPr marL="660400" indent="-660400" eaLnBrk="1" hangingPunct="1">
              <a:buFont typeface="Wingdings" charset="0"/>
              <a:buNone/>
            </a:pPr>
            <a:r>
              <a:rPr lang="zh-CN" altLang="en-US" sz="1600" b="1" dirty="0">
                <a:latin typeface="Verdana" charset="0"/>
                <a:ea typeface="宋体" charset="0"/>
              </a:rPr>
              <a:t>     | expr '/' expr { $$ = $1 / $3; }</a:t>
            </a:r>
          </a:p>
          <a:p>
            <a:pPr marL="660400" indent="-660400" eaLnBrk="1" hangingPunct="1">
              <a:buFont typeface="Wingdings" charset="0"/>
              <a:buNone/>
            </a:pPr>
            <a:r>
              <a:rPr lang="zh-CN" altLang="en-US" sz="1600" b="1" dirty="0">
                <a:latin typeface="Verdana" charset="0"/>
                <a:ea typeface="宋体" charset="0"/>
              </a:rPr>
              <a:t>     | expr '+' expr { $$ = $1 + $3; }</a:t>
            </a:r>
          </a:p>
          <a:p>
            <a:pPr marL="660400" indent="-660400" eaLnBrk="1" hangingPunct="1">
              <a:buFont typeface="Wingdings" charset="0"/>
              <a:buNone/>
            </a:pPr>
            <a:r>
              <a:rPr lang="zh-CN" altLang="en-US" sz="1600" b="1" dirty="0">
                <a:latin typeface="Verdana" charset="0"/>
                <a:ea typeface="宋体" charset="0"/>
              </a:rPr>
              <a:t>     | expr '-' expr { $$ = $1 - $3; }</a:t>
            </a:r>
          </a:p>
          <a:p>
            <a:pPr marL="660400" indent="-660400" eaLnBrk="1" hangingPunct="1">
              <a:buFont typeface="Wingdings" charset="0"/>
              <a:buNone/>
            </a:pPr>
            <a:r>
              <a:rPr lang="zh-CN" altLang="en-US" sz="1600" b="1" dirty="0">
                <a:latin typeface="Verdana" charset="0"/>
                <a:ea typeface="宋体" charset="0"/>
              </a:rPr>
              <a:t>     ;</a:t>
            </a:r>
          </a:p>
          <a:p>
            <a:pPr marL="660400" indent="-660400" eaLnBrk="1" hangingPunct="1">
              <a:buFont typeface="Wingdings" charset="0"/>
              <a:buNone/>
            </a:pPr>
            <a:r>
              <a:rPr lang="zh-CN" altLang="en-US" sz="1600" b="1" dirty="0">
                <a:latin typeface="Verdana" charset="0"/>
                <a:ea typeface="宋体" charset="0"/>
              </a:rPr>
              <a:t>%%</a:t>
            </a:r>
          </a:p>
          <a:p>
            <a:pPr marL="660400" indent="-660400" eaLnBrk="1" hangingPunct="1">
              <a:buFont typeface="Wingdings" charset="0"/>
              <a:buNone/>
            </a:pPr>
            <a:r>
              <a:rPr lang="zh-CN" altLang="en-US" sz="1600" b="1" dirty="0">
                <a:latin typeface="Verdana" charset="0"/>
                <a:ea typeface="宋体" charset="0"/>
              </a:rPr>
              <a:t>void yyerror(char *s) </a:t>
            </a:r>
          </a:p>
          <a:p>
            <a:pPr marL="660400" indent="-660400" eaLnBrk="1" hangingPunct="1">
              <a:buFont typeface="Wingdings" charset="0"/>
              <a:buNone/>
            </a:pPr>
            <a:r>
              <a:rPr lang="zh-CN" altLang="en-US" sz="1600" b="1" dirty="0">
                <a:latin typeface="Verdana" charset="0"/>
                <a:ea typeface="宋体" charset="0"/>
              </a:rPr>
              <a:t>{</a:t>
            </a:r>
          </a:p>
          <a:p>
            <a:pPr marL="660400" indent="-660400" eaLnBrk="1" hangingPunct="1">
              <a:buFont typeface="Wingdings" charset="0"/>
              <a:buNone/>
            </a:pPr>
            <a:r>
              <a:rPr lang="zh-CN" altLang="en-US" sz="1600" b="1" dirty="0">
                <a:latin typeface="Verdana" charset="0"/>
                <a:ea typeface="宋体" charset="0"/>
              </a:rPr>
              <a:t>  printf("%s\n", s);</a:t>
            </a:r>
          </a:p>
          <a:p>
            <a:pPr marL="660400" indent="-660400" eaLnBrk="1" hangingPunct="1">
              <a:buFont typeface="Wingdings" charset="0"/>
              <a:buNone/>
            </a:pPr>
            <a:r>
              <a:rPr lang="zh-CN" altLang="en-US" sz="1600" b="1" dirty="0">
                <a:latin typeface="Verdana" charset="0"/>
                <a:ea typeface="宋体" charset="0"/>
              </a:rPr>
              <a:t>}</a:t>
            </a:r>
          </a:p>
          <a:p>
            <a:pPr marL="660400" indent="-660400" eaLnBrk="1" hangingPunct="1">
              <a:buFont typeface="Wingdings" charset="0"/>
              <a:buNone/>
            </a:pPr>
            <a:r>
              <a:rPr lang="zh-CN" altLang="en-US" sz="1600" b="1" dirty="0">
                <a:latin typeface="Verdana" charset="0"/>
                <a:ea typeface="宋体" charset="0"/>
              </a:rPr>
              <a:t>int main(void) </a:t>
            </a:r>
          </a:p>
          <a:p>
            <a:pPr marL="660400" indent="-660400" eaLnBrk="1" hangingPunct="1">
              <a:buFont typeface="Wingdings" charset="0"/>
              <a:buNone/>
            </a:pPr>
            <a:r>
              <a:rPr lang="zh-CN" altLang="en-US" sz="1600" b="1" dirty="0">
                <a:latin typeface="Verdana" charset="0"/>
                <a:ea typeface="宋体" charset="0"/>
              </a:rPr>
              <a:t>{</a:t>
            </a:r>
          </a:p>
          <a:p>
            <a:pPr marL="660400" indent="-660400" eaLnBrk="1" hangingPunct="1">
              <a:buFont typeface="Wingdings" charset="0"/>
              <a:buNone/>
            </a:pPr>
            <a:r>
              <a:rPr lang="zh-CN" altLang="en-US" sz="1600" b="1" dirty="0">
                <a:latin typeface="Verdana" charset="0"/>
                <a:ea typeface="宋体" charset="0"/>
              </a:rPr>
              <a:t>  yyparse();</a:t>
            </a:r>
          </a:p>
          <a:p>
            <a:pPr marL="660400" indent="-660400" eaLnBrk="1" hangingPunct="1">
              <a:buFont typeface="Wingdings" charset="0"/>
              <a:buNone/>
            </a:pPr>
            <a:r>
              <a:rPr lang="zh-CN" altLang="en-US" sz="1600" b="1" dirty="0">
                <a:latin typeface="Verdana" charset="0"/>
                <a:ea typeface="宋体" charset="0"/>
              </a:rPr>
              <a:t>  return 0;</a:t>
            </a:r>
          </a:p>
          <a:p>
            <a:pPr marL="660400" indent="-660400" eaLnBrk="1" hangingPunct="1">
              <a:buFont typeface="Wingdings" charset="0"/>
              <a:buNone/>
            </a:pPr>
            <a:r>
              <a:rPr lang="zh-CN" altLang="en-US" sz="1600" b="1" dirty="0">
                <a:latin typeface="Verdana" charset="0"/>
                <a:ea typeface="宋体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228600"/>
            <a:ext cx="8001000" cy="1292225"/>
          </a:xfrm>
        </p:spPr>
        <p:txBody>
          <a:bodyPr/>
          <a:lstStyle/>
          <a:p>
            <a:pPr eaLnBrk="1" hangingPunct="1"/>
            <a:r>
              <a:rPr lang="zh-CN" altLang="en-US">
                <a:latin typeface="Verdana" charset="0"/>
                <a:ea typeface="宋体" charset="0"/>
              </a:rPr>
              <a:t>yacc(bison)+flex模拟+-*/计算器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419600"/>
          </a:xfrm>
        </p:spPr>
        <p:txBody>
          <a:bodyPr/>
          <a:lstStyle/>
          <a:p>
            <a:pPr marL="660400" indent="-660400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1800" b="1" dirty="0">
                <a:latin typeface="Verdana" charset="0"/>
                <a:ea typeface="宋体" charset="0"/>
              </a:rPr>
              <a:t>lex文件（lexya_a.l）</a:t>
            </a:r>
          </a:p>
          <a:p>
            <a:pPr marL="660400" indent="-660400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1600" b="1" dirty="0">
                <a:latin typeface="Verdana" charset="0"/>
                <a:ea typeface="宋体" charset="0"/>
              </a:rPr>
              <a:t>%{</a:t>
            </a:r>
          </a:p>
          <a:p>
            <a:pPr marL="660400" indent="-660400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1600" b="1" dirty="0">
                <a:latin typeface="Verdana" charset="0"/>
                <a:ea typeface="宋体" charset="0"/>
              </a:rPr>
              <a:t>  #include &lt;stdlib.h&gt;</a:t>
            </a:r>
          </a:p>
          <a:p>
            <a:pPr marL="660400" indent="-660400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1600" b="1" dirty="0">
                <a:latin typeface="Verdana" charset="0"/>
                <a:ea typeface="宋体" charset="0"/>
              </a:rPr>
              <a:t>  void yyerror(char *);</a:t>
            </a:r>
          </a:p>
          <a:p>
            <a:pPr marL="660400" indent="-660400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1600" b="1" dirty="0">
                <a:latin typeface="Verdana" charset="0"/>
                <a:ea typeface="宋体" charset="0"/>
              </a:rPr>
              <a:t>  #include "lexya_a.tab.h"</a:t>
            </a:r>
          </a:p>
          <a:p>
            <a:pPr marL="660400" indent="-660400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1600" b="1" dirty="0">
                <a:latin typeface="Verdana" charset="0"/>
                <a:ea typeface="宋体" charset="0"/>
              </a:rPr>
              <a:t>%}</a:t>
            </a:r>
          </a:p>
          <a:p>
            <a:pPr marL="660400" indent="-660400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1600" b="1" dirty="0">
                <a:latin typeface="Verdana" charset="0"/>
                <a:ea typeface="宋体" charset="0"/>
              </a:rPr>
              <a:t>%%</a:t>
            </a:r>
          </a:p>
          <a:p>
            <a:pPr marL="660400" indent="-660400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1600" b="1" dirty="0">
                <a:latin typeface="Verdana" charset="0"/>
                <a:ea typeface="宋体" charset="0"/>
              </a:rPr>
              <a:t>[0-9]+       { yylval = atoi(yytext); return INTEGER; }</a:t>
            </a:r>
          </a:p>
          <a:p>
            <a:pPr marL="660400" indent="-660400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1600" b="1" dirty="0">
                <a:latin typeface="Verdana" charset="0"/>
                <a:ea typeface="宋体" charset="0"/>
              </a:rPr>
              <a:t>[-+*/\n]       {return *yytext;}</a:t>
            </a:r>
          </a:p>
          <a:p>
            <a:pPr marL="660400" indent="-660400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1600" b="1" dirty="0">
                <a:latin typeface="Verdana" charset="0"/>
                <a:ea typeface="宋体" charset="0"/>
              </a:rPr>
              <a:t>[\t]         {}</a:t>
            </a:r>
          </a:p>
          <a:p>
            <a:pPr marL="660400" indent="-660400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1600" b="1" dirty="0">
                <a:latin typeface="Verdana" charset="0"/>
                <a:ea typeface="宋体" charset="0"/>
              </a:rPr>
              <a:t>.            {yyerror("无效字符");}</a:t>
            </a:r>
          </a:p>
          <a:p>
            <a:pPr marL="660400" indent="-660400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1600" b="1" dirty="0">
                <a:latin typeface="Verdana" charset="0"/>
                <a:ea typeface="宋体" charset="0"/>
              </a:rPr>
              <a:t>%%</a:t>
            </a:r>
          </a:p>
          <a:p>
            <a:pPr marL="660400" indent="-660400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1600" b="1" dirty="0">
                <a:latin typeface="Verdana" charset="0"/>
                <a:ea typeface="宋体" charset="0"/>
              </a:rPr>
              <a:t>int yywrap(void) </a:t>
            </a:r>
          </a:p>
          <a:p>
            <a:pPr marL="660400" indent="-660400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1600" b="1" dirty="0">
                <a:latin typeface="Verdana" charset="0"/>
                <a:ea typeface="宋体" charset="0"/>
              </a:rPr>
              <a:t>{</a:t>
            </a:r>
          </a:p>
          <a:p>
            <a:pPr marL="660400" indent="-660400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1600" b="1" dirty="0">
                <a:latin typeface="Verdana" charset="0"/>
                <a:ea typeface="宋体" charset="0"/>
              </a:rPr>
              <a:t>  return 1;</a:t>
            </a:r>
          </a:p>
          <a:p>
            <a:pPr marL="660400" indent="-660400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1600" b="1" dirty="0">
                <a:latin typeface="Verdana" charset="0"/>
                <a:ea typeface="宋体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Verdana" charset="0"/>
                <a:ea typeface="宋体" charset="0"/>
              </a:rPr>
              <a:t>yacc(bison)+flex模拟+-*/计算器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8325" y="1752600"/>
            <a:ext cx="7966075" cy="4267200"/>
          </a:xfrm>
        </p:spPr>
        <p:txBody>
          <a:bodyPr/>
          <a:lstStyle/>
          <a:p>
            <a:pPr marL="660400" indent="-660400" eaLnBrk="1" hangingPunct="1">
              <a:buFont typeface="Wingdings" charset="0"/>
              <a:buNone/>
            </a:pPr>
            <a:endParaRPr lang="zh-CN" altLang="en-US" sz="3200" dirty="0">
              <a:latin typeface="Verdana" charset="0"/>
              <a:ea typeface="宋体" charset="0"/>
            </a:endParaRPr>
          </a:p>
          <a:p>
            <a:pPr marL="660400" indent="-660400" eaLnBrk="1" hangingPunct="1">
              <a:buFont typeface="Wingdings" charset="0"/>
              <a:buNone/>
            </a:pPr>
            <a:endParaRPr lang="zh-CN" altLang="en-US" sz="2400" dirty="0">
              <a:latin typeface="Verdana" charset="0"/>
              <a:ea typeface="宋体" charset="0"/>
            </a:endParaRPr>
          </a:p>
        </p:txBody>
      </p:sp>
      <p:sp>
        <p:nvSpPr>
          <p:cNvPr id="13316" name="Rectangle 4"/>
          <p:cNvSpPr>
            <a:spLocks noGrp="1" noChangeArrowheads="1"/>
          </p:cNvSpPr>
          <p:nvPr/>
        </p:nvSpPr>
        <p:spPr bwMode="auto">
          <a:xfrm>
            <a:off x="566738" y="1752600"/>
            <a:ext cx="8001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sym typeface="Arial" charset="0"/>
              </a:rPr>
              <a:t>1、yacc文件执行：</a:t>
            </a:r>
          </a:p>
          <a:p>
            <a:pPr marL="1117600" lvl="1" indent="-6604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400" dirty="0"/>
              <a:t>win_bison.exe -d lexya_a.y</a:t>
            </a:r>
          </a:p>
          <a:p>
            <a:pPr marL="1117600" lvl="1" indent="-6604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400" dirty="0"/>
              <a:t>生成 lexya_a.tab.c和lexya_a.tab.h文件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/>
              <a:t>2、flex文件执行：</a:t>
            </a:r>
          </a:p>
          <a:p>
            <a:pPr marL="1117600" lvl="1" indent="-6604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400" dirty="0"/>
              <a:t>win_flex.exe --wincompat lexya_a.l</a:t>
            </a:r>
          </a:p>
          <a:p>
            <a:pPr marL="1117600" lvl="1" indent="-6604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400" dirty="0"/>
              <a:t>生成lex.yy.c文件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/>
              <a:t>3、将3个文件导入新的C项目工程编译运行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Verdana" charset="0"/>
                <a:ea typeface="宋体" charset="0"/>
              </a:rPr>
              <a:t>yacc(bison)+flex模拟+-*/计算器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8325" y="1752600"/>
            <a:ext cx="7966075" cy="4267200"/>
          </a:xfrm>
        </p:spPr>
        <p:txBody>
          <a:bodyPr/>
          <a:lstStyle/>
          <a:p>
            <a:pPr marL="660400" indent="-660400" eaLnBrk="1" hangingPunct="1">
              <a:buFont typeface="Wingdings" charset="0"/>
              <a:buNone/>
            </a:pPr>
            <a:endParaRPr lang="zh-CN" altLang="en-US" sz="3200">
              <a:latin typeface="Verdana" charset="0"/>
              <a:ea typeface="宋体" charset="0"/>
            </a:endParaRPr>
          </a:p>
          <a:p>
            <a:pPr marL="660400" indent="-660400" eaLnBrk="1" hangingPunct="1">
              <a:buFont typeface="Wingdings" charset="0"/>
              <a:buNone/>
            </a:pPr>
            <a:endParaRPr lang="zh-CN" altLang="en-US" sz="2400">
              <a:latin typeface="Verdana" charset="0"/>
              <a:ea typeface="宋体" charset="0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/>
        </p:nvSpPr>
        <p:spPr bwMode="auto">
          <a:xfrm>
            <a:off x="566738" y="1752600"/>
            <a:ext cx="8001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60400" indent="-6604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lang="zh-CN" altLang="en-US" sz="3000">
                <a:sym typeface="Arial" charset="0"/>
              </a:rPr>
              <a:t>运行效果：</a:t>
            </a:r>
          </a:p>
          <a:p>
            <a:pPr marL="660400" indent="-6604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endParaRPr lang="zh-CN" altLang="en-US" sz="300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27813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0"/>
            <a:ext cx="33147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Verdana" charset="0"/>
                <a:ea typeface="宋体" charset="0"/>
              </a:rPr>
              <a:t>yacc介绍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zh-CN" altLang="en-US">
                <a:latin typeface="Verdana" charset="0"/>
                <a:ea typeface="宋体" charset="0"/>
              </a:rPr>
              <a:t>         yacc是Unix/Linux上一个用来生成编译器的编译器（编译器代码生成器）。yacc生成的编译器主要是用C语言写成的语法解析器（Parser），需要与词法解析器Lex一起使用，再把两部份产生出来的C程序一并编译。yacc本来只在Unix系统上才有，但现时已普遍移植往Windows及其他平台。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>
                <a:latin typeface="Verdana" charset="0"/>
                <a:ea typeface="宋体" charset="0"/>
              </a:rPr>
              <a:t>         yacc用于自动生成语法分析器程序。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Verdana" charset="0"/>
                <a:ea typeface="宋体" charset="0"/>
              </a:rPr>
              <a:t>yacc和lex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zh-CN" altLang="en-US" sz="2400">
                <a:latin typeface="Verdana" charset="0"/>
                <a:ea typeface="宋体" charset="0"/>
              </a:rPr>
              <a:t>         早在二十世记七十年代之前，编写编译器一直是一个非常费时的工作。但到了1975这一年这一切却发生了重大转变，首先Stephen C. Johnson Lesk在贝尔实验室完成了Yacc开发，为了配合yacc更好的协作, Mike Lesk和Eric Schmidt又完成了lex。从而Lex和yacc成为计算机编译领域的重要理论，而这些工具也极大地简化了编写编译器的工作。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400">
                <a:latin typeface="Verdana" charset="0"/>
                <a:ea typeface="宋体" charset="0"/>
              </a:rPr>
              <a:t>         后来Robert Corbett和Richard Stallman在此基础上又完成了bison。Jef Poskanzer,Vern Paxson 也对lex作了大量改进，称为flex。</a:t>
            </a:r>
          </a:p>
          <a:p>
            <a:pPr eaLnBrk="1" hangingPunct="1">
              <a:buFont typeface="Wingdings" charset="0"/>
              <a:buNone/>
            </a:pPr>
            <a:endParaRPr lang="zh-CN" altLang="en-US" sz="2400">
              <a:latin typeface="Verdana" charset="0"/>
              <a:ea typeface="宋体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Verdana" charset="0"/>
                <a:ea typeface="宋体" charset="0"/>
              </a:rPr>
              <a:t>yacc文件格式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752600"/>
            <a:ext cx="8229600" cy="3733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200">
                <a:latin typeface="Verdana" charset="0"/>
                <a:ea typeface="宋体" charset="0"/>
              </a:rPr>
              <a:t>　　　LEX的源文件由三个部分组成，每个部分之间用顶行的</a:t>
            </a:r>
            <a:r>
              <a:rPr lang="zh-CN" altLang="en-US" sz="2200">
                <a:latin typeface="Arial" charset="0"/>
                <a:ea typeface="宋体" charset="0"/>
              </a:rPr>
              <a:t>“</a:t>
            </a:r>
            <a:r>
              <a:rPr lang="zh-CN" altLang="en-US" sz="2200">
                <a:latin typeface="Verdana" charset="0"/>
                <a:ea typeface="宋体" charset="0"/>
              </a:rPr>
              <a:t>%%</a:t>
            </a:r>
            <a:r>
              <a:rPr lang="zh-CN" altLang="en-US" sz="2200">
                <a:latin typeface="Arial" charset="0"/>
                <a:ea typeface="宋体" charset="0"/>
              </a:rPr>
              <a:t>”</a:t>
            </a:r>
            <a:r>
              <a:rPr lang="zh-CN" altLang="en-US" sz="2200">
                <a:latin typeface="Verdana" charset="0"/>
                <a:ea typeface="宋体" charset="0"/>
              </a:rPr>
              <a:t>分隔，其格式如下：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zh-CN" altLang="en-US" sz="2200">
              <a:latin typeface="Verdana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200">
                <a:latin typeface="Verdana" charset="0"/>
                <a:ea typeface="宋体" charset="0"/>
              </a:rPr>
              <a:t>　　　%{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200">
                <a:latin typeface="Verdana" charset="0"/>
                <a:ea typeface="宋体" charset="0"/>
              </a:rPr>
              <a:t>			Declarations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200">
                <a:latin typeface="Verdana" charset="0"/>
                <a:ea typeface="宋体" charset="0"/>
              </a:rPr>
              <a:t>		%}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200">
                <a:latin typeface="Verdana" charset="0"/>
                <a:ea typeface="宋体" charset="0"/>
              </a:rPr>
              <a:t>			Definitions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200">
                <a:latin typeface="Verdana" charset="0"/>
                <a:ea typeface="宋体" charset="0"/>
              </a:rPr>
              <a:t>		%%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200">
                <a:latin typeface="Verdana" charset="0"/>
                <a:ea typeface="宋体" charset="0"/>
              </a:rPr>
              <a:t>			Rules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200">
                <a:latin typeface="Verdana" charset="0"/>
                <a:ea typeface="宋体" charset="0"/>
              </a:rPr>
              <a:t>		%%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200">
                <a:latin typeface="Verdana" charset="0"/>
                <a:ea typeface="宋体" charset="0"/>
              </a:rPr>
              <a:t>			User subroutines(用户附加部分)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Verdana" charset="0"/>
                <a:ea typeface="宋体" charset="0"/>
              </a:rPr>
              <a:t>yacc文件格式</a:t>
            </a:r>
            <a:r>
              <a:rPr lang="zh-CN" altLang="en-US">
                <a:latin typeface="Arial" charset="0"/>
                <a:ea typeface="宋体" charset="0"/>
              </a:rPr>
              <a:t>——</a:t>
            </a:r>
            <a:r>
              <a:rPr lang="zh-CN" altLang="en-US">
                <a:latin typeface="Verdana" charset="0"/>
                <a:ea typeface="宋体" charset="0"/>
              </a:rPr>
              <a:t>定义部分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752600"/>
            <a:ext cx="82296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200">
                <a:latin typeface="Verdana" charset="0"/>
                <a:ea typeface="宋体" charset="0"/>
              </a:rPr>
              <a:t>         定义部分包括标志（token）定义和C代码（用</a:t>
            </a:r>
            <a:r>
              <a:rPr lang="zh-CN" altLang="en-US" sz="2200">
                <a:latin typeface="Arial" charset="0"/>
                <a:ea typeface="宋体" charset="0"/>
              </a:rPr>
              <a:t>“</a:t>
            </a:r>
            <a:r>
              <a:rPr lang="zh-CN" altLang="en-US" sz="2200">
                <a:latin typeface="Verdana" charset="0"/>
                <a:ea typeface="宋体" charset="0"/>
              </a:rPr>
              <a:t>%{</a:t>
            </a:r>
            <a:r>
              <a:rPr lang="zh-CN" altLang="en-US" sz="2200">
                <a:latin typeface="Arial" charset="0"/>
                <a:ea typeface="宋体" charset="0"/>
              </a:rPr>
              <a:t>”</a:t>
            </a:r>
            <a:r>
              <a:rPr lang="zh-CN" altLang="en-US" sz="2200">
                <a:latin typeface="Verdana" charset="0"/>
                <a:ea typeface="宋体" charset="0"/>
              </a:rPr>
              <a:t>和</a:t>
            </a:r>
            <a:r>
              <a:rPr lang="zh-CN" altLang="en-US" sz="2200">
                <a:latin typeface="Arial" charset="0"/>
                <a:ea typeface="宋体" charset="0"/>
              </a:rPr>
              <a:t>“</a:t>
            </a:r>
            <a:r>
              <a:rPr lang="zh-CN" altLang="en-US" sz="2200">
                <a:latin typeface="Verdana" charset="0"/>
                <a:ea typeface="宋体" charset="0"/>
              </a:rPr>
              <a:t>%}</a:t>
            </a:r>
            <a:r>
              <a:rPr lang="zh-CN" altLang="en-US" sz="2200">
                <a:latin typeface="Arial" charset="0"/>
                <a:ea typeface="宋体" charset="0"/>
              </a:rPr>
              <a:t>”</a:t>
            </a:r>
            <a:r>
              <a:rPr lang="zh-CN" altLang="en-US" sz="2200">
                <a:latin typeface="Verdana" charset="0"/>
                <a:ea typeface="宋体" charset="0"/>
              </a:rPr>
              <a:t>括起来）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200">
                <a:latin typeface="Verdana" charset="0"/>
                <a:ea typeface="宋体" charset="0"/>
              </a:rPr>
              <a:t>如：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200">
                <a:latin typeface="Verdana" charset="0"/>
                <a:ea typeface="宋体" charset="0"/>
              </a:rPr>
              <a:t>%{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200">
                <a:latin typeface="Verdana" charset="0"/>
                <a:ea typeface="宋体" charset="0"/>
              </a:rPr>
              <a:t>#include &lt;stdlib.h&gt;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200">
                <a:latin typeface="Verdana" charset="0"/>
                <a:ea typeface="宋体" charset="0"/>
              </a:rPr>
              <a:t>int yylex(void);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200">
                <a:latin typeface="Verdana" charset="0"/>
                <a:ea typeface="宋体" charset="0"/>
              </a:rPr>
              <a:t>void yyerror(char *);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200">
                <a:latin typeface="Verdana" charset="0"/>
                <a:ea typeface="宋体" charset="0"/>
              </a:rPr>
              <a:t>%}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200">
                <a:latin typeface="Verdana" charset="0"/>
                <a:ea typeface="宋体" charset="0"/>
              </a:rPr>
              <a:t>%token INTEGER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200">
                <a:latin typeface="Verdana" charset="0"/>
                <a:ea typeface="宋体" charset="0"/>
              </a:rPr>
              <a:t>%left '+' '-'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200">
                <a:latin typeface="Verdana" charset="0"/>
                <a:ea typeface="宋体" charset="0"/>
              </a:rPr>
              <a:t>%left '*' '/'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200">
                <a:latin typeface="Verdana" charset="0"/>
                <a:ea typeface="宋体" charset="0"/>
              </a:rPr>
              <a:t>%%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752600"/>
            <a:ext cx="8229600" cy="42672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zh-CN" altLang="en-US" sz="2600">
                <a:latin typeface="Verdana" charset="0"/>
                <a:ea typeface="宋体" charset="0"/>
              </a:rPr>
              <a:t>          对于操作符，可以定义%left和%right：%left表示左相关（left-associative），%right表示右相关（right-associative）。可以定义多组%left或%right，在后面定义的组有更高的优先级。如：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600">
                <a:latin typeface="Verdana" charset="0"/>
                <a:ea typeface="宋体" charset="0"/>
              </a:rPr>
              <a:t>    %left </a:t>
            </a:r>
            <a:r>
              <a:rPr lang="zh-CN" altLang="en-US" sz="2600">
                <a:latin typeface="Arial" charset="0"/>
                <a:ea typeface="宋体" charset="0"/>
              </a:rPr>
              <a:t>‘</a:t>
            </a:r>
            <a:r>
              <a:rPr lang="zh-CN" altLang="en-US" sz="2600">
                <a:latin typeface="Verdana" charset="0"/>
                <a:ea typeface="宋体" charset="0"/>
              </a:rPr>
              <a:t>+</a:t>
            </a:r>
            <a:r>
              <a:rPr lang="zh-CN" altLang="en-US" sz="2600">
                <a:latin typeface="Arial" charset="0"/>
                <a:ea typeface="宋体" charset="0"/>
              </a:rPr>
              <a:t>’</a:t>
            </a:r>
            <a:r>
              <a:rPr lang="zh-CN" altLang="en-US" sz="2600">
                <a:latin typeface="Verdana" charset="0"/>
                <a:ea typeface="宋体" charset="0"/>
              </a:rPr>
              <a:t> </a:t>
            </a:r>
            <a:r>
              <a:rPr lang="zh-CN" altLang="en-US" sz="2600">
                <a:latin typeface="Arial" charset="0"/>
                <a:ea typeface="宋体" charset="0"/>
              </a:rPr>
              <a:t>‘</a:t>
            </a:r>
            <a:r>
              <a:rPr lang="zh-CN" altLang="en-US" sz="2600">
                <a:latin typeface="Verdana" charset="0"/>
                <a:ea typeface="宋体" charset="0"/>
              </a:rPr>
              <a:t>-</a:t>
            </a:r>
            <a:r>
              <a:rPr lang="zh-CN" altLang="en-US" sz="2600">
                <a:latin typeface="Arial" charset="0"/>
                <a:ea typeface="宋体" charset="0"/>
              </a:rPr>
              <a:t>‘</a:t>
            </a:r>
            <a:endParaRPr lang="zh-CN" altLang="en-US" sz="2600">
              <a:latin typeface="Verdana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zh-CN" altLang="en-US" sz="2600">
                <a:latin typeface="Verdana" charset="0"/>
                <a:ea typeface="宋体" charset="0"/>
              </a:rPr>
              <a:t>    %left </a:t>
            </a:r>
            <a:r>
              <a:rPr lang="zh-CN" altLang="en-US" sz="2600">
                <a:latin typeface="Arial" charset="0"/>
                <a:ea typeface="宋体" charset="0"/>
              </a:rPr>
              <a:t>‘</a:t>
            </a:r>
            <a:r>
              <a:rPr lang="zh-CN" altLang="en-US" sz="2600">
                <a:latin typeface="Verdana" charset="0"/>
                <a:ea typeface="宋体" charset="0"/>
              </a:rPr>
              <a:t>*</a:t>
            </a:r>
            <a:r>
              <a:rPr lang="zh-CN" altLang="en-US" sz="2600">
                <a:latin typeface="Arial" charset="0"/>
                <a:ea typeface="宋体" charset="0"/>
              </a:rPr>
              <a:t>’</a:t>
            </a:r>
            <a:r>
              <a:rPr lang="zh-CN" altLang="en-US" sz="2600">
                <a:latin typeface="Verdana" charset="0"/>
                <a:ea typeface="宋体" charset="0"/>
              </a:rPr>
              <a:t> </a:t>
            </a:r>
            <a:r>
              <a:rPr lang="zh-CN" altLang="en-US" sz="2600">
                <a:latin typeface="Arial" charset="0"/>
                <a:ea typeface="宋体" charset="0"/>
              </a:rPr>
              <a:t>‘</a:t>
            </a:r>
            <a:r>
              <a:rPr lang="zh-CN" altLang="en-US" sz="2600">
                <a:latin typeface="Verdana" charset="0"/>
                <a:ea typeface="宋体" charset="0"/>
              </a:rPr>
              <a:t>/</a:t>
            </a:r>
            <a:r>
              <a:rPr lang="zh-CN" altLang="en-US" sz="2600">
                <a:latin typeface="Arial" charset="0"/>
                <a:ea typeface="宋体" charset="0"/>
              </a:rPr>
              <a:t>’</a:t>
            </a:r>
            <a:endParaRPr lang="zh-CN" altLang="en-US" sz="2600">
              <a:latin typeface="Verdana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zh-CN" altLang="en-US" sz="2600">
                <a:latin typeface="Verdana" charset="0"/>
                <a:ea typeface="宋体" charset="0"/>
              </a:rPr>
              <a:t>         上面定义的乘法和除法比加法和减法有更高的优先级。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Verdana" charset="0"/>
                <a:ea typeface="宋体" charset="0"/>
              </a:rPr>
              <a:t>yacc文件格式</a:t>
            </a:r>
            <a:r>
              <a:rPr lang="zh-CN" altLang="en-US">
                <a:latin typeface="Arial" charset="0"/>
                <a:ea typeface="宋体" charset="0"/>
              </a:rPr>
              <a:t>——</a:t>
            </a:r>
            <a:r>
              <a:rPr lang="zh-CN" altLang="en-US">
                <a:latin typeface="Verdana" charset="0"/>
                <a:ea typeface="宋体" charset="0"/>
              </a:rPr>
              <a:t>定义部分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905000"/>
            <a:ext cx="7848600" cy="41910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endParaRPr lang="zh-CN" altLang="en-US" sz="2600">
              <a:latin typeface="Verdana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endParaRPr lang="zh-CN" altLang="en-US" sz="2600">
              <a:latin typeface="Verdana" charset="0"/>
              <a:ea typeface="宋体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Verdana" charset="0"/>
                <a:ea typeface="宋体" charset="0"/>
              </a:rPr>
              <a:t>yacc文件格式</a:t>
            </a:r>
            <a:r>
              <a:rPr lang="zh-CN" altLang="en-US">
                <a:latin typeface="Arial" charset="0"/>
                <a:ea typeface="宋体" charset="0"/>
              </a:rPr>
              <a:t>——</a:t>
            </a:r>
            <a:r>
              <a:rPr lang="zh-CN" altLang="en-US">
                <a:latin typeface="Verdana" charset="0"/>
                <a:ea typeface="宋体" charset="0"/>
              </a:rPr>
              <a:t>规则部分</a:t>
            </a:r>
          </a:p>
        </p:txBody>
      </p:sp>
      <p:sp>
        <p:nvSpPr>
          <p:cNvPr id="8196" name="Rectangle 4"/>
          <p:cNvSpPr>
            <a:spLocks noGrp="1" noChangeArrowheads="1"/>
          </p:cNvSpPr>
          <p:nvPr/>
        </p:nvSpPr>
        <p:spPr bwMode="auto">
          <a:xfrm>
            <a:off x="533400" y="17526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lang="zh-CN" altLang="en-US" sz="2600"/>
              <a:t>          </a:t>
            </a:r>
            <a:r>
              <a:rPr lang="zh-CN" altLang="en-US" sz="2400"/>
              <a:t>规则部分很象BNF（巴克斯范式）语法。规则中目标或非终端符放在左边，后跟一个冒号（：），然后是产生式的右边，之后是对应的动作（用{}包含）。如：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lang="zh-CN" altLang="en-US" sz="2000"/>
              <a:t>     %%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lang="zh-CN" altLang="en-US" sz="2000"/>
              <a:t>     program: program expr '\n' { printf("%d\n", $2); }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lang="zh-CN" altLang="en-US" sz="2000"/>
              <a:t>                 |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lang="zh-CN" altLang="en-US" sz="2000"/>
              <a:t>                 ;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lang="zh-CN" altLang="en-US" sz="2000"/>
              <a:t>     expr: INTEGER { $$ = $1; }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lang="zh-CN" altLang="en-US" sz="2000"/>
              <a:t>            | expr '+' expr { $$ = $1 + $3; }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lang="zh-CN" altLang="en-US" sz="2000"/>
              <a:t>            | expr '-' expr { $$ = $1 - $3; }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lang="zh-CN" altLang="en-US" sz="2000"/>
              <a:t>            ;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lang="zh-CN" altLang="en-US" sz="2000"/>
              <a:t>     %%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lang="zh-CN" altLang="en-US" sz="2000"/>
              <a:t>$$表示规则左边的对象，用$1 $2 $3 等依次表示规则右边的对象。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905000"/>
            <a:ext cx="7848600" cy="41910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endParaRPr lang="zh-CN" altLang="en-US" sz="2600">
              <a:latin typeface="Verdana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endParaRPr lang="zh-CN" altLang="en-US" sz="2600">
              <a:latin typeface="Verdana" charset="0"/>
              <a:ea typeface="宋体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Verdana" charset="0"/>
                <a:ea typeface="宋体" charset="0"/>
              </a:rPr>
              <a:t>yacc文件格式</a:t>
            </a:r>
            <a:r>
              <a:rPr lang="zh-CN" altLang="en-US">
                <a:latin typeface="Arial" charset="0"/>
                <a:ea typeface="宋体" charset="0"/>
              </a:rPr>
              <a:t>——</a:t>
            </a:r>
            <a:r>
              <a:rPr lang="zh-CN" altLang="en-US">
                <a:latin typeface="Verdana" charset="0"/>
                <a:ea typeface="宋体" charset="0"/>
              </a:rPr>
              <a:t>用户附加部分</a:t>
            </a:r>
          </a:p>
        </p:txBody>
      </p:sp>
      <p:sp>
        <p:nvSpPr>
          <p:cNvPr id="9220" name="Rectangle 4"/>
          <p:cNvSpPr>
            <a:spLocks noGrp="1" noChangeArrowheads="1"/>
          </p:cNvSpPr>
          <p:nvPr/>
        </p:nvSpPr>
        <p:spPr bwMode="auto">
          <a:xfrm>
            <a:off x="533400" y="1752600"/>
            <a:ext cx="8229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lang="zh-CN" altLang="en-US" sz="2600"/>
              <a:t>          该部分是函数部分。当yacc解析出错时，会调用函数yyerror()，用户可自定义函数的实现。main函数是调用yacc解析入口函数yyparse()。如：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lang="zh-CN" altLang="en-US"/>
              <a:t>      %%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lang="zh-CN" altLang="en-US"/>
              <a:t>	void yyerror(char *s) 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lang="zh-CN" altLang="en-US"/>
              <a:t>	{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lang="zh-CN" altLang="en-US"/>
              <a:t> 		 printf("%s\n", s);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lang="zh-CN" altLang="en-US"/>
              <a:t>	}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lang="zh-CN" altLang="en-US"/>
              <a:t>	int main(void) 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lang="zh-CN" altLang="en-US"/>
              <a:t>	{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lang="zh-CN" altLang="en-US"/>
              <a:t>  		yyparse();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lang="zh-CN" altLang="en-US"/>
              <a:t>  		return 0;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lang="zh-CN" altLang="en-US"/>
              <a:t>	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Verdana" charset="0"/>
                <a:ea typeface="宋体" charset="0"/>
              </a:rPr>
              <a:t>yacc(bison)+flex模拟+-*/计算器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419600"/>
          </a:xfrm>
        </p:spPr>
        <p:txBody>
          <a:bodyPr/>
          <a:lstStyle/>
          <a:p>
            <a:pPr marL="660400" indent="-660400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1800" b="1" dirty="0">
                <a:latin typeface="Verdana" charset="0"/>
                <a:ea typeface="宋体" charset="0"/>
              </a:rPr>
              <a:t>yacc文件（lexya_a.y）</a:t>
            </a:r>
          </a:p>
          <a:p>
            <a:pPr marL="660400" indent="-660400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1800" b="1" dirty="0">
                <a:latin typeface="Verdana" charset="0"/>
                <a:ea typeface="宋体" charset="0"/>
              </a:rPr>
              <a:t>%{</a:t>
            </a:r>
          </a:p>
          <a:p>
            <a:pPr marL="660400" indent="-660400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1800" b="1" dirty="0">
                <a:latin typeface="Verdana" charset="0"/>
                <a:ea typeface="宋体" charset="0"/>
              </a:rPr>
              <a:t>#include &lt;stdlib.h&gt;</a:t>
            </a:r>
          </a:p>
          <a:p>
            <a:pPr marL="660400" indent="-660400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1800" b="1" dirty="0">
                <a:latin typeface="Verdana" charset="0"/>
                <a:ea typeface="宋体" charset="0"/>
              </a:rPr>
              <a:t>int yylex(void);</a:t>
            </a:r>
          </a:p>
          <a:p>
            <a:pPr marL="660400" indent="-660400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1800" b="1" dirty="0">
                <a:latin typeface="Verdana" charset="0"/>
                <a:ea typeface="宋体" charset="0"/>
              </a:rPr>
              <a:t>void yyerror(char *);</a:t>
            </a:r>
          </a:p>
          <a:p>
            <a:pPr marL="660400" indent="-660400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1800" b="1" dirty="0">
                <a:latin typeface="Verdana" charset="0"/>
                <a:ea typeface="宋体" charset="0"/>
              </a:rPr>
              <a:t>%}</a:t>
            </a:r>
          </a:p>
          <a:p>
            <a:pPr marL="660400" indent="-660400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1800" b="1" dirty="0">
                <a:latin typeface="Verdana" charset="0"/>
                <a:ea typeface="宋体" charset="0"/>
              </a:rPr>
              <a:t>%token INTEGER</a:t>
            </a:r>
          </a:p>
          <a:p>
            <a:pPr marL="660400" indent="-660400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1800" b="1" dirty="0">
                <a:latin typeface="Verdana" charset="0"/>
                <a:ea typeface="宋体" charset="0"/>
              </a:rPr>
              <a:t>%left '+' '-'</a:t>
            </a:r>
          </a:p>
          <a:p>
            <a:pPr marL="660400" indent="-660400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1800" b="1" dirty="0">
                <a:latin typeface="Verdana" charset="0"/>
                <a:ea typeface="宋体" charset="0"/>
              </a:rPr>
              <a:t>%left '*' '/'</a:t>
            </a:r>
          </a:p>
          <a:p>
            <a:pPr marL="660400" indent="-660400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1800" b="1" dirty="0">
                <a:latin typeface="Verdana" charset="0"/>
                <a:ea typeface="宋体" charset="0"/>
              </a:rPr>
              <a:t>%%</a:t>
            </a:r>
          </a:p>
          <a:p>
            <a:pPr marL="660400" indent="-660400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1800" b="1" dirty="0">
                <a:latin typeface="Verdana" charset="0"/>
                <a:ea typeface="宋体" charset="0"/>
              </a:rPr>
              <a:t>program : program expr '\n' { printf("%d\n", $2);}</a:t>
            </a:r>
          </a:p>
          <a:p>
            <a:pPr marL="660400" indent="-660400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1800" b="1" dirty="0">
                <a:latin typeface="Verdana" charset="0"/>
                <a:ea typeface="宋体" charset="0"/>
              </a:rPr>
              <a:t>        |</a:t>
            </a:r>
          </a:p>
          <a:p>
            <a:pPr marL="660400" indent="-660400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1800" b="1" dirty="0">
                <a:latin typeface="Verdana" charset="0"/>
                <a:ea typeface="宋体" charset="0"/>
              </a:rPr>
              <a:t>        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</TotalTime>
  <Pages>0</Pages>
  <Words>953</Words>
  <Characters>0</Characters>
  <Application>Microsoft Office PowerPoint</Application>
  <DocSecurity>0</DocSecurity>
  <PresentationFormat>全屏显示(4:3)</PresentationFormat>
  <Lines>0</Lines>
  <Paragraphs>120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Verdana</vt:lpstr>
      <vt:lpstr>Wingdings</vt:lpstr>
      <vt:lpstr>Profile</vt:lpstr>
      <vt:lpstr>yacc </vt:lpstr>
      <vt:lpstr>yacc介绍</vt:lpstr>
      <vt:lpstr>yacc和lex</vt:lpstr>
      <vt:lpstr>yacc文件格式</vt:lpstr>
      <vt:lpstr>yacc文件格式——定义部分</vt:lpstr>
      <vt:lpstr>yacc文件格式——定义部分</vt:lpstr>
      <vt:lpstr>yacc文件格式——规则部分</vt:lpstr>
      <vt:lpstr>yacc文件格式——用户附加部分</vt:lpstr>
      <vt:lpstr>yacc(bison)+flex模拟+-*/计算器</vt:lpstr>
      <vt:lpstr>yacc(bison)+flex模拟+-*/计算器</vt:lpstr>
      <vt:lpstr>yacc(bison)+flex模拟+-*/计算器</vt:lpstr>
      <vt:lpstr>yacc(bison)+flex模拟+-*/计算器</vt:lpstr>
      <vt:lpstr>yacc(bison)+flex模拟+-*/计算器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Woody Peng</cp:lastModifiedBy>
  <cp:revision>161</cp:revision>
  <dcterms:created xsi:type="dcterms:W3CDTF">2013-04-27T10:51:03Z</dcterms:created>
  <dcterms:modified xsi:type="dcterms:W3CDTF">2019-04-23T11:44:10Z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2052-8.1.0.3526</vt:lpwstr>
  </property>
</Properties>
</file>