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090ae79ee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090ae79ee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090ae79ee_7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090ae79ee_7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090ae79e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090ae79e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090ae79ee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090ae79ee_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090ae79ee_7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090ae79ee_7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090ae79e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090ae79e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090ae79e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090ae79e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090ae79e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090ae79e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090ae79e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090ae79e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090ae79e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090ae79e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090ae79e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090ae79e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c80af7e2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c80af7e2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090ae79ee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090ae79ee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090ae79ee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090ae79ee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090ae79ee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090ae79ee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090ae79ee_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090ae79ee_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090ae79e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090ae79e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090ae79ee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090ae79ee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hyperlink" Target="https://app.diagrams.net/?title=ClassDiagrams.drawio#R7V1Zc5s6FP41nnEfkjHg9TFxtt5J2sx153Z5YWRQjFpAVIjY7q%2B%2FEiCzmMRLbEukdDoJEos%2Fjj59OkdHclrG2FvcEhA4D9iGbkvv2IuWcdXS9e7AYD95xTKp0LXRIKmZEWQndVpWMUF%2FYFrZSWsjZMOwcCHF2KUoKFZa2PehRQt1gBA8L172hN3ipwZgBtcqJhZw12u%2FIps6Se2w18nq7yCaOeKTtU56xgPi4rQidICN57kq47pljAnGNDnyFmPocuMJuyT33bxwdgWMQJ9uc8Nk5FkXv0znq%2F5wR8g3OLBnj2fpU56BG6Uv3NL7LnveZcAh02Vqh%2F7viOO89ACZIb9lXLCznWDBfrLK%2BG15%2FRnFQXKumztH4YKeARfN0vssBhiS7JnsaJb%2Bjj95KiomlgOZGZElzrCXm5avZnVBuc4hHLzgkvgc7eWP3OtlXfhEc2%2B7%2Fmx%2B7fjzw%2BPnT9efvpjj%2B4vJ5HqS3GEjxlXxvmSbdzoeRAt7AfZZo4RKYvPURBaw%2Fq0gLMS6Fusy2Df9yEuuRj6V1XixJqsB5i65otW7ZP%2BfXAxoq3fF%2F0tBc6sUmhul0LggpCaJ%2FNAMLUxgcn2CSg6NI0JUwuOb3FUywwBYMJTcqzywMLnkrOPYTggVGqlNE%2FmImmb7gxxThpCaHmaukWkB4mKTeXbAg9y27WKL6%2BO84T8kD37GzM%2BTgjvy0e%2BIgRZehInsNrJTWFPmq8uG5akDauXRtkNxZHLvQXojAtvOWrCdtaUS4FhMCSmsxLdqU3noLAf4M2i6YArdArKko%2FLoRzrGpHmFN5ZDqZkB8ldYs3o9rZeOnEAPP8Oagk97lZdy1lOmR62sWsSmgMlsAuZt6SgojttJAFEpwAvBM2w%2FIReaPnMPpFuKucG2QnByDpR8FvmYmsB18RzaZmBNmf%2BGaShgJcFW7DBz9eIHEmOuGXM%2BmWgyRcV5hGV4MrHpMTYBUkGMz8CNnXRM25UtX8FH2WLCIx7EYP%2BBJrB%2FsujCt5YmIAQs12laYKds4BZwrcgFrK%2FHMblAKzEqJ5FvAjOkgFQJj2x7pcicpKfMkl9PGxVSLwDSnyFhEQtwL5LJ%2FKt4uv8yndq%2FSoBcMseCsHbgmQ42Lris5omJcprZ0fS0fAM85PKk0B10nyF%2FKjvhUM%2FlF60%2BO5%2FdEKkKhgEuclVptuMWYhYtkyW7RJwdjtLUS5p80kR5nmVyuiI94%2BSyOH2RfQJp9mi2eniWYGEHaY5lh3yLrnK%2BZSw86BwZptvwVqFZHG59qTNicRyYXBVSIsnxiDw%2BYsqeHIznOPhgjXjgVhiwZY3TCSRMEGM5yFBJMxF3DooGUinWyKLuvTNdCknDaoJXzBgkXTU%2BXPWYuFQiLq87tfn7wONjqz8NAyXLFT0pNl2B0I3hKgyX61SSMg1JoIL8IKLt%2BKf5a85uD6VPj%2FMUSM487YKplPOpU3Rt6qCwMBNJHUBVmYK0UbiGk4ndlDuEqmEtzKSrMW8%2BZT4c4GOeOhOTDBHyZyoGmW%2BYNa11oKkPNP28Vwg1je56qKn3e%2BuhpnG0UNNQPNT06h1o8leXHOa52AI7RlYKGXDNHY8tmjiRqQO58o9kKxu0GVKOT41hiftJwkbtzFiyXQ1VRsiXBqF3NORoo%2BHwfFAcc4ZVY46%2BGpnyo47WO9aoo3XXLAvtGZykRUyog2fYB%2B51VntJcOTbkD%2BWN3h2zT3mjRDb7CekdJkaGkQUFy0KF4h%2B47ezl01K33Nnrhbpk%2BPCMi282Aoc76ttQKDLdPe5uEOgypLprY84nl%2FK3AW91HD9UmuEOCIWTG%2FLL%2Bnf%2BUmU9RxI154UN%2B3qjd7Q2r0KJ6Pc%2FL59wTdisNKUjVi%2FeDv4YqeH1k%2BKN3FvitvlWM2aGDWp%2Bqg%2FdsIfXxb3T9Mf9PfAmCy6%2F5xpYn9JbLPNk%2FgbeZLrh5pomLdyZ9gttrg%2B2pM7hjYquazDE3OnfxrubM0cRhiy%2FCYu44Xv%2BTPZTXHpAHzr1IBvI6PEknK8sjXfOmW%2BlZ90bL4NTs63TLd2Yty53jsa6Ubqc87olDlXVqb6aNzwuJx7gT%2BDTfzZh6z7c25YB84J5zllSl94VvXj3Oj0OreHymlHk7hBHeg2LJKkP6irxIn1MycNAbYkXHrT8SnXV59ya5HD4SjX656YclW71o8wqnZ2IY8gqrY1TfenW68GdOt3Dka3nmS66RLotoMTV2Dc0Zy4bh041y86cT2jtpyryt4dn3MbA8%2FTcs6oA%2Bd6Rc4Z9dW57kk8uTx1tpyQK7L0aF6cXge6lSSOOWPno9y%2F4YHI1y1niI5Nvt0yCTiAfoFsWpGJ%2BokSCa99qdJGHhkSeaSXw8bu4HzPGQ%2FGlY3POjZ7dssl7MmeXQa9l0bYg8zsvol1MtWrV9qRs6Yy23OuNF%2FXO7VerWcTxohYEeIgLzEgNvt9BUM08%2FmCqM7YBWHIqxCYEeCxo%2Fbjkjp8kXTH%2BLBG1mJGfO4gCif82z9YxZyAoHXwJWzdkhsjinkWiMbLryQ4xEKC1wZjNZev%2FcsaNqSY1Hj92mu7If6C%2FQ9%2F7f6Fyv0HstfXbbd0rKSR9Vqxle00fWU3qm5USGx5hcfBJFbpFcKfAv8LAX6jszWXm0ZnG52VqrPGQJess1Xzasro7KMfNDr7DuSm0dlGZ6XqbE8fStbZqilkZXT2CmEbNvpaW5lp9LXRV6n6OhB%2FWUSavlYlWZTR13uYZ0GjrvUSmUZdG3U97Vc2GCV1NWSra9X2JGXU9T%2FsUv6HsZIkdKOzdZWbRmcbnT2lzq7tq5LvxVZtyVNGZ2%2FjhR%2BvCey7%2BtrFRnLf8Ys3kquG5MqfmK3akaqM5E7miFpOI7nvSHkayW0kV6rkyl9zIL5cRU3N%2FejbkbVhvUGjujUTn0Z1G9WVqrryV9SKr5BTU3XHIAAWamT3falPI7uN7EpNnWmD48kuKxLM7bw6d0tA4Dxgm%2F%2BRpev%2FAQ%3D%3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alibri"/>
                <a:ea typeface="Calibri"/>
                <a:cs typeface="Calibri"/>
                <a:sym typeface="Calibri"/>
              </a:rPr>
              <a:t>Circuit Designer Update</a:t>
            </a:r>
            <a:endParaRPr>
              <a:latin typeface="Calibri"/>
              <a:ea typeface="Calibri"/>
              <a:cs typeface="Calibri"/>
              <a:sym typeface="Calibri"/>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Kenneth Shipley, Joseph Spear, </a:t>
            </a:r>
            <a:r>
              <a:rPr lang="en"/>
              <a:t>Jason</a:t>
            </a:r>
            <a:r>
              <a:rPr lang="en"/>
              <a:t> Rivas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819150" y="1990725"/>
            <a:ext cx="3597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click coordinate functionality creates a window on screen, and localizes the window coordinates relative to the screen coordinates to help translate screen location to window </a:t>
            </a:r>
            <a:r>
              <a:rPr lang="en"/>
              <a:t>location</a:t>
            </a:r>
            <a:r>
              <a:rPr lang="en"/>
              <a:t>.</a:t>
            </a:r>
            <a:endParaRPr/>
          </a:p>
          <a:p>
            <a:pPr indent="0" lvl="0" marL="0" rtl="0" algn="l">
              <a:spcBef>
                <a:spcPts val="1200"/>
              </a:spcBef>
              <a:spcAft>
                <a:spcPts val="1200"/>
              </a:spcAft>
              <a:buNone/>
            </a:pPr>
            <a:r>
              <a:rPr lang="en"/>
              <a:t>The image on the left provides a set of examples where clicking on the white box will send the clicked coordinates to the command line output.</a:t>
            </a:r>
            <a:endParaRPr/>
          </a:p>
        </p:txBody>
      </p:sp>
      <p:pic>
        <p:nvPicPr>
          <p:cNvPr id="191" name="Google Shape;191;p22"/>
          <p:cNvPicPr preferRelativeResize="0"/>
          <p:nvPr/>
        </p:nvPicPr>
        <p:blipFill>
          <a:blip r:embed="rId3">
            <a:alphaModFix/>
          </a:blip>
          <a:stretch>
            <a:fillRect/>
          </a:stretch>
        </p:blipFill>
        <p:spPr>
          <a:xfrm>
            <a:off x="4448150" y="2490400"/>
            <a:ext cx="4493401" cy="2447999"/>
          </a:xfrm>
          <a:prstGeom prst="rect">
            <a:avLst/>
          </a:prstGeom>
          <a:noFill/>
          <a:ln>
            <a:noFill/>
          </a:ln>
        </p:spPr>
      </p:pic>
      <p:sp>
        <p:nvSpPr>
          <p:cNvPr id="192" name="Google Shape;192;p22"/>
          <p:cNvSpPr txBox="1"/>
          <p:nvPr>
            <p:ph type="title"/>
          </p:nvPr>
        </p:nvSpPr>
        <p:spPr>
          <a:xfrm>
            <a:off x="819150" y="622750"/>
            <a:ext cx="6221400" cy="9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Click Coordinate Functionality</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3"/>
          <p:cNvPicPr preferRelativeResize="0"/>
          <p:nvPr/>
        </p:nvPicPr>
        <p:blipFill>
          <a:blip r:embed="rId3">
            <a:alphaModFix/>
          </a:blip>
          <a:stretch>
            <a:fillRect/>
          </a:stretch>
        </p:blipFill>
        <p:spPr>
          <a:xfrm>
            <a:off x="5528200" y="1357925"/>
            <a:ext cx="3413200" cy="3581899"/>
          </a:xfrm>
          <a:prstGeom prst="rect">
            <a:avLst/>
          </a:prstGeom>
          <a:noFill/>
          <a:ln>
            <a:noFill/>
          </a:ln>
        </p:spPr>
      </p:pic>
      <p:sp>
        <p:nvSpPr>
          <p:cNvPr id="198" name="Google Shape;198;p23"/>
          <p:cNvSpPr txBox="1"/>
          <p:nvPr>
            <p:ph type="title"/>
          </p:nvPr>
        </p:nvSpPr>
        <p:spPr>
          <a:xfrm>
            <a:off x="819150" y="621225"/>
            <a:ext cx="5998500" cy="9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Canvas Workspace Functionality</a:t>
            </a:r>
            <a:endParaRPr>
              <a:latin typeface="Calibri"/>
              <a:ea typeface="Calibri"/>
              <a:cs typeface="Calibri"/>
              <a:sym typeface="Calibri"/>
            </a:endParaRPr>
          </a:p>
        </p:txBody>
      </p:sp>
      <p:sp>
        <p:nvSpPr>
          <p:cNvPr id="199" name="Google Shape;199;p23"/>
          <p:cNvSpPr txBox="1"/>
          <p:nvPr>
            <p:ph idx="1" type="body"/>
          </p:nvPr>
        </p:nvSpPr>
        <p:spPr>
          <a:xfrm>
            <a:off x="819150" y="1990725"/>
            <a:ext cx="3752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Canvas Workspace is implemented similar to the Drag and Drop example, however, it is much more versatile and can be used to integrate the main windows seen in the completed section with the drag and drop functionalities that are seen in this section.</a:t>
            </a:r>
            <a:endParaRPr/>
          </a:p>
          <a:p>
            <a:pPr indent="0" lvl="0" marL="0" rtl="0" algn="l">
              <a:spcBef>
                <a:spcPts val="1200"/>
              </a:spcBef>
              <a:spcAft>
                <a:spcPts val="1200"/>
              </a:spcAft>
              <a:buNone/>
            </a:pPr>
            <a:r>
              <a:rPr lang="en"/>
              <a:t>The example to the right show various widget which operate and can be moved around in the main window.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1369425"/>
            <a:ext cx="6739800" cy="621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Calibri"/>
              <a:buAutoNum type="arabicPeriod" startAt="3"/>
            </a:pPr>
            <a:r>
              <a:rPr lang="en" sz="2000">
                <a:solidFill>
                  <a:srgbClr val="000000"/>
                </a:solidFill>
                <a:latin typeface="Calibri"/>
                <a:ea typeface="Calibri"/>
                <a:cs typeface="Calibri"/>
                <a:sym typeface="Calibri"/>
              </a:rPr>
              <a:t>Items that still need to be implemented </a:t>
            </a:r>
            <a:endParaRPr sz="2000">
              <a:solidFill>
                <a:srgbClr val="000000"/>
              </a:solidFill>
              <a:latin typeface="Calibri"/>
              <a:ea typeface="Calibri"/>
              <a:cs typeface="Calibri"/>
              <a:sym typeface="Calibri"/>
            </a:endParaRPr>
          </a:p>
        </p:txBody>
      </p:sp>
      <p:sp>
        <p:nvSpPr>
          <p:cNvPr id="205" name="Google Shape;20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primary piece of implementation that needs to be done is integration. All of the solutions in the partially completed items section need to be implemented using one streamlined method. This then needs to be integrated with the main window functionality seen in the completed section.</a:t>
            </a:r>
            <a:endParaRPr/>
          </a:p>
        </p:txBody>
      </p:sp>
      <p:sp>
        <p:nvSpPr>
          <p:cNvPr id="206" name="Google Shape;206;p24"/>
          <p:cNvSpPr txBox="1"/>
          <p:nvPr>
            <p:ph type="title"/>
          </p:nvPr>
        </p:nvSpPr>
        <p:spPr>
          <a:xfrm>
            <a:off x="819150" y="621225"/>
            <a:ext cx="1498500" cy="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GUI:</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2" name="Google Shape;212;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25"/>
          <p:cNvPicPr preferRelativeResize="0"/>
          <p:nvPr/>
        </p:nvPicPr>
        <p:blipFill rotWithShape="1">
          <a:blip r:embed="rId3">
            <a:alphaModFix/>
          </a:blip>
          <a:srcRect b="3635" l="0" r="0" t="3626"/>
          <a:stretch/>
        </p:blipFill>
        <p:spPr>
          <a:xfrm>
            <a:off x="188725" y="184950"/>
            <a:ext cx="8768125" cy="4773600"/>
          </a:xfrm>
          <a:prstGeom prst="rect">
            <a:avLst/>
          </a:prstGeom>
          <a:noFill/>
          <a:ln>
            <a:noFill/>
          </a:ln>
        </p:spPr>
      </p:pic>
      <p:pic>
        <p:nvPicPr>
          <p:cNvPr id="214" name="Google Shape;214;p25"/>
          <p:cNvPicPr preferRelativeResize="0"/>
          <p:nvPr/>
        </p:nvPicPr>
        <p:blipFill rotWithShape="1">
          <a:blip r:embed="rId4">
            <a:alphaModFix/>
          </a:blip>
          <a:srcRect b="0" l="13655" r="4080" t="7740"/>
          <a:stretch/>
        </p:blipFill>
        <p:spPr>
          <a:xfrm>
            <a:off x="188725" y="548550"/>
            <a:ext cx="8402776" cy="4410000"/>
          </a:xfrm>
          <a:prstGeom prst="rect">
            <a:avLst/>
          </a:prstGeom>
          <a:noFill/>
          <a:ln>
            <a:noFill/>
          </a:ln>
        </p:spPr>
      </p:pic>
      <p:pic>
        <p:nvPicPr>
          <p:cNvPr id="215" name="Google Shape;215;p25"/>
          <p:cNvPicPr preferRelativeResize="0"/>
          <p:nvPr/>
        </p:nvPicPr>
        <p:blipFill rotWithShape="1">
          <a:blip r:embed="rId5">
            <a:alphaModFix/>
          </a:blip>
          <a:srcRect b="0" l="0" r="59633" t="53353"/>
          <a:stretch/>
        </p:blipFill>
        <p:spPr>
          <a:xfrm>
            <a:off x="188725" y="3816650"/>
            <a:ext cx="1813825" cy="1141900"/>
          </a:xfrm>
          <a:prstGeom prst="rect">
            <a:avLst/>
          </a:prstGeom>
          <a:noFill/>
          <a:ln>
            <a:noFill/>
          </a:ln>
        </p:spPr>
      </p:pic>
      <p:pic>
        <p:nvPicPr>
          <p:cNvPr id="216" name="Google Shape;216;p25"/>
          <p:cNvPicPr preferRelativeResize="0"/>
          <p:nvPr/>
        </p:nvPicPr>
        <p:blipFill rotWithShape="1">
          <a:blip r:embed="rId6">
            <a:alphaModFix/>
          </a:blip>
          <a:srcRect b="17052" l="51972" r="1066" t="44016"/>
          <a:stretch/>
        </p:blipFill>
        <p:spPr>
          <a:xfrm>
            <a:off x="5371475" y="3374087"/>
            <a:ext cx="1602901" cy="1394499"/>
          </a:xfrm>
          <a:prstGeom prst="rect">
            <a:avLst/>
          </a:prstGeom>
          <a:noFill/>
          <a:ln cap="flat" cmpd="sng" w="9525">
            <a:solidFill>
              <a:srgbClr val="000000"/>
            </a:solidFill>
            <a:prstDash val="solid"/>
            <a:round/>
            <a:headEnd len="sm" w="sm" type="none"/>
            <a:tailEnd len="sm" w="sm" type="none"/>
          </a:ln>
        </p:spPr>
      </p:pic>
      <p:pic>
        <p:nvPicPr>
          <p:cNvPr id="217" name="Google Shape;217;p25"/>
          <p:cNvPicPr preferRelativeResize="0"/>
          <p:nvPr/>
        </p:nvPicPr>
        <p:blipFill rotWithShape="1">
          <a:blip r:embed="rId6">
            <a:alphaModFix/>
          </a:blip>
          <a:srcRect b="28927" l="3465" r="49572" t="30699"/>
          <a:stretch/>
        </p:blipFill>
        <p:spPr>
          <a:xfrm>
            <a:off x="3063300" y="3348250"/>
            <a:ext cx="1602901" cy="1446174"/>
          </a:xfrm>
          <a:prstGeom prst="rect">
            <a:avLst/>
          </a:prstGeom>
          <a:noFill/>
          <a:ln>
            <a:noFill/>
          </a:ln>
        </p:spPr>
      </p:pic>
      <p:pic>
        <p:nvPicPr>
          <p:cNvPr id="218" name="Google Shape;218;p25"/>
          <p:cNvPicPr preferRelativeResize="0"/>
          <p:nvPr/>
        </p:nvPicPr>
        <p:blipFill rotWithShape="1">
          <a:blip r:embed="rId6">
            <a:alphaModFix/>
          </a:blip>
          <a:srcRect b="52606" l="127365" r="-57003" t="22671"/>
          <a:stretch/>
        </p:blipFill>
        <p:spPr>
          <a:xfrm>
            <a:off x="6867500" y="1800200"/>
            <a:ext cx="1011601" cy="885525"/>
          </a:xfrm>
          <a:prstGeom prst="rect">
            <a:avLst/>
          </a:prstGeom>
          <a:noFill/>
          <a:ln>
            <a:noFill/>
          </a:ln>
        </p:spPr>
      </p:pic>
      <p:cxnSp>
        <p:nvCxnSpPr>
          <p:cNvPr id="219" name="Google Shape;219;p25"/>
          <p:cNvCxnSpPr/>
          <p:nvPr/>
        </p:nvCxnSpPr>
        <p:spPr>
          <a:xfrm flipH="1" rot="10800000">
            <a:off x="2279675" y="2129975"/>
            <a:ext cx="2571900" cy="178200"/>
          </a:xfrm>
          <a:prstGeom prst="straightConnector1">
            <a:avLst/>
          </a:prstGeom>
          <a:noFill/>
          <a:ln cap="flat" cmpd="sng" w="9525">
            <a:solidFill>
              <a:srgbClr val="000000"/>
            </a:solidFill>
            <a:prstDash val="solid"/>
            <a:round/>
            <a:headEnd len="med" w="med" type="none"/>
            <a:tailEnd len="med" w="med" type="none"/>
          </a:ln>
        </p:spPr>
      </p:cxnSp>
      <p:cxnSp>
        <p:nvCxnSpPr>
          <p:cNvPr id="220" name="Google Shape;220;p25"/>
          <p:cNvCxnSpPr/>
          <p:nvPr/>
        </p:nvCxnSpPr>
        <p:spPr>
          <a:xfrm flipH="1">
            <a:off x="1652675" y="954600"/>
            <a:ext cx="64200" cy="13677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25"/>
          <p:cNvCxnSpPr/>
          <p:nvPr/>
        </p:nvCxnSpPr>
        <p:spPr>
          <a:xfrm flipH="1" rot="10800000">
            <a:off x="5485450" y="1517300"/>
            <a:ext cx="2251200" cy="6270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25"/>
          <p:cNvCxnSpPr/>
          <p:nvPr/>
        </p:nvCxnSpPr>
        <p:spPr>
          <a:xfrm flipH="1">
            <a:off x="441600" y="947475"/>
            <a:ext cx="627000" cy="634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GUI:</a:t>
            </a:r>
            <a:endParaRPr/>
          </a:p>
        </p:txBody>
      </p:sp>
      <p:sp>
        <p:nvSpPr>
          <p:cNvPr id="228" name="Google Shape;228;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smaller things are still need to be implemented are:</a:t>
            </a:r>
            <a:endParaRPr/>
          </a:p>
          <a:p>
            <a:pPr indent="-311150" lvl="0" marL="457200" rtl="0" algn="l">
              <a:spcBef>
                <a:spcPts val="1200"/>
              </a:spcBef>
              <a:spcAft>
                <a:spcPts val="0"/>
              </a:spcAft>
              <a:buSzPts val="1300"/>
              <a:buChar char="●"/>
            </a:pPr>
            <a:r>
              <a:rPr lang="en"/>
              <a:t>More appealing color scheme</a:t>
            </a:r>
            <a:endParaRPr/>
          </a:p>
          <a:p>
            <a:pPr indent="-311150" lvl="0" marL="457200" rtl="0" algn="l">
              <a:spcBef>
                <a:spcPts val="0"/>
              </a:spcBef>
              <a:spcAft>
                <a:spcPts val="0"/>
              </a:spcAft>
              <a:buSzPts val="1300"/>
              <a:buChar char="●"/>
            </a:pPr>
            <a:r>
              <a:rPr lang="en"/>
              <a:t>Sending click coordinates to the Monte Python section to process the schematic.</a:t>
            </a:r>
            <a:endParaRPr/>
          </a:p>
          <a:p>
            <a:pPr indent="-311150" lvl="0" marL="457200" rtl="0" algn="l">
              <a:spcBef>
                <a:spcPts val="0"/>
              </a:spcBef>
              <a:spcAft>
                <a:spcPts val="0"/>
              </a:spcAft>
              <a:buSzPts val="1300"/>
              <a:buChar char="●"/>
            </a:pPr>
            <a:r>
              <a:rPr lang="en"/>
              <a:t>Finalized svg drawings of all of the components</a:t>
            </a:r>
            <a:endParaRPr/>
          </a:p>
          <a:p>
            <a:pPr indent="-311150" lvl="0" marL="457200" rtl="0" algn="l">
              <a:spcBef>
                <a:spcPts val="0"/>
              </a:spcBef>
              <a:spcAft>
                <a:spcPts val="0"/>
              </a:spcAft>
              <a:buSzPts val="1300"/>
              <a:buChar char="●"/>
            </a:pPr>
            <a:r>
              <a:rPr lang="en"/>
              <a:t>Ability to change colors of lines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7"/>
          <p:cNvPicPr preferRelativeResize="0"/>
          <p:nvPr/>
        </p:nvPicPr>
        <p:blipFill>
          <a:blip r:embed="rId3">
            <a:alphaModFix/>
          </a:blip>
          <a:stretch>
            <a:fillRect/>
          </a:stretch>
        </p:blipFill>
        <p:spPr>
          <a:xfrm>
            <a:off x="4048600" y="905275"/>
            <a:ext cx="4891426" cy="3332949"/>
          </a:xfrm>
          <a:prstGeom prst="rect">
            <a:avLst/>
          </a:prstGeom>
          <a:noFill/>
          <a:ln>
            <a:noFill/>
          </a:ln>
        </p:spPr>
      </p:pic>
      <p:sp>
        <p:nvSpPr>
          <p:cNvPr id="234" name="Google Shape;234;p27"/>
          <p:cNvSpPr txBox="1"/>
          <p:nvPr>
            <p:ph type="title"/>
          </p:nvPr>
        </p:nvSpPr>
        <p:spPr>
          <a:xfrm>
            <a:off x="819150" y="1369425"/>
            <a:ext cx="3752700" cy="17370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chemeClr val="dk2"/>
              </a:buClr>
              <a:buSzPts val="2000"/>
              <a:buFont typeface="Calibri"/>
              <a:buAutoNum type="arabicPeriod"/>
            </a:pPr>
            <a:r>
              <a:rPr lang="en" sz="2000">
                <a:solidFill>
                  <a:schemeClr val="dk2"/>
                </a:solidFill>
                <a:latin typeface="Calibri"/>
                <a:ea typeface="Calibri"/>
                <a:cs typeface="Calibri"/>
                <a:sym typeface="Calibri"/>
              </a:rPr>
              <a:t>Completed Items</a:t>
            </a:r>
            <a:endParaRPr sz="2000">
              <a:solidFill>
                <a:schemeClr val="dk2"/>
              </a:solidFill>
              <a:latin typeface="Calibri"/>
              <a:ea typeface="Calibri"/>
              <a:cs typeface="Calibri"/>
              <a:sym typeface="Calibri"/>
            </a:endParaRPr>
          </a:p>
          <a:p>
            <a:pPr indent="-355600" lvl="0" marL="457200" rtl="0" algn="l">
              <a:lnSpc>
                <a:spcPct val="115000"/>
              </a:lnSpc>
              <a:spcBef>
                <a:spcPts val="0"/>
              </a:spcBef>
              <a:spcAft>
                <a:spcPts val="0"/>
              </a:spcAft>
              <a:buClr>
                <a:schemeClr val="dk2"/>
              </a:buClr>
              <a:buSzPts val="2000"/>
              <a:buFont typeface="Calibri"/>
              <a:buAutoNum type="arabicPeriod"/>
            </a:pPr>
            <a:r>
              <a:rPr lang="en" sz="2000">
                <a:solidFill>
                  <a:schemeClr val="dk2"/>
                </a:solidFill>
                <a:latin typeface="Calibri"/>
                <a:ea typeface="Calibri"/>
                <a:cs typeface="Calibri"/>
                <a:sym typeface="Calibri"/>
              </a:rPr>
              <a:t>Partially completed items</a:t>
            </a:r>
            <a:endParaRPr sz="2000">
              <a:solidFill>
                <a:schemeClr val="dk2"/>
              </a:solidFill>
              <a:latin typeface="Calibri"/>
              <a:ea typeface="Calibri"/>
              <a:cs typeface="Calibri"/>
              <a:sym typeface="Calibri"/>
            </a:endParaRPr>
          </a:p>
          <a:p>
            <a:pPr indent="-355600" lvl="0" marL="457200" rtl="0" algn="l">
              <a:lnSpc>
                <a:spcPct val="115000"/>
              </a:lnSpc>
              <a:spcBef>
                <a:spcPts val="0"/>
              </a:spcBef>
              <a:spcAft>
                <a:spcPts val="0"/>
              </a:spcAft>
              <a:buClr>
                <a:schemeClr val="dk2"/>
              </a:buClr>
              <a:buSzPts val="2000"/>
              <a:buFont typeface="Calibri"/>
              <a:buAutoNum type="arabicPeriod"/>
            </a:pPr>
            <a:r>
              <a:rPr lang="en" sz="2000">
                <a:solidFill>
                  <a:schemeClr val="dk2"/>
                </a:solidFill>
                <a:latin typeface="Calibri"/>
                <a:ea typeface="Calibri"/>
                <a:cs typeface="Calibri"/>
                <a:sym typeface="Calibri"/>
              </a:rPr>
              <a:t>Items that still need to be</a:t>
            </a:r>
            <a:br>
              <a:rPr lang="en" sz="2000">
                <a:solidFill>
                  <a:schemeClr val="dk2"/>
                </a:solidFill>
                <a:latin typeface="Calibri"/>
                <a:ea typeface="Calibri"/>
                <a:cs typeface="Calibri"/>
                <a:sym typeface="Calibri"/>
              </a:rPr>
            </a:br>
            <a:r>
              <a:rPr lang="en" sz="2000">
                <a:solidFill>
                  <a:schemeClr val="dk2"/>
                </a:solidFill>
                <a:latin typeface="Calibri"/>
                <a:ea typeface="Calibri"/>
                <a:cs typeface="Calibri"/>
                <a:sym typeface="Calibri"/>
              </a:rPr>
              <a:t>Implemented</a:t>
            </a:r>
            <a:endParaRPr sz="2000">
              <a:solidFill>
                <a:srgbClr val="999999"/>
              </a:solidFill>
              <a:latin typeface="Calibri"/>
              <a:ea typeface="Calibri"/>
              <a:cs typeface="Calibri"/>
              <a:sym typeface="Calibri"/>
            </a:endParaRPr>
          </a:p>
        </p:txBody>
      </p:sp>
      <p:sp>
        <p:nvSpPr>
          <p:cNvPr id="235" name="Google Shape;235;p27"/>
          <p:cNvSpPr txBox="1"/>
          <p:nvPr>
            <p:ph type="title"/>
          </p:nvPr>
        </p:nvSpPr>
        <p:spPr>
          <a:xfrm>
            <a:off x="819150" y="621225"/>
            <a:ext cx="1498500" cy="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Classes:</a:t>
            </a:r>
            <a:endParaRPr>
              <a:latin typeface="Calibri"/>
              <a:ea typeface="Calibri"/>
              <a:cs typeface="Calibri"/>
              <a:sym typeface="Calibri"/>
            </a:endParaRPr>
          </a:p>
        </p:txBody>
      </p:sp>
      <p:sp>
        <p:nvSpPr>
          <p:cNvPr id="236" name="Google Shape;236;p27"/>
          <p:cNvSpPr txBox="1"/>
          <p:nvPr/>
        </p:nvSpPr>
        <p:spPr>
          <a:xfrm>
            <a:off x="5783525" y="359925"/>
            <a:ext cx="960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37" name="Google Shape;237;p27"/>
          <p:cNvSpPr txBox="1"/>
          <p:nvPr/>
        </p:nvSpPr>
        <p:spPr>
          <a:xfrm>
            <a:off x="5481800" y="3745625"/>
            <a:ext cx="2386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hlink"/>
                </a:solidFill>
                <a:uFill>
                  <a:noFill/>
                </a:uFill>
                <a:latin typeface="Calibri"/>
                <a:ea typeface="Calibri"/>
                <a:cs typeface="Calibri"/>
                <a:sym typeface="Calibri"/>
                <a:hlinkClick r:id="rId4"/>
              </a:rPr>
              <a:t>Class Diagram Link</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819150" y="1369425"/>
            <a:ext cx="6739800" cy="6213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Calibri"/>
              <a:buAutoNum type="arabicPeriod"/>
            </a:pPr>
            <a:r>
              <a:rPr lang="en" sz="2000">
                <a:solidFill>
                  <a:srgbClr val="000000"/>
                </a:solidFill>
                <a:latin typeface="Calibri"/>
                <a:ea typeface="Calibri"/>
                <a:cs typeface="Calibri"/>
                <a:sym typeface="Calibri"/>
              </a:rPr>
              <a:t>Completed items</a:t>
            </a:r>
            <a:endParaRPr sz="2000">
              <a:solidFill>
                <a:srgbClr val="000000"/>
              </a:solidFill>
              <a:latin typeface="Calibri"/>
              <a:ea typeface="Calibri"/>
              <a:cs typeface="Calibri"/>
              <a:sym typeface="Calibri"/>
            </a:endParaRPr>
          </a:p>
        </p:txBody>
      </p:sp>
      <p:sp>
        <p:nvSpPr>
          <p:cNvPr id="243" name="Google Shape;243;p28"/>
          <p:cNvSpPr txBox="1"/>
          <p:nvPr>
            <p:ph idx="1" type="body"/>
          </p:nvPr>
        </p:nvSpPr>
        <p:spPr>
          <a:xfrm>
            <a:off x="819150" y="1990725"/>
            <a:ext cx="5835000" cy="109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Adding and deleting components to a schematic instance.</a:t>
            </a:r>
            <a:endParaRPr/>
          </a:p>
          <a:p>
            <a:pPr indent="-311150" lvl="0" marL="457200" rtl="0" algn="l">
              <a:spcBef>
                <a:spcPts val="0"/>
              </a:spcBef>
              <a:spcAft>
                <a:spcPts val="0"/>
              </a:spcAft>
              <a:buSzPts val="1300"/>
              <a:buChar char="●"/>
            </a:pPr>
            <a:r>
              <a:rPr lang="en"/>
              <a:t>Connecting and disconnecting component pins.</a:t>
            </a:r>
            <a:endParaRPr/>
          </a:p>
          <a:p>
            <a:pPr indent="-311150" lvl="0" marL="457200" rtl="0" algn="l">
              <a:spcBef>
                <a:spcPts val="0"/>
              </a:spcBef>
              <a:spcAft>
                <a:spcPts val="0"/>
              </a:spcAft>
              <a:buSzPts val="1300"/>
              <a:buChar char="●"/>
            </a:pPr>
            <a:r>
              <a:rPr lang="en"/>
              <a:t>Adding and removing comments.</a:t>
            </a:r>
            <a:endParaRPr/>
          </a:p>
          <a:p>
            <a:pPr indent="-311150" lvl="0" marL="457200" rtl="0" algn="l">
              <a:spcBef>
                <a:spcPts val="0"/>
              </a:spcBef>
              <a:spcAft>
                <a:spcPts val="0"/>
              </a:spcAft>
              <a:buSzPts val="1300"/>
              <a:buChar char="●"/>
            </a:pPr>
            <a:r>
              <a:rPr lang="en"/>
              <a:t>Editing component labels.</a:t>
            </a:r>
            <a:endParaRPr/>
          </a:p>
        </p:txBody>
      </p:sp>
      <p:sp>
        <p:nvSpPr>
          <p:cNvPr id="244" name="Google Shape;244;p28"/>
          <p:cNvSpPr txBox="1"/>
          <p:nvPr>
            <p:ph type="title"/>
          </p:nvPr>
        </p:nvSpPr>
        <p:spPr>
          <a:xfrm>
            <a:off x="819150" y="621225"/>
            <a:ext cx="1498500" cy="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Classes</a:t>
            </a:r>
            <a:r>
              <a:rPr lang="en">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819150" y="1369425"/>
            <a:ext cx="6739800" cy="6213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chemeClr val="dk2"/>
              </a:buClr>
              <a:buSzPts val="2000"/>
              <a:buFont typeface="Calibri"/>
              <a:buAutoNum type="arabicPeriod" startAt="2"/>
            </a:pPr>
            <a:r>
              <a:rPr lang="en" sz="2000">
                <a:solidFill>
                  <a:schemeClr val="dk2"/>
                </a:solidFill>
                <a:latin typeface="Calibri"/>
                <a:ea typeface="Calibri"/>
                <a:cs typeface="Calibri"/>
                <a:sym typeface="Calibri"/>
              </a:rPr>
              <a:t>Partially completed items</a:t>
            </a:r>
            <a:endParaRPr sz="2000">
              <a:solidFill>
                <a:srgbClr val="000000"/>
              </a:solidFill>
              <a:latin typeface="Calibri"/>
              <a:ea typeface="Calibri"/>
              <a:cs typeface="Calibri"/>
              <a:sym typeface="Calibri"/>
            </a:endParaRPr>
          </a:p>
        </p:txBody>
      </p:sp>
      <p:sp>
        <p:nvSpPr>
          <p:cNvPr id="250" name="Google Shape;250;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Save and Load work for the Schematic class. However,</a:t>
            </a:r>
            <a:endParaRPr/>
          </a:p>
          <a:p>
            <a:pPr indent="-298450" lvl="1" marL="914400" rtl="0" algn="l">
              <a:spcBef>
                <a:spcPts val="0"/>
              </a:spcBef>
              <a:spcAft>
                <a:spcPts val="0"/>
              </a:spcAft>
              <a:buSzPts val="1100"/>
              <a:buChar char="○"/>
            </a:pPr>
            <a:r>
              <a:rPr lang="en"/>
              <a:t>save() just throws an error if the file already exists.</a:t>
            </a:r>
            <a:endParaRPr/>
          </a:p>
          <a:p>
            <a:pPr indent="-298450" lvl="1" marL="914400" rtl="0" algn="l">
              <a:spcBef>
                <a:spcPts val="0"/>
              </a:spcBef>
              <a:spcAft>
                <a:spcPts val="0"/>
              </a:spcAft>
              <a:buSzPts val="1100"/>
              <a:buChar char="○"/>
            </a:pPr>
            <a:r>
              <a:rPr lang="en"/>
              <a:t>load() just throws an error if the file doesn’t exist.</a:t>
            </a:r>
            <a:endParaRPr/>
          </a:p>
          <a:p>
            <a:pPr indent="-311150" lvl="0" marL="457200" rtl="0" algn="l">
              <a:spcBef>
                <a:spcPts val="0"/>
              </a:spcBef>
              <a:spcAft>
                <a:spcPts val="0"/>
              </a:spcAft>
              <a:buSzPts val="1300"/>
              <a:buChar char="●"/>
            </a:pPr>
            <a:r>
              <a:rPr lang="en"/>
              <a:t>Component svg images.</a:t>
            </a:r>
            <a:endParaRPr/>
          </a:p>
          <a:p>
            <a:pPr indent="-311150" lvl="0" marL="457200" rtl="0" algn="l">
              <a:spcBef>
                <a:spcPts val="0"/>
              </a:spcBef>
              <a:spcAft>
                <a:spcPts val="0"/>
              </a:spcAft>
              <a:buSzPts val="1300"/>
              <a:buChar char="●"/>
            </a:pPr>
            <a:r>
              <a:rPr lang="en"/>
              <a:t>The randomizing pin positions function can sometimes get stuck.</a:t>
            </a:r>
            <a:endParaRPr/>
          </a:p>
        </p:txBody>
      </p:sp>
      <p:sp>
        <p:nvSpPr>
          <p:cNvPr id="251" name="Google Shape;251;p29"/>
          <p:cNvSpPr txBox="1"/>
          <p:nvPr>
            <p:ph type="title"/>
          </p:nvPr>
        </p:nvSpPr>
        <p:spPr>
          <a:xfrm>
            <a:off x="819150" y="621225"/>
            <a:ext cx="1498500" cy="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Classes:</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19150" y="1369425"/>
            <a:ext cx="6739800" cy="6213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Calibri"/>
              <a:buAutoNum type="arabicPeriod" startAt="3"/>
            </a:pPr>
            <a:r>
              <a:rPr lang="en" sz="2000">
                <a:solidFill>
                  <a:srgbClr val="000000"/>
                </a:solidFill>
                <a:latin typeface="Calibri"/>
                <a:ea typeface="Calibri"/>
                <a:cs typeface="Calibri"/>
                <a:sym typeface="Calibri"/>
              </a:rPr>
              <a:t>Items that still need to be implemented</a:t>
            </a:r>
            <a:endParaRPr sz="2000">
              <a:solidFill>
                <a:srgbClr val="000000"/>
              </a:solidFill>
              <a:latin typeface="Calibri"/>
              <a:ea typeface="Calibri"/>
              <a:cs typeface="Calibri"/>
              <a:sym typeface="Calibri"/>
            </a:endParaRPr>
          </a:p>
        </p:txBody>
      </p:sp>
      <p:sp>
        <p:nvSpPr>
          <p:cNvPr id="257" name="Google Shape;257;p30"/>
          <p:cNvSpPr txBox="1"/>
          <p:nvPr>
            <p:ph idx="1" type="body"/>
          </p:nvPr>
        </p:nvSpPr>
        <p:spPr>
          <a:xfrm>
            <a:off x="819150" y="1990725"/>
            <a:ext cx="7505700" cy="275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Tying functions to the GUI.</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Create New, Open, Save, Save As	-&gt; Schematic.save(), Schematic.load(), and new Schematic()</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Create/Snip wire			-&gt; Schematic.add_connection() and Schematic.remove_connection()</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Add/Delete Component			-&gt; Schematic.add_component() and Schematic.remove_component()</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Add/Edit/Remove Comment		-&gt; Schematic.add_comment(), Schematic.edit_comment(),</a:t>
            </a:r>
            <a:br>
              <a:rPr lang="en">
                <a:solidFill>
                  <a:srgbClr val="000000"/>
                </a:solidFill>
              </a:rPr>
            </a:br>
            <a:r>
              <a:rPr lang="en">
                <a:solidFill>
                  <a:srgbClr val="000000"/>
                </a:solidFill>
              </a:rPr>
              <a:t>					     and Schematic.remove_comment()</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Edit Label				-&gt; Schematic.edit_label()</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Drag and Drop Component		-&gt; Schematic.draw()</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Schematic.draw()</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Clicking on a components’ pin in the schematic view.</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Implementing a basic svg editor using an xml library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 and the auxiliary functions it uses.</a:t>
            </a:r>
            <a:endParaRPr>
              <a:solidFill>
                <a:srgbClr val="000000"/>
              </a:solidFill>
            </a:endParaRPr>
          </a:p>
        </p:txBody>
      </p:sp>
      <p:sp>
        <p:nvSpPr>
          <p:cNvPr id="258" name="Google Shape;258;p30"/>
          <p:cNvSpPr txBox="1"/>
          <p:nvPr>
            <p:ph type="title"/>
          </p:nvPr>
        </p:nvSpPr>
        <p:spPr>
          <a:xfrm>
            <a:off x="819150" y="621225"/>
            <a:ext cx="1498500" cy="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Classes:</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idx="1" type="body"/>
          </p:nvPr>
        </p:nvSpPr>
        <p:spPr>
          <a:xfrm>
            <a:off x="819150" y="1990725"/>
            <a:ext cx="2251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GUI Issues:</a:t>
            </a:r>
            <a:endParaRPr/>
          </a:p>
          <a:p>
            <a:pPr indent="0" lvl="0" marL="0" rtl="0" algn="l">
              <a:spcBef>
                <a:spcPts val="1200"/>
              </a:spcBef>
              <a:spcAft>
                <a:spcPts val="0"/>
              </a:spcAft>
              <a:buNone/>
            </a:pPr>
            <a:r>
              <a:rPr lang="en"/>
              <a:t>Can’t integrate the coordinates and the drag and drop functionality together.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Having</a:t>
            </a:r>
            <a:r>
              <a:rPr lang="en"/>
              <a:t> trouble dynamically adding items to the window</a:t>
            </a:r>
            <a:endParaRPr/>
          </a:p>
        </p:txBody>
      </p:sp>
      <p:sp>
        <p:nvSpPr>
          <p:cNvPr id="264" name="Google Shape;264;p31"/>
          <p:cNvSpPr txBox="1"/>
          <p:nvPr>
            <p:ph type="title"/>
          </p:nvPr>
        </p:nvSpPr>
        <p:spPr>
          <a:xfrm>
            <a:off x="819150" y="621225"/>
            <a:ext cx="3753000" cy="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Issues to the project</a:t>
            </a:r>
            <a:r>
              <a:rPr lang="en">
                <a:latin typeface="Calibri"/>
                <a:ea typeface="Calibri"/>
                <a:cs typeface="Calibri"/>
                <a:sym typeface="Calibri"/>
              </a:rPr>
              <a:t>:</a:t>
            </a:r>
            <a:endParaRPr>
              <a:latin typeface="Calibri"/>
              <a:ea typeface="Calibri"/>
              <a:cs typeface="Calibri"/>
              <a:sym typeface="Calibri"/>
            </a:endParaRPr>
          </a:p>
        </p:txBody>
      </p:sp>
      <p:sp>
        <p:nvSpPr>
          <p:cNvPr id="265" name="Google Shape;265;p31"/>
          <p:cNvSpPr txBox="1"/>
          <p:nvPr>
            <p:ph idx="1" type="body"/>
          </p:nvPr>
        </p:nvSpPr>
        <p:spPr>
          <a:xfrm>
            <a:off x="6073650" y="1931300"/>
            <a:ext cx="2251200" cy="12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Converter Issues:</a:t>
            </a:r>
            <a:endParaRPr b="1" u="sng"/>
          </a:p>
          <a:p>
            <a:pPr indent="0" lvl="0" marL="0" rtl="0" algn="l">
              <a:spcBef>
                <a:spcPts val="1200"/>
              </a:spcBef>
              <a:spcAft>
                <a:spcPts val="1200"/>
              </a:spcAft>
              <a:buNone/>
            </a:pPr>
            <a:r>
              <a:rPr lang="en"/>
              <a:t>Unclear how to specifically implement the mapping from grid space to a physical pcb.</a:t>
            </a:r>
            <a:endParaRPr/>
          </a:p>
        </p:txBody>
      </p:sp>
      <p:sp>
        <p:nvSpPr>
          <p:cNvPr id="266" name="Google Shape;266;p31"/>
          <p:cNvSpPr txBox="1"/>
          <p:nvPr>
            <p:ph idx="1" type="body"/>
          </p:nvPr>
        </p:nvSpPr>
        <p:spPr>
          <a:xfrm>
            <a:off x="3446400" y="1990725"/>
            <a:ext cx="2251200" cy="9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Class </a:t>
            </a:r>
            <a:r>
              <a:rPr b="1" lang="en" u="sng"/>
              <a:t>Issues:</a:t>
            </a:r>
            <a:endParaRPr b="1" u="sng"/>
          </a:p>
          <a:p>
            <a:pPr indent="0" lvl="0" marL="0" rtl="0" algn="l">
              <a:spcBef>
                <a:spcPts val="1200"/>
              </a:spcBef>
              <a:spcAft>
                <a:spcPts val="1200"/>
              </a:spcAft>
              <a:buNone/>
            </a:pPr>
            <a:r>
              <a:rPr lang="en"/>
              <a:t>Communication with the GUI.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1347750"/>
            <a:ext cx="6847200" cy="2583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2364"/>
              <a:t>All of the development for the GUI has been done using the PyQt library, and thus all GUI items are related to how PyQt is being utilized. </a:t>
            </a:r>
            <a:endParaRPr sz="2364"/>
          </a:p>
          <a:p>
            <a:pPr indent="-354091" lvl="0" marL="457200" rtl="0" algn="l">
              <a:spcBef>
                <a:spcPts val="1200"/>
              </a:spcBef>
              <a:spcAft>
                <a:spcPts val="0"/>
              </a:spcAft>
              <a:buSzPct val="100000"/>
              <a:buAutoNum type="arabicPeriod"/>
            </a:pPr>
            <a:r>
              <a:rPr lang="en" sz="2550"/>
              <a:t>Completed Items</a:t>
            </a:r>
            <a:endParaRPr sz="2550"/>
          </a:p>
          <a:p>
            <a:pPr indent="-354091" lvl="0" marL="457200" rtl="0" algn="l">
              <a:spcBef>
                <a:spcPts val="0"/>
              </a:spcBef>
              <a:spcAft>
                <a:spcPts val="0"/>
              </a:spcAft>
              <a:buSzPct val="100000"/>
              <a:buAutoNum type="arabicPeriod"/>
            </a:pPr>
            <a:r>
              <a:rPr lang="en" sz="2550"/>
              <a:t>Partially completed items</a:t>
            </a:r>
            <a:endParaRPr sz="2550"/>
          </a:p>
          <a:p>
            <a:pPr indent="-354091" lvl="0" marL="457200" rtl="0" algn="l">
              <a:spcBef>
                <a:spcPts val="0"/>
              </a:spcBef>
              <a:spcAft>
                <a:spcPts val="0"/>
              </a:spcAft>
              <a:buSzPct val="100000"/>
              <a:buAutoNum type="arabicPeriod"/>
            </a:pPr>
            <a:r>
              <a:rPr lang="en" sz="2550"/>
              <a:t>Items that still need to be implemented</a:t>
            </a:r>
            <a:endParaRPr sz="2550"/>
          </a:p>
          <a:p>
            <a:pPr indent="0" lvl="0" marL="457200" rtl="0" algn="l">
              <a:spcBef>
                <a:spcPts val="1200"/>
              </a:spcBef>
              <a:spcAft>
                <a:spcPts val="0"/>
              </a:spcAft>
              <a:buNone/>
            </a:pPr>
            <a:r>
              <a:t/>
            </a:r>
            <a:endParaRPr sz="2000"/>
          </a:p>
          <a:p>
            <a:pPr indent="0" lvl="0" marL="0" rtl="0" algn="l">
              <a:spcBef>
                <a:spcPts val="1200"/>
              </a:spcBef>
              <a:spcAft>
                <a:spcPts val="1200"/>
              </a:spcAft>
              <a:buNone/>
            </a:pPr>
            <a:r>
              <a:t/>
            </a:r>
            <a:endParaRPr/>
          </a:p>
        </p:txBody>
      </p:sp>
      <p:sp>
        <p:nvSpPr>
          <p:cNvPr id="135" name="Google Shape;135;p14"/>
          <p:cNvSpPr txBox="1"/>
          <p:nvPr>
            <p:ph type="title"/>
          </p:nvPr>
        </p:nvSpPr>
        <p:spPr>
          <a:xfrm>
            <a:off x="819150" y="621225"/>
            <a:ext cx="1498500" cy="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GUI:</a:t>
            </a:r>
            <a:endParaRPr>
              <a:latin typeface="Calibri"/>
              <a:ea typeface="Calibri"/>
              <a:cs typeface="Calibri"/>
              <a:sym typeface="Calibri"/>
            </a:endParaRPr>
          </a:p>
        </p:txBody>
      </p:sp>
      <p:pic>
        <p:nvPicPr>
          <p:cNvPr id="136" name="Google Shape;136;p14"/>
          <p:cNvPicPr preferRelativeResize="0"/>
          <p:nvPr/>
        </p:nvPicPr>
        <p:blipFill>
          <a:blip r:embed="rId3">
            <a:alphaModFix/>
          </a:blip>
          <a:stretch>
            <a:fillRect/>
          </a:stretch>
        </p:blipFill>
        <p:spPr>
          <a:xfrm>
            <a:off x="6028975" y="2496150"/>
            <a:ext cx="2912599" cy="2440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1369425"/>
            <a:ext cx="3209700" cy="621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Calibri"/>
              <a:buAutoNum type="arabicPeriod"/>
            </a:pPr>
            <a:r>
              <a:rPr lang="en" sz="2000">
                <a:solidFill>
                  <a:srgbClr val="000000"/>
                </a:solidFill>
                <a:latin typeface="Calibri"/>
                <a:ea typeface="Calibri"/>
                <a:cs typeface="Calibri"/>
                <a:sym typeface="Calibri"/>
              </a:rPr>
              <a:t>Completed Items</a:t>
            </a:r>
            <a:endParaRPr sz="2000">
              <a:solidFill>
                <a:srgbClr val="000000"/>
              </a:solidFill>
              <a:latin typeface="Calibri"/>
              <a:ea typeface="Calibri"/>
              <a:cs typeface="Calibri"/>
              <a:sym typeface="Calibri"/>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initial portion of the GUI has been completed, where the window holding all of the buttons and elements will be located. This includes a “Design Page”, a “Convert Page”, and a “File Page”. Each of these pages are made of frames, and will include the various first-glance GUI elements.</a:t>
            </a:r>
            <a:endParaRPr/>
          </a:p>
          <a:p>
            <a:pPr indent="0" lvl="0" marL="0" rtl="0" algn="l">
              <a:spcBef>
                <a:spcPts val="1200"/>
              </a:spcBef>
              <a:spcAft>
                <a:spcPts val="1200"/>
              </a:spcAft>
              <a:buNone/>
            </a:pPr>
            <a:r>
              <a:rPr lang="en"/>
              <a:t>The following images have transitions between each one once the connected button is clicked.</a:t>
            </a:r>
            <a:endParaRPr/>
          </a:p>
        </p:txBody>
      </p:sp>
      <p:sp>
        <p:nvSpPr>
          <p:cNvPr id="143" name="Google Shape;143;p15"/>
          <p:cNvSpPr txBox="1"/>
          <p:nvPr>
            <p:ph type="title"/>
          </p:nvPr>
        </p:nvSpPr>
        <p:spPr>
          <a:xfrm>
            <a:off x="819150" y="621225"/>
            <a:ext cx="1498500" cy="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GUI:</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16"/>
          <p:cNvPicPr preferRelativeResize="0"/>
          <p:nvPr/>
        </p:nvPicPr>
        <p:blipFill rotWithShape="1">
          <a:blip r:embed="rId3">
            <a:alphaModFix/>
          </a:blip>
          <a:srcRect b="3566" l="0" r="0" t="3566"/>
          <a:stretch/>
        </p:blipFill>
        <p:spPr>
          <a:xfrm>
            <a:off x="188725" y="184950"/>
            <a:ext cx="8768125" cy="477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17"/>
          <p:cNvPicPr preferRelativeResize="0"/>
          <p:nvPr/>
        </p:nvPicPr>
        <p:blipFill rotWithShape="1">
          <a:blip r:embed="rId3">
            <a:alphaModFix/>
          </a:blip>
          <a:srcRect b="3332" l="0" r="0" t="3332"/>
          <a:stretch/>
        </p:blipFill>
        <p:spPr>
          <a:xfrm>
            <a:off x="188725" y="203550"/>
            <a:ext cx="8776249" cy="4809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18"/>
          <p:cNvPicPr preferRelativeResize="0"/>
          <p:nvPr/>
        </p:nvPicPr>
        <p:blipFill rotWithShape="1">
          <a:blip r:embed="rId3">
            <a:alphaModFix/>
          </a:blip>
          <a:srcRect b="3780" l="0" r="0" t="3789"/>
          <a:stretch/>
        </p:blipFill>
        <p:spPr>
          <a:xfrm>
            <a:off x="173600" y="203550"/>
            <a:ext cx="8775099" cy="4766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9"/>
          <p:cNvPicPr preferRelativeResize="0"/>
          <p:nvPr/>
        </p:nvPicPr>
        <p:blipFill rotWithShape="1">
          <a:blip r:embed="rId3">
            <a:alphaModFix/>
          </a:blip>
          <a:srcRect b="3557" l="0" r="0" t="3566"/>
          <a:stretch/>
        </p:blipFill>
        <p:spPr>
          <a:xfrm>
            <a:off x="179450" y="178250"/>
            <a:ext cx="8777401" cy="477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1369425"/>
            <a:ext cx="4451400" cy="621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Calibri"/>
              <a:buAutoNum type="arabicPeriod" startAt="2"/>
            </a:pPr>
            <a:r>
              <a:rPr lang="en" sz="2000">
                <a:solidFill>
                  <a:srgbClr val="000000"/>
                </a:solidFill>
                <a:latin typeface="Calibri"/>
                <a:ea typeface="Calibri"/>
                <a:cs typeface="Calibri"/>
                <a:sym typeface="Calibri"/>
              </a:rPr>
              <a:t>Partially Completed Items</a:t>
            </a:r>
            <a:endParaRPr sz="2000">
              <a:solidFill>
                <a:srgbClr val="000000"/>
              </a:solidFill>
              <a:latin typeface="Calibri"/>
              <a:ea typeface="Calibri"/>
              <a:cs typeface="Calibri"/>
              <a:sym typeface="Calibri"/>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partially completed items include;</a:t>
            </a:r>
            <a:endParaRPr/>
          </a:p>
          <a:p>
            <a:pPr indent="-311150" lvl="0" marL="457200" rtl="0" algn="l">
              <a:spcBef>
                <a:spcPts val="1200"/>
              </a:spcBef>
              <a:spcAft>
                <a:spcPts val="0"/>
              </a:spcAft>
              <a:buSzPts val="1300"/>
              <a:buChar char="●"/>
            </a:pPr>
            <a:r>
              <a:rPr lang="en"/>
              <a:t>Drag and Drop</a:t>
            </a:r>
            <a:endParaRPr/>
          </a:p>
          <a:p>
            <a:pPr indent="-311150" lvl="0" marL="457200" rtl="0" algn="l">
              <a:spcBef>
                <a:spcPts val="0"/>
              </a:spcBef>
              <a:spcAft>
                <a:spcPts val="0"/>
              </a:spcAft>
              <a:buSzPts val="1300"/>
              <a:buChar char="●"/>
            </a:pPr>
            <a:r>
              <a:rPr lang="en"/>
              <a:t>Coordinate acquisition</a:t>
            </a:r>
            <a:endParaRPr/>
          </a:p>
          <a:p>
            <a:pPr indent="-311150" lvl="0" marL="457200" rtl="0" algn="l">
              <a:spcBef>
                <a:spcPts val="0"/>
              </a:spcBef>
              <a:spcAft>
                <a:spcPts val="0"/>
              </a:spcAft>
              <a:buSzPts val="1300"/>
              <a:buChar char="●"/>
            </a:pPr>
            <a:r>
              <a:rPr lang="en"/>
              <a:t>Canvas workspace</a:t>
            </a:r>
            <a:endParaRPr/>
          </a:p>
          <a:p>
            <a:pPr indent="0" lvl="0" marL="0" rtl="0" algn="l">
              <a:spcBef>
                <a:spcPts val="1200"/>
              </a:spcBef>
              <a:spcAft>
                <a:spcPts val="1200"/>
              </a:spcAft>
              <a:buNone/>
            </a:pPr>
            <a:r>
              <a:rPr lang="en"/>
              <a:t>These three items are all solutions to various needs of the GUI application, but need to integrated together.</a:t>
            </a:r>
            <a:endParaRPr/>
          </a:p>
        </p:txBody>
      </p:sp>
      <p:sp>
        <p:nvSpPr>
          <p:cNvPr id="178" name="Google Shape;178;p20"/>
          <p:cNvSpPr txBox="1"/>
          <p:nvPr>
            <p:ph type="title"/>
          </p:nvPr>
        </p:nvSpPr>
        <p:spPr>
          <a:xfrm>
            <a:off x="819150" y="621225"/>
            <a:ext cx="1498500" cy="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GUI:</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622750"/>
            <a:ext cx="4744800" cy="86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Drag and Drop Functionality</a:t>
            </a:r>
            <a:endParaRPr>
              <a:latin typeface="Calibri"/>
              <a:ea typeface="Calibri"/>
              <a:cs typeface="Calibri"/>
              <a:sym typeface="Calibri"/>
            </a:endParaRPr>
          </a:p>
        </p:txBody>
      </p:sp>
      <p:sp>
        <p:nvSpPr>
          <p:cNvPr id="184" name="Google Shape;184;p21"/>
          <p:cNvSpPr txBox="1"/>
          <p:nvPr>
            <p:ph idx="1" type="body"/>
          </p:nvPr>
        </p:nvSpPr>
        <p:spPr>
          <a:xfrm>
            <a:off x="819150" y="1990725"/>
            <a:ext cx="3752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drag and drop functionality is done by creating a mouseClickedEvent and mouseDropEvent which helps to tell the object when to move and when not to move.</a:t>
            </a:r>
            <a:endParaRPr/>
          </a:p>
          <a:p>
            <a:pPr indent="0" lvl="0" marL="0" rtl="0" algn="l">
              <a:spcBef>
                <a:spcPts val="1200"/>
              </a:spcBef>
              <a:spcAft>
                <a:spcPts val="1200"/>
              </a:spcAft>
              <a:buNone/>
            </a:pPr>
            <a:r>
              <a:rPr lang="en"/>
              <a:t>This test on the right is just an example of some diodes than started on the left and have been dragged to the right freely.</a:t>
            </a:r>
            <a:endParaRPr/>
          </a:p>
        </p:txBody>
      </p:sp>
      <p:pic>
        <p:nvPicPr>
          <p:cNvPr id="185" name="Google Shape;185;p21"/>
          <p:cNvPicPr preferRelativeResize="0"/>
          <p:nvPr/>
        </p:nvPicPr>
        <p:blipFill>
          <a:blip r:embed="rId3">
            <a:alphaModFix/>
          </a:blip>
          <a:stretch>
            <a:fillRect/>
          </a:stretch>
        </p:blipFill>
        <p:spPr>
          <a:xfrm>
            <a:off x="4671875" y="1780475"/>
            <a:ext cx="4269299" cy="315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