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7354344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7354344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7354344cb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7354344cb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4b6de52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4b6de52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7354344cb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7354344c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4b6de526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4b6de526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7354344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7354344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7354344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7354344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7354344c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7354344c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4b6de52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4b6de52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7354344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7354344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735434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735434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7354344c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7354344c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7354344cb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7354344cb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7354344c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7354344c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7354344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7354344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7354344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7354344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7354344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7354344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7354344c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7354344c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7354344c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7354344c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7354344c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7354344c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pp.diagrams.net/#HCinnaKenToast%2FCircuit-Board-Designer%2Fmain%2FDocuments%2FClassDiagrams.drawio" TargetMode="External"/><Relationship Id="rId4" Type="http://schemas.openxmlformats.org/officeDocument/2006/relationships/image" Target="../media/image15.png"/><Relationship Id="rId9"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16.png"/><Relationship Id="rId7" Type="http://schemas.openxmlformats.org/officeDocument/2006/relationships/image" Target="../media/image23.png"/><Relationship Id="rId8"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hyperlink" Target="https://viewer.diagrams.net/?highlight=0000ff&amp;edit=_blank&amp;layers=1&amp;nav=1&amp;title=GUIClassDiagrams.drawio#R7Vtbc9soFP41nnEf0pHkax9jO7eZZOvU3U37lMESltkioUUosfvr93DRzYrjxk0WdacvsTgC9HH4gHMhnd402lxwlKxvWIBpx3OCTac363jeydjx4EdKtlrS7zlaEHISaJFbChbkOzbCvFpGApzWKgrGqCBJXeizOMa%2BqMkQ5%2ByxXm3FaP2rCQpxQ7DwEW1K70gg1lo6Hjil%2FBKTcJ1%2F2XXMmwjllY0gXaOAPVZEvbNOb8oZE%2Fop2kwxlcrL9aLbne95WwDjOBY%2F0uBudTn7eJ74yf2fwnFGixCNvRPTywOimRlwxxtS6G%2BSSMhia%2FQw%2FCeTOCcR4iGJO71TeOskG%2FgLQjVaKT8RLNHv%2BpV3Am%2FECaIkNO18AIx52Sc8heZXfXmZC24Qie9ILLXmOd3bsvgurwqjXe42B1myK1tzOZqcXPmH3f0Yjho9xStRGX6zb1k3I7rKbXV0%2B5G%2FHZDvjEW6EgECWYGQAhWwUYfaP4ifLpTMChwSpJYVwjJBSYynjDJu9DLHsR0sCY5bhcPMza0GZQXKilBD11RYguCzKGEx7KBGHZ3BZJqLOoOZLVDq8CUsLlEVC%2FoaCG0NWeqvMZzExNc1F0XRCpol8r%2BFnGVxcAF%2FzVF5O8mEYLGWWIElOPJxqxBp49DqVpygICBxaBmFgLpYWD%2BmwXozqrC7bHTVTxeTrlLGNNeKeXhnaZLk%2BvkZaC0yT%2B%2FvSUzE%2FX3Xki5hg%2Fa%2FTcvzBHCoJhNw%2BuwgypIACTxnKakBemCwRdnZmTjwqTjJ7OOBjbIwQbqFfaKZH6MI66eEpV%2BKp6%2F6SVa%2BCvQzZUjut9ZHI3HUh%2FN5m%2BAm3n0jsz6AAFMscDkE64AUP%2FIFrTTq5EqUBfcqsA6R44g94ApK64j8NYpDfI2WmNoHI0MFVy1QisTxMWsBpSWQSxZh%2B0g0T%2BbGR4bVBX%2Ftg6IY8RadUNJv%2F5jgFjBYIplyDAZFO7As0EOLkJy2wLoSLAwpvkFx1o3QRsf81VmFY7SkuCX4PoM5nLYToLaXF5QEmP8l8wpdKk8xjTFVYv2sfVvreFMssuSGxWAzIU6ZfQamsBKuIhS2YGEmLMmSM87hZJFZnIN4vBoS7wFz2P8RPdXJn5lKD01MKmimEUzA8OIrqjJjsA9QkKxgMkwm0PVM%2BRxFhMoc4iWmD1j2Ci%2FWIqKyUvHtajYsT20BBrypiEx27ALD%2BS34Fqrkb0d5btLkKt2%2BKT%2BWmb9%2BLltXsn7DoREik20Mi87LhBw8mJzcC%2FJzXpvzc7D3wALu3urf%2F0VS7pzxyM5Ssx7wXMoAG3jgE7Yxysgj%2BJ%2FAKboS2JJijkoStohbRUStHkso4wd6gPJxiCK5QcbLNDmwdt4GbuP7LSvXOKojqyaQYDZ%2BOWDQh%2FMHK%2BmRJijOh1jdo6pyO8xGQXAN9XS2Zc5SWzFXwPFJHmbWgYAppg2ffKnswfFLmxmeNzhsZnjDQdPMcMdvZWb0GzrFcKQvTJFxsWYhixE9K6UTlZDBslc502WdaybVr7T1NxZia1SMMsHqusQbIr7I5u8HpvS18ma2MT2rwtYU9upf4n1W%2BxxTJMhD%2FVrXU4o0TedMncTFrI28QW3Wxrs2X8oy7mPTrHoP68U9aceo0ZOa2WJEx092frWuZlTuTn8cnMrbc1BaUuZ%2Fk%2FMQ59fz3KEunqt1pObl4LQ6z04rzCbfVhrJYkEGWSibqdJBOujJeM6wNnOQJ1gPWeAH%2BVVZvG4%2BoT%2FLuXG%2FzpTh4EjO9dwP9Z4G%2Ff%2BYc4MXcY4lOK5xzK0T0Huacm6VcAX9DlGuSrgK%2F16dcu6PMm5gkXKDD%2FXDqX8s5UpPOafcbk9vTblhg3JTwv2MSJAThjiYjs4Mp2AlSG%2FXmVKUplJEUMgRODtOd76FQw2MRKf3rsHW%2BvH3uCYCLxJ1D2D2CF7K65sNzo4%2Be02rwc0nr2o17Kr99WITT63p1gQnygRow4%2F9lSMVLbsyq7xYVcnqjUjlVtuF8Tt%2BswfXo4oO6mo6UmgxjnRXAVPoZ87ZZmsXmkmVnvIwv0E7mkgq904ln0YzO7gSEjvlpYgdral7vbZguUfDatFeXkQGywigvO1eXo0pooW%2FA4MHAoNlNJUEFoJXxvbgzxsTv3jYqj96X3ci%2B0%2BYoN6wqFU1Qgtr9fWt0FHDCq3c8ne6K86kLc%2FEWln5gbbum%2Fb8K%2BcSx673fk%2BYp6qt0RO6erMonzd%2BSye87hAdjh8eE%2F7bFycq3XRrTvvIotPujOqu4fhop93rHejpaKcdiuX%2Fuurq5X8M987%2BBQ%3D%3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Circuit Board Designer -</a:t>
            </a:r>
            <a:endParaRPr/>
          </a:p>
          <a:p>
            <a:pPr indent="0" lvl="0" marL="0" rtl="0" algn="ctr">
              <a:spcBef>
                <a:spcPts val="0"/>
              </a:spcBef>
              <a:spcAft>
                <a:spcPts val="0"/>
              </a:spcAft>
              <a:buNone/>
            </a:pPr>
            <a:r>
              <a:rPr lang="en"/>
              <a:t>Final Presentation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000">
                <a:solidFill>
                  <a:schemeClr val="dk1"/>
                </a:solidFill>
                <a:latin typeface="Trebuchet MS"/>
                <a:ea typeface="Trebuchet MS"/>
                <a:cs typeface="Trebuchet MS"/>
                <a:sym typeface="Trebuchet MS"/>
              </a:rPr>
              <a:t>Kenneth Shipley, Joseph Spear, and Jason Rivas</a:t>
            </a:r>
            <a:endParaRPr sz="3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PCB Optimization</a:t>
            </a:r>
            <a:endParaRPr/>
          </a:p>
        </p:txBody>
      </p:sp>
      <p:sp>
        <p:nvSpPr>
          <p:cNvPr id="130" name="Google Shape;130;p22"/>
          <p:cNvSpPr txBox="1"/>
          <p:nvPr>
            <p:ph idx="1" type="body"/>
          </p:nvPr>
        </p:nvSpPr>
        <p:spPr>
          <a:xfrm>
            <a:off x="387900" y="1489825"/>
            <a:ext cx="61521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second feature of Circuit Board Designer is converting the circuit diagram input from the user into an optimized physical layout for a PCB.</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is done by using two common computational techniques:</a:t>
            </a:r>
            <a:endParaRPr/>
          </a:p>
          <a:p>
            <a:pPr indent="-317500" lvl="1" marL="914400" rtl="0" algn="l">
              <a:spcBef>
                <a:spcPts val="0"/>
              </a:spcBef>
              <a:spcAft>
                <a:spcPts val="0"/>
              </a:spcAft>
              <a:buSzPts val="1400"/>
              <a:buChar char="○"/>
            </a:pPr>
            <a:r>
              <a:rPr lang="en"/>
              <a:t>Monte Carlo Algorithm</a:t>
            </a:r>
            <a:endParaRPr/>
          </a:p>
          <a:p>
            <a:pPr indent="-317500" lvl="1" marL="914400" rtl="0" algn="l">
              <a:spcBef>
                <a:spcPts val="0"/>
              </a:spcBef>
              <a:spcAft>
                <a:spcPts val="0"/>
              </a:spcAft>
              <a:buSzPts val="1400"/>
              <a:buChar char="○"/>
            </a:pPr>
            <a:r>
              <a:rPr lang="en"/>
              <a:t>A-Star (A*) Algorithm</a:t>
            </a:r>
            <a:endParaRPr/>
          </a:p>
        </p:txBody>
      </p:sp>
      <p:pic>
        <p:nvPicPr>
          <p:cNvPr id="131" name="Google Shape;131;p22"/>
          <p:cNvPicPr preferRelativeResize="0"/>
          <p:nvPr/>
        </p:nvPicPr>
        <p:blipFill>
          <a:blip r:embed="rId3">
            <a:alphaModFix/>
          </a:blip>
          <a:stretch>
            <a:fillRect/>
          </a:stretch>
        </p:blipFill>
        <p:spPr>
          <a:xfrm>
            <a:off x="6540107" y="0"/>
            <a:ext cx="2603892"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PCB Optimization - Monte Carlo</a:t>
            </a:r>
            <a:endParaRPr/>
          </a:p>
        </p:txBody>
      </p:sp>
      <p:pic>
        <p:nvPicPr>
          <p:cNvPr id="137" name="Google Shape;137;p23"/>
          <p:cNvPicPr preferRelativeResize="0"/>
          <p:nvPr/>
        </p:nvPicPr>
        <p:blipFill>
          <a:blip r:embed="rId3">
            <a:alphaModFix/>
          </a:blip>
          <a:stretch>
            <a:fillRect/>
          </a:stretch>
        </p:blipFill>
        <p:spPr>
          <a:xfrm>
            <a:off x="387899" y="1344225"/>
            <a:ext cx="3798824" cy="1121100"/>
          </a:xfrm>
          <a:prstGeom prst="rect">
            <a:avLst/>
          </a:prstGeom>
          <a:noFill/>
          <a:ln>
            <a:noFill/>
          </a:ln>
        </p:spPr>
      </p:pic>
      <p:pic>
        <p:nvPicPr>
          <p:cNvPr id="138" name="Google Shape;138;p23"/>
          <p:cNvPicPr preferRelativeResize="0"/>
          <p:nvPr/>
        </p:nvPicPr>
        <p:blipFill>
          <a:blip r:embed="rId4">
            <a:alphaModFix/>
          </a:blip>
          <a:stretch>
            <a:fillRect/>
          </a:stretch>
        </p:blipFill>
        <p:spPr>
          <a:xfrm>
            <a:off x="387900" y="2465325"/>
            <a:ext cx="7004425" cy="190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PCB Optimization - Monte Carlo</a:t>
            </a:r>
            <a:endParaRPr/>
          </a:p>
        </p:txBody>
      </p:sp>
      <p:pic>
        <p:nvPicPr>
          <p:cNvPr id="144" name="Google Shape;144;p24"/>
          <p:cNvPicPr preferRelativeResize="0"/>
          <p:nvPr/>
        </p:nvPicPr>
        <p:blipFill>
          <a:blip r:embed="rId3">
            <a:alphaModFix/>
          </a:blip>
          <a:stretch>
            <a:fillRect/>
          </a:stretch>
        </p:blipFill>
        <p:spPr>
          <a:xfrm>
            <a:off x="387900" y="1342625"/>
            <a:ext cx="5941299" cy="2073525"/>
          </a:xfrm>
          <a:prstGeom prst="rect">
            <a:avLst/>
          </a:prstGeom>
          <a:noFill/>
          <a:ln>
            <a:noFill/>
          </a:ln>
        </p:spPr>
      </p:pic>
      <p:pic>
        <p:nvPicPr>
          <p:cNvPr id="145" name="Google Shape;145;p24"/>
          <p:cNvPicPr preferRelativeResize="0"/>
          <p:nvPr/>
        </p:nvPicPr>
        <p:blipFill>
          <a:blip r:embed="rId4">
            <a:alphaModFix/>
          </a:blip>
          <a:stretch>
            <a:fillRect/>
          </a:stretch>
        </p:blipFill>
        <p:spPr>
          <a:xfrm>
            <a:off x="387900" y="3416150"/>
            <a:ext cx="4969899" cy="1306750"/>
          </a:xfrm>
          <a:prstGeom prst="rect">
            <a:avLst/>
          </a:prstGeom>
          <a:noFill/>
          <a:ln>
            <a:noFill/>
          </a:ln>
        </p:spPr>
      </p:pic>
      <p:pic>
        <p:nvPicPr>
          <p:cNvPr id="146" name="Google Shape;146;p24"/>
          <p:cNvPicPr preferRelativeResize="0"/>
          <p:nvPr/>
        </p:nvPicPr>
        <p:blipFill>
          <a:blip r:embed="rId5">
            <a:alphaModFix/>
          </a:blip>
          <a:stretch>
            <a:fillRect/>
          </a:stretch>
        </p:blipFill>
        <p:spPr>
          <a:xfrm>
            <a:off x="387900" y="4722900"/>
            <a:ext cx="2883725" cy="25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PCB Optimization - A*</a:t>
            </a:r>
            <a:endParaRPr/>
          </a:p>
        </p:txBody>
      </p:sp>
      <p:sp>
        <p:nvSpPr>
          <p:cNvPr id="152" name="Google Shape;152;p25"/>
          <p:cNvSpPr txBox="1"/>
          <p:nvPr/>
        </p:nvSpPr>
        <p:spPr>
          <a:xfrm>
            <a:off x="1908600" y="1144125"/>
            <a:ext cx="53268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None/>
            </a:pPr>
            <a:r>
              <a:rPr lang="en" sz="1300">
                <a:solidFill>
                  <a:schemeClr val="accent2"/>
                </a:solidFill>
                <a:latin typeface="Roboto"/>
                <a:ea typeface="Roboto"/>
                <a:cs typeface="Roboto"/>
                <a:sym typeface="Roboto"/>
              </a:rPr>
              <a:t>OPEN</a:t>
            </a:r>
            <a:br>
              <a:rPr lang="en" sz="1300">
                <a:solidFill>
                  <a:srgbClr val="999999"/>
                </a:solidFill>
                <a:latin typeface="Roboto"/>
                <a:ea typeface="Roboto"/>
                <a:cs typeface="Roboto"/>
                <a:sym typeface="Roboto"/>
              </a:rPr>
            </a:br>
            <a:r>
              <a:rPr lang="en" sz="1300">
                <a:solidFill>
                  <a:srgbClr val="999999"/>
                </a:solidFill>
                <a:latin typeface="Roboto"/>
                <a:ea typeface="Roboto"/>
                <a:cs typeface="Roboto"/>
                <a:sym typeface="Roboto"/>
              </a:rPr>
              <a:t>CLOSED</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add the start node to </a:t>
            </a:r>
            <a:r>
              <a:rPr lang="en" sz="1300">
                <a:solidFill>
                  <a:schemeClr val="accent2"/>
                </a:solidFill>
                <a:latin typeface="Roboto"/>
                <a:ea typeface="Roboto"/>
                <a:cs typeface="Roboto"/>
                <a:sym typeface="Roboto"/>
              </a:rPr>
              <a:t>OPEN</a:t>
            </a:r>
            <a:br>
              <a:rPr lang="en" sz="1300">
                <a:solidFill>
                  <a:schemeClr val="dk1"/>
                </a:solidFill>
                <a:latin typeface="Roboto"/>
                <a:ea typeface="Roboto"/>
                <a:cs typeface="Roboto"/>
                <a:sym typeface="Roboto"/>
              </a:rPr>
            </a:br>
            <a:r>
              <a:rPr lang="en" sz="1300">
                <a:solidFill>
                  <a:srgbClr val="EFEFEF"/>
                </a:solidFill>
                <a:latin typeface="Roboto"/>
                <a:ea typeface="Roboto"/>
                <a:cs typeface="Roboto"/>
                <a:sym typeface="Roboto"/>
              </a:rPr>
              <a:t>loop</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t>
            </a:r>
            <a:r>
              <a:rPr lang="en" sz="1300">
                <a:solidFill>
                  <a:schemeClr val="dk1"/>
                </a:solidFill>
                <a:latin typeface="Roboto"/>
                <a:ea typeface="Roboto"/>
                <a:cs typeface="Roboto"/>
                <a:sym typeface="Roboto"/>
              </a:rPr>
              <a:t>current = node in </a:t>
            </a:r>
            <a:r>
              <a:rPr lang="en" sz="1300">
                <a:solidFill>
                  <a:schemeClr val="accent2"/>
                </a:solidFill>
                <a:latin typeface="Roboto"/>
                <a:ea typeface="Roboto"/>
                <a:cs typeface="Roboto"/>
                <a:sym typeface="Roboto"/>
              </a:rPr>
              <a:t>OPEN </a:t>
            </a:r>
            <a:r>
              <a:rPr lang="en" sz="1300">
                <a:solidFill>
                  <a:schemeClr val="dk1"/>
                </a:solidFill>
                <a:latin typeface="Roboto"/>
                <a:ea typeface="Roboto"/>
                <a:cs typeface="Roboto"/>
                <a:sym typeface="Roboto"/>
              </a:rPr>
              <a:t>with the lowest f_cost</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remove current from </a:t>
            </a:r>
            <a:r>
              <a:rPr lang="en" sz="1300">
                <a:solidFill>
                  <a:schemeClr val="accent2"/>
                </a:solidFill>
                <a:latin typeface="Roboto"/>
                <a:ea typeface="Roboto"/>
                <a:cs typeface="Roboto"/>
                <a:sym typeface="Roboto"/>
              </a:rPr>
              <a:t>OPEN</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add current to </a:t>
            </a:r>
            <a:r>
              <a:rPr lang="en" sz="1300">
                <a:solidFill>
                  <a:srgbClr val="999999"/>
                </a:solidFill>
                <a:latin typeface="Roboto"/>
                <a:ea typeface="Roboto"/>
                <a:cs typeface="Roboto"/>
                <a:sym typeface="Roboto"/>
              </a:rPr>
              <a:t>CLOSED</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t>
            </a:r>
            <a:r>
              <a:rPr lang="en" sz="1300">
                <a:solidFill>
                  <a:srgbClr val="D5A6BD"/>
                </a:solidFill>
                <a:latin typeface="Roboto"/>
                <a:ea typeface="Roboto"/>
                <a:cs typeface="Roboto"/>
                <a:sym typeface="Roboto"/>
              </a:rPr>
              <a:t> if</a:t>
            </a:r>
            <a:r>
              <a:rPr lang="en" sz="1300">
                <a:solidFill>
                  <a:schemeClr val="dk1"/>
                </a:solidFill>
                <a:latin typeface="Roboto"/>
                <a:ea typeface="Roboto"/>
                <a:cs typeface="Roboto"/>
                <a:sym typeface="Roboto"/>
              </a:rPr>
              <a:t> (current </a:t>
            </a:r>
            <a:r>
              <a:rPr lang="en" sz="1300">
                <a:solidFill>
                  <a:srgbClr val="D5A6BD"/>
                </a:solidFill>
                <a:latin typeface="Roboto"/>
                <a:ea typeface="Roboto"/>
                <a:cs typeface="Roboto"/>
                <a:sym typeface="Roboto"/>
              </a:rPr>
              <a:t>is </a:t>
            </a:r>
            <a:r>
              <a:rPr lang="en" sz="1300">
                <a:solidFill>
                  <a:schemeClr val="dk1"/>
                </a:solidFill>
                <a:latin typeface="Roboto"/>
                <a:ea typeface="Roboto"/>
                <a:cs typeface="Roboto"/>
                <a:sym typeface="Roboto"/>
              </a:rPr>
              <a:t>the target node)</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t>
            </a:r>
            <a:r>
              <a:rPr lang="en" sz="1300">
                <a:solidFill>
                  <a:schemeClr val="dk1"/>
                </a:solidFill>
                <a:latin typeface="Roboto"/>
                <a:ea typeface="Roboto"/>
                <a:cs typeface="Roboto"/>
                <a:sym typeface="Roboto"/>
              </a:rPr>
              <a:t>r</a:t>
            </a:r>
            <a:r>
              <a:rPr lang="en" sz="1300">
                <a:solidFill>
                  <a:schemeClr val="dk1"/>
                </a:solidFill>
                <a:latin typeface="Roboto"/>
                <a:ea typeface="Roboto"/>
                <a:cs typeface="Roboto"/>
                <a:sym typeface="Roboto"/>
              </a:rPr>
              <a:t>eturn</a:t>
            </a:r>
            <a:br>
              <a:rPr lang="en" sz="1300">
                <a:solidFill>
                  <a:schemeClr val="dk1"/>
                </a:solidFill>
                <a:latin typeface="Roboto"/>
                <a:ea typeface="Roboto"/>
                <a:cs typeface="Roboto"/>
                <a:sym typeface="Roboto"/>
              </a:rPr>
            </a:b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t>
            </a:r>
            <a:r>
              <a:rPr lang="en" sz="1300">
                <a:solidFill>
                  <a:schemeClr val="dk1"/>
                </a:solidFill>
                <a:latin typeface="Roboto"/>
                <a:ea typeface="Roboto"/>
                <a:cs typeface="Roboto"/>
                <a:sym typeface="Roboto"/>
              </a:rPr>
              <a:t>f</a:t>
            </a:r>
            <a:r>
              <a:rPr lang="en" sz="1300">
                <a:solidFill>
                  <a:schemeClr val="dk1"/>
                </a:solidFill>
                <a:latin typeface="Roboto"/>
                <a:ea typeface="Roboto"/>
                <a:cs typeface="Roboto"/>
                <a:sym typeface="Roboto"/>
              </a:rPr>
              <a:t>or each neighbour of the current node</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t>
            </a:r>
            <a:r>
              <a:rPr lang="en" sz="1300">
                <a:solidFill>
                  <a:srgbClr val="D5A6BD"/>
                </a:solidFill>
                <a:latin typeface="Roboto"/>
                <a:ea typeface="Roboto"/>
                <a:cs typeface="Roboto"/>
                <a:sym typeface="Roboto"/>
              </a:rPr>
              <a:t>if </a:t>
            </a:r>
            <a:r>
              <a:rPr lang="en" sz="1300">
                <a:solidFill>
                  <a:schemeClr val="dk1"/>
                </a:solidFill>
                <a:latin typeface="Roboto"/>
                <a:ea typeface="Roboto"/>
                <a:cs typeface="Roboto"/>
                <a:sym typeface="Roboto"/>
              </a:rPr>
              <a:t>(neighbour </a:t>
            </a:r>
            <a:r>
              <a:rPr lang="en" sz="1300">
                <a:solidFill>
                  <a:srgbClr val="D5A6BD"/>
                </a:solidFill>
                <a:latin typeface="Roboto"/>
                <a:ea typeface="Roboto"/>
                <a:cs typeface="Roboto"/>
                <a:sym typeface="Roboto"/>
              </a:rPr>
              <a:t>is not</a:t>
            </a:r>
            <a:r>
              <a:rPr lang="en" sz="1300">
                <a:solidFill>
                  <a:schemeClr val="dk1"/>
                </a:solidFill>
                <a:latin typeface="Roboto"/>
                <a:ea typeface="Roboto"/>
                <a:cs typeface="Roboto"/>
                <a:sym typeface="Roboto"/>
              </a:rPr>
              <a:t> traversable) </a:t>
            </a:r>
            <a:r>
              <a:rPr lang="en" sz="1300">
                <a:solidFill>
                  <a:srgbClr val="D5A6BD"/>
                </a:solidFill>
                <a:latin typeface="Roboto"/>
                <a:ea typeface="Roboto"/>
                <a:cs typeface="Roboto"/>
                <a:sym typeface="Roboto"/>
              </a:rPr>
              <a:t>OR</a:t>
            </a:r>
            <a:r>
              <a:rPr lang="en" sz="1300">
                <a:solidFill>
                  <a:schemeClr val="dk1"/>
                </a:solidFill>
                <a:latin typeface="Roboto"/>
                <a:ea typeface="Roboto"/>
                <a:cs typeface="Roboto"/>
                <a:sym typeface="Roboto"/>
              </a:rPr>
              <a:t> (neighbour </a:t>
            </a:r>
            <a:r>
              <a:rPr lang="en" sz="1300">
                <a:solidFill>
                  <a:srgbClr val="D5A6BD"/>
                </a:solidFill>
                <a:latin typeface="Roboto"/>
                <a:ea typeface="Roboto"/>
                <a:cs typeface="Roboto"/>
                <a:sym typeface="Roboto"/>
              </a:rPr>
              <a:t>is </a:t>
            </a:r>
            <a:r>
              <a:rPr lang="en" sz="1300">
                <a:solidFill>
                  <a:schemeClr val="dk1"/>
                </a:solidFill>
                <a:latin typeface="Roboto"/>
                <a:ea typeface="Roboto"/>
                <a:cs typeface="Roboto"/>
                <a:sym typeface="Roboto"/>
              </a:rPr>
              <a:t>in </a:t>
            </a:r>
            <a:r>
              <a:rPr lang="en" sz="1300">
                <a:solidFill>
                  <a:srgbClr val="999999"/>
                </a:solidFill>
                <a:latin typeface="Roboto"/>
                <a:ea typeface="Roboto"/>
                <a:cs typeface="Roboto"/>
                <a:sym typeface="Roboto"/>
              </a:rPr>
              <a:t>CLOSED</a:t>
            </a:r>
            <a:r>
              <a:rPr lang="en" sz="1300">
                <a:solidFill>
                  <a:schemeClr val="dk1"/>
                </a:solidFill>
                <a:latin typeface="Roboto"/>
                <a:ea typeface="Roboto"/>
                <a:cs typeface="Roboto"/>
                <a:sym typeface="Roboto"/>
              </a:rPr>
              <a:t>)</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skip to the next neighbour</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t>
            </a:r>
            <a:r>
              <a:rPr lang="en" sz="1300">
                <a:solidFill>
                  <a:srgbClr val="D5A6BD"/>
                </a:solidFill>
                <a:latin typeface="Roboto"/>
                <a:ea typeface="Roboto"/>
                <a:cs typeface="Roboto"/>
                <a:sym typeface="Roboto"/>
              </a:rPr>
              <a:t>if</a:t>
            </a:r>
            <a:r>
              <a:rPr lang="en" sz="1300">
                <a:solidFill>
                  <a:schemeClr val="dk1"/>
                </a:solidFill>
                <a:latin typeface="Roboto"/>
                <a:ea typeface="Roboto"/>
                <a:cs typeface="Roboto"/>
                <a:sym typeface="Roboto"/>
              </a:rPr>
              <a:t> (new path to neighbour </a:t>
            </a:r>
            <a:r>
              <a:rPr lang="en" sz="1300">
                <a:solidFill>
                  <a:srgbClr val="D5A6BD"/>
                </a:solidFill>
                <a:latin typeface="Roboto"/>
                <a:ea typeface="Roboto"/>
                <a:cs typeface="Roboto"/>
                <a:sym typeface="Roboto"/>
              </a:rPr>
              <a:t>is </a:t>
            </a:r>
            <a:r>
              <a:rPr lang="en" sz="1300">
                <a:solidFill>
                  <a:schemeClr val="dk1"/>
                </a:solidFill>
                <a:latin typeface="Roboto"/>
                <a:ea typeface="Roboto"/>
                <a:cs typeface="Roboto"/>
                <a:sym typeface="Roboto"/>
              </a:rPr>
              <a:t>shorter) </a:t>
            </a:r>
            <a:r>
              <a:rPr lang="en" sz="1300">
                <a:solidFill>
                  <a:srgbClr val="D5A6BD"/>
                </a:solidFill>
                <a:latin typeface="Roboto"/>
                <a:ea typeface="Roboto"/>
                <a:cs typeface="Roboto"/>
                <a:sym typeface="Roboto"/>
              </a:rPr>
              <a:t>OR</a:t>
            </a:r>
            <a:r>
              <a:rPr lang="en" sz="1300">
                <a:solidFill>
                  <a:schemeClr val="dk1"/>
                </a:solidFill>
                <a:latin typeface="Roboto"/>
                <a:ea typeface="Roboto"/>
                <a:cs typeface="Roboto"/>
                <a:sym typeface="Roboto"/>
              </a:rPr>
              <a:t> (neighbour </a:t>
            </a:r>
            <a:r>
              <a:rPr lang="en" sz="1300">
                <a:solidFill>
                  <a:srgbClr val="D5A6BD"/>
                </a:solidFill>
                <a:latin typeface="Roboto"/>
                <a:ea typeface="Roboto"/>
                <a:cs typeface="Roboto"/>
                <a:sym typeface="Roboto"/>
              </a:rPr>
              <a:t>is not</a:t>
            </a:r>
            <a:r>
              <a:rPr lang="en" sz="1300">
                <a:solidFill>
                  <a:schemeClr val="dk1"/>
                </a:solidFill>
                <a:latin typeface="Roboto"/>
                <a:ea typeface="Roboto"/>
                <a:cs typeface="Roboto"/>
                <a:sym typeface="Roboto"/>
              </a:rPr>
              <a:t> in </a:t>
            </a:r>
            <a:r>
              <a:rPr lang="en" sz="1300">
                <a:solidFill>
                  <a:schemeClr val="accent2"/>
                </a:solidFill>
                <a:latin typeface="Roboto"/>
                <a:ea typeface="Roboto"/>
                <a:cs typeface="Roboto"/>
                <a:sym typeface="Roboto"/>
              </a:rPr>
              <a:t>OPEN</a:t>
            </a:r>
            <a:r>
              <a:rPr lang="en" sz="1300">
                <a:solidFill>
                  <a:schemeClr val="dk1"/>
                </a:solidFill>
                <a:latin typeface="Roboto"/>
                <a:ea typeface="Roboto"/>
                <a:cs typeface="Roboto"/>
                <a:sym typeface="Roboto"/>
              </a:rPr>
              <a:t>)</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set f_cost of neighbour</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set parent of neighbour to current</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t>
            </a:r>
            <a:r>
              <a:rPr lang="en" sz="1300">
                <a:solidFill>
                  <a:srgbClr val="D5A6BD"/>
                </a:solidFill>
                <a:latin typeface="Roboto"/>
                <a:ea typeface="Roboto"/>
                <a:cs typeface="Roboto"/>
                <a:sym typeface="Roboto"/>
              </a:rPr>
              <a:t> if</a:t>
            </a:r>
            <a:r>
              <a:rPr lang="en" sz="1300">
                <a:solidFill>
                  <a:schemeClr val="dk1"/>
                </a:solidFill>
                <a:latin typeface="Roboto"/>
                <a:ea typeface="Roboto"/>
                <a:cs typeface="Roboto"/>
                <a:sym typeface="Roboto"/>
              </a:rPr>
              <a:t> (neighbour </a:t>
            </a:r>
            <a:r>
              <a:rPr lang="en" sz="1300">
                <a:solidFill>
                  <a:srgbClr val="D5A6BD"/>
                </a:solidFill>
                <a:latin typeface="Roboto"/>
                <a:ea typeface="Roboto"/>
                <a:cs typeface="Roboto"/>
                <a:sym typeface="Roboto"/>
              </a:rPr>
              <a:t>is not</a:t>
            </a:r>
            <a:r>
              <a:rPr lang="en" sz="1300">
                <a:solidFill>
                  <a:schemeClr val="dk1"/>
                </a:solidFill>
                <a:latin typeface="Roboto"/>
                <a:ea typeface="Roboto"/>
                <a:cs typeface="Roboto"/>
                <a:sym typeface="Roboto"/>
              </a:rPr>
              <a:t> in </a:t>
            </a:r>
            <a:r>
              <a:rPr lang="en" sz="1300">
                <a:solidFill>
                  <a:schemeClr val="accent2"/>
                </a:solidFill>
                <a:latin typeface="Roboto"/>
                <a:ea typeface="Roboto"/>
                <a:cs typeface="Roboto"/>
                <a:sym typeface="Roboto"/>
              </a:rPr>
              <a:t>OPEN</a:t>
            </a:r>
            <a:r>
              <a:rPr lang="en" sz="1300">
                <a:solidFill>
                  <a:schemeClr val="dk1"/>
                </a:solidFill>
                <a:latin typeface="Roboto"/>
                <a:ea typeface="Roboto"/>
                <a:cs typeface="Roboto"/>
                <a:sym typeface="Roboto"/>
              </a:rPr>
              <a:t>)</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add neighbour to </a:t>
            </a:r>
            <a:r>
              <a:rPr lang="en" sz="1300">
                <a:solidFill>
                  <a:schemeClr val="accent2"/>
                </a:solidFill>
                <a:latin typeface="Roboto"/>
                <a:ea typeface="Roboto"/>
                <a:cs typeface="Roboto"/>
                <a:sym typeface="Roboto"/>
              </a:rPr>
              <a:t>OPEN</a:t>
            </a:r>
            <a:endParaRPr sz="13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PCB Optimization - A*</a:t>
            </a:r>
            <a:endParaRPr/>
          </a:p>
        </p:txBody>
      </p:sp>
      <p:pic>
        <p:nvPicPr>
          <p:cNvPr id="158" name="Google Shape;158;p26"/>
          <p:cNvPicPr preferRelativeResize="0"/>
          <p:nvPr/>
        </p:nvPicPr>
        <p:blipFill>
          <a:blip r:embed="rId3">
            <a:alphaModFix/>
          </a:blip>
          <a:stretch>
            <a:fillRect/>
          </a:stretch>
        </p:blipFill>
        <p:spPr>
          <a:xfrm>
            <a:off x="387900" y="1398077"/>
            <a:ext cx="7039499" cy="191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Image Construction</a:t>
            </a:r>
            <a:endParaRPr/>
          </a:p>
        </p:txBody>
      </p:sp>
      <p:sp>
        <p:nvSpPr>
          <p:cNvPr id="164" name="Google Shape;164;p27"/>
          <p:cNvSpPr txBox="1"/>
          <p:nvPr>
            <p:ph idx="1" type="body"/>
          </p:nvPr>
        </p:nvSpPr>
        <p:spPr>
          <a:xfrm>
            <a:off x="387900" y="1489825"/>
            <a:ext cx="5481300" cy="30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final output of the Circuit Board Diagram is a set PCB Layout color coded however the user decides based on the Convert Menu options.</a:t>
            </a:r>
            <a:endParaRPr/>
          </a:p>
          <a:p>
            <a:pPr indent="0" lvl="0" marL="0" rtl="0" algn="l">
              <a:spcBef>
                <a:spcPts val="1200"/>
              </a:spcBef>
              <a:spcAft>
                <a:spcPts val="1200"/>
              </a:spcAft>
              <a:buNone/>
            </a:pPr>
            <a:r>
              <a:rPr lang="en"/>
              <a:t>To the right are two different outputs from two circuits where there are are three components each.</a:t>
            </a:r>
            <a:endParaRPr/>
          </a:p>
        </p:txBody>
      </p:sp>
      <p:pic>
        <p:nvPicPr>
          <p:cNvPr id="165" name="Google Shape;165;p27"/>
          <p:cNvPicPr preferRelativeResize="0"/>
          <p:nvPr/>
        </p:nvPicPr>
        <p:blipFill>
          <a:blip r:embed="rId3">
            <a:alphaModFix/>
          </a:blip>
          <a:stretch>
            <a:fillRect/>
          </a:stretch>
        </p:blipFill>
        <p:spPr>
          <a:xfrm>
            <a:off x="6458312" y="2856638"/>
            <a:ext cx="2297776" cy="1838225"/>
          </a:xfrm>
          <a:prstGeom prst="rect">
            <a:avLst/>
          </a:prstGeom>
          <a:noFill/>
          <a:ln>
            <a:noFill/>
          </a:ln>
        </p:spPr>
      </p:pic>
      <p:pic>
        <p:nvPicPr>
          <p:cNvPr id="166" name="Google Shape;166;p27"/>
          <p:cNvPicPr preferRelativeResize="0"/>
          <p:nvPr/>
        </p:nvPicPr>
        <p:blipFill>
          <a:blip r:embed="rId4">
            <a:alphaModFix/>
          </a:blip>
          <a:stretch>
            <a:fillRect/>
          </a:stretch>
        </p:blipFill>
        <p:spPr>
          <a:xfrm>
            <a:off x="6757173" y="448629"/>
            <a:ext cx="1700050" cy="22667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File Management</a:t>
            </a:r>
            <a:endParaRPr/>
          </a:p>
        </p:txBody>
      </p:sp>
      <p:sp>
        <p:nvSpPr>
          <p:cNvPr id="172" name="Google Shape;172;p28"/>
          <p:cNvSpPr txBox="1"/>
          <p:nvPr>
            <p:ph idx="1" type="body"/>
          </p:nvPr>
        </p:nvSpPr>
        <p:spPr>
          <a:xfrm>
            <a:off x="387900" y="1489825"/>
            <a:ext cx="58773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PyQt offers its own way to save and open files.</a:t>
            </a:r>
            <a:endParaRPr/>
          </a:p>
          <a:p>
            <a:pPr indent="-342900" lvl="0" marL="457200" rtl="0" algn="l">
              <a:lnSpc>
                <a:spcPct val="150000"/>
              </a:lnSpc>
              <a:spcBef>
                <a:spcPts val="0"/>
              </a:spcBef>
              <a:spcAft>
                <a:spcPts val="0"/>
              </a:spcAft>
              <a:buSzPts val="1800"/>
              <a:buChar char="●"/>
            </a:pPr>
            <a:r>
              <a:rPr lang="en"/>
              <a:t>Save, Save As, and Open all call the backend’s save and load methods as well.</a:t>
            </a:r>
            <a:endParaRPr/>
          </a:p>
          <a:p>
            <a:pPr indent="-342900" lvl="0" marL="457200" rtl="0" algn="l">
              <a:spcBef>
                <a:spcPts val="0"/>
              </a:spcBef>
              <a:spcAft>
                <a:spcPts val="0"/>
              </a:spcAft>
              <a:buSzPts val="1800"/>
              <a:buChar char="●"/>
            </a:pPr>
            <a:r>
              <a:rPr lang="en"/>
              <a:t>Create New deletes the schematic instance and creates a new one.</a:t>
            </a:r>
            <a:endParaRPr/>
          </a:p>
          <a:p>
            <a:pPr indent="-342900" lvl="0" marL="457200" rtl="0" algn="l">
              <a:spcBef>
                <a:spcPts val="0"/>
              </a:spcBef>
              <a:spcAft>
                <a:spcPts val="0"/>
              </a:spcAft>
              <a:buSzPts val="1800"/>
              <a:buChar char="●"/>
            </a:pPr>
            <a:r>
              <a:rPr lang="en"/>
              <a:t>.circ</a:t>
            </a:r>
            <a:endParaRPr/>
          </a:p>
        </p:txBody>
      </p:sp>
      <p:pic>
        <p:nvPicPr>
          <p:cNvPr id="173" name="Google Shape;173;p28"/>
          <p:cNvPicPr preferRelativeResize="0"/>
          <p:nvPr/>
        </p:nvPicPr>
        <p:blipFill rotWithShape="1">
          <a:blip r:embed="rId3">
            <a:alphaModFix/>
          </a:blip>
          <a:srcRect b="30031" l="40702" r="38744" t="34629"/>
          <a:stretch/>
        </p:blipFill>
        <p:spPr>
          <a:xfrm>
            <a:off x="6265225" y="2351325"/>
            <a:ext cx="2878776" cy="279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Backend Class Diagram</a:t>
            </a:r>
            <a:endParaRPr/>
          </a:p>
        </p:txBody>
      </p:sp>
      <p:sp>
        <p:nvSpPr>
          <p:cNvPr id="179" name="Google Shape;179;p29"/>
          <p:cNvSpPr txBox="1"/>
          <p:nvPr/>
        </p:nvSpPr>
        <p:spPr>
          <a:xfrm>
            <a:off x="387900" y="1316325"/>
            <a:ext cx="25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Backend Class Diagram Link</a:t>
            </a:r>
            <a:endParaRPr/>
          </a:p>
        </p:txBody>
      </p:sp>
      <p:pic>
        <p:nvPicPr>
          <p:cNvPr id="180" name="Google Shape;180;p29"/>
          <p:cNvPicPr preferRelativeResize="0"/>
          <p:nvPr/>
        </p:nvPicPr>
        <p:blipFill>
          <a:blip r:embed="rId4">
            <a:alphaModFix/>
          </a:blip>
          <a:stretch>
            <a:fillRect/>
          </a:stretch>
        </p:blipFill>
        <p:spPr>
          <a:xfrm>
            <a:off x="6809600" y="0"/>
            <a:ext cx="2334400" cy="5143499"/>
          </a:xfrm>
          <a:prstGeom prst="rect">
            <a:avLst/>
          </a:prstGeom>
          <a:noFill/>
          <a:ln>
            <a:noFill/>
          </a:ln>
        </p:spPr>
      </p:pic>
      <p:pic>
        <p:nvPicPr>
          <p:cNvPr id="181" name="Google Shape;181;p29"/>
          <p:cNvPicPr preferRelativeResize="0"/>
          <p:nvPr/>
        </p:nvPicPr>
        <p:blipFill>
          <a:blip r:embed="rId5">
            <a:alphaModFix/>
          </a:blip>
          <a:stretch>
            <a:fillRect/>
          </a:stretch>
        </p:blipFill>
        <p:spPr>
          <a:xfrm>
            <a:off x="3843650" y="3816150"/>
            <a:ext cx="2965949" cy="1327350"/>
          </a:xfrm>
          <a:prstGeom prst="rect">
            <a:avLst/>
          </a:prstGeom>
          <a:noFill/>
          <a:ln>
            <a:noFill/>
          </a:ln>
        </p:spPr>
      </p:pic>
      <p:pic>
        <p:nvPicPr>
          <p:cNvPr id="182" name="Google Shape;182;p29"/>
          <p:cNvPicPr preferRelativeResize="0"/>
          <p:nvPr/>
        </p:nvPicPr>
        <p:blipFill>
          <a:blip r:embed="rId6">
            <a:alphaModFix/>
          </a:blip>
          <a:stretch>
            <a:fillRect/>
          </a:stretch>
        </p:blipFill>
        <p:spPr>
          <a:xfrm>
            <a:off x="5395499" y="1597125"/>
            <a:ext cx="1414100" cy="2219025"/>
          </a:xfrm>
          <a:prstGeom prst="rect">
            <a:avLst/>
          </a:prstGeom>
          <a:noFill/>
          <a:ln>
            <a:noFill/>
          </a:ln>
        </p:spPr>
      </p:pic>
      <p:pic>
        <p:nvPicPr>
          <p:cNvPr id="183" name="Google Shape;183;p29"/>
          <p:cNvPicPr preferRelativeResize="0"/>
          <p:nvPr/>
        </p:nvPicPr>
        <p:blipFill>
          <a:blip r:embed="rId7">
            <a:alphaModFix/>
          </a:blip>
          <a:stretch>
            <a:fillRect/>
          </a:stretch>
        </p:blipFill>
        <p:spPr>
          <a:xfrm>
            <a:off x="4203425" y="3025675"/>
            <a:ext cx="1192075" cy="790475"/>
          </a:xfrm>
          <a:prstGeom prst="rect">
            <a:avLst/>
          </a:prstGeom>
          <a:noFill/>
          <a:ln>
            <a:noFill/>
          </a:ln>
        </p:spPr>
      </p:pic>
      <p:pic>
        <p:nvPicPr>
          <p:cNvPr id="184" name="Google Shape;184;p29"/>
          <p:cNvPicPr preferRelativeResize="0"/>
          <p:nvPr/>
        </p:nvPicPr>
        <p:blipFill>
          <a:blip r:embed="rId8">
            <a:alphaModFix/>
          </a:blip>
          <a:stretch>
            <a:fillRect/>
          </a:stretch>
        </p:blipFill>
        <p:spPr>
          <a:xfrm>
            <a:off x="4203425" y="2543413"/>
            <a:ext cx="1192075" cy="484412"/>
          </a:xfrm>
          <a:prstGeom prst="rect">
            <a:avLst/>
          </a:prstGeom>
          <a:noFill/>
          <a:ln>
            <a:noFill/>
          </a:ln>
        </p:spPr>
      </p:pic>
      <p:pic>
        <p:nvPicPr>
          <p:cNvPr id="185" name="Google Shape;185;p29"/>
          <p:cNvPicPr preferRelativeResize="0"/>
          <p:nvPr/>
        </p:nvPicPr>
        <p:blipFill>
          <a:blip r:embed="rId9">
            <a:alphaModFix/>
          </a:blip>
          <a:stretch>
            <a:fillRect/>
          </a:stretch>
        </p:blipFill>
        <p:spPr>
          <a:xfrm>
            <a:off x="1479213" y="4265275"/>
            <a:ext cx="360483" cy="790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 Class Diagram</a:t>
            </a:r>
            <a:endParaRPr/>
          </a:p>
        </p:txBody>
      </p:sp>
      <p:pic>
        <p:nvPicPr>
          <p:cNvPr id="191" name="Google Shape;191;p30"/>
          <p:cNvPicPr preferRelativeResize="0"/>
          <p:nvPr/>
        </p:nvPicPr>
        <p:blipFill>
          <a:blip r:embed="rId3">
            <a:alphaModFix/>
          </a:blip>
          <a:stretch>
            <a:fillRect/>
          </a:stretch>
        </p:blipFill>
        <p:spPr>
          <a:xfrm>
            <a:off x="5969451" y="214325"/>
            <a:ext cx="2981800" cy="4255625"/>
          </a:xfrm>
          <a:prstGeom prst="rect">
            <a:avLst/>
          </a:prstGeom>
          <a:noFill/>
          <a:ln>
            <a:noFill/>
          </a:ln>
        </p:spPr>
      </p:pic>
      <p:pic>
        <p:nvPicPr>
          <p:cNvPr id="192" name="Google Shape;192;p30"/>
          <p:cNvPicPr preferRelativeResize="0"/>
          <p:nvPr/>
        </p:nvPicPr>
        <p:blipFill>
          <a:blip r:embed="rId4">
            <a:alphaModFix/>
          </a:blip>
          <a:stretch>
            <a:fillRect/>
          </a:stretch>
        </p:blipFill>
        <p:spPr>
          <a:xfrm>
            <a:off x="3328988" y="3325913"/>
            <a:ext cx="2486025" cy="1704975"/>
          </a:xfrm>
          <a:prstGeom prst="rect">
            <a:avLst/>
          </a:prstGeom>
          <a:noFill/>
          <a:ln>
            <a:noFill/>
          </a:ln>
        </p:spPr>
      </p:pic>
      <p:pic>
        <p:nvPicPr>
          <p:cNvPr id="193" name="Google Shape;193;p30"/>
          <p:cNvPicPr preferRelativeResize="0"/>
          <p:nvPr/>
        </p:nvPicPr>
        <p:blipFill>
          <a:blip r:embed="rId5">
            <a:alphaModFix/>
          </a:blip>
          <a:stretch>
            <a:fillRect/>
          </a:stretch>
        </p:blipFill>
        <p:spPr>
          <a:xfrm>
            <a:off x="3352800" y="1144113"/>
            <a:ext cx="2438400" cy="2105025"/>
          </a:xfrm>
          <a:prstGeom prst="rect">
            <a:avLst/>
          </a:prstGeom>
          <a:noFill/>
          <a:ln>
            <a:noFill/>
          </a:ln>
        </p:spPr>
      </p:pic>
      <p:sp>
        <p:nvSpPr>
          <p:cNvPr id="194" name="Google Shape;194;p30"/>
          <p:cNvSpPr txBox="1"/>
          <p:nvPr/>
        </p:nvSpPr>
        <p:spPr>
          <a:xfrm>
            <a:off x="387900" y="1561400"/>
            <a:ext cx="2627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u="sng">
                <a:solidFill>
                  <a:schemeClr val="hlink"/>
                </a:solidFill>
                <a:latin typeface="Roboto"/>
                <a:ea typeface="Roboto"/>
                <a:cs typeface="Roboto"/>
                <a:sym typeface="Roboto"/>
                <a:hlinkClick r:id="rId6"/>
              </a:rPr>
              <a:t>Class Diagram</a:t>
            </a:r>
            <a:endParaRPr sz="26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87900" y="275550"/>
            <a:ext cx="8368200" cy="441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8000"/>
              <a:t>Demonstration</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and Purpose</a:t>
            </a:r>
            <a:endParaRPr/>
          </a:p>
        </p:txBody>
      </p:sp>
      <p:sp>
        <p:nvSpPr>
          <p:cNvPr id="70" name="Google Shape;70;p14"/>
          <p:cNvSpPr txBox="1"/>
          <p:nvPr>
            <p:ph idx="1" type="body"/>
          </p:nvPr>
        </p:nvSpPr>
        <p:spPr>
          <a:xfrm>
            <a:off x="387900" y="2571750"/>
            <a:ext cx="5562300" cy="2342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Developing functional circuits and clean looking diagrams can be a hassle.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 many cases, there is a huge difference between circuit diagrams and physical PCB layouts, which can cause big problems in converting from one to another.</a:t>
            </a:r>
            <a:endParaRPr/>
          </a:p>
        </p:txBody>
      </p:sp>
      <p:pic>
        <p:nvPicPr>
          <p:cNvPr id="71" name="Google Shape;71;p14"/>
          <p:cNvPicPr preferRelativeResize="0"/>
          <p:nvPr/>
        </p:nvPicPr>
        <p:blipFill>
          <a:blip r:embed="rId3">
            <a:alphaModFix/>
          </a:blip>
          <a:stretch>
            <a:fillRect/>
          </a:stretch>
        </p:blipFill>
        <p:spPr>
          <a:xfrm>
            <a:off x="5950275" y="2939825"/>
            <a:ext cx="3193725" cy="2203675"/>
          </a:xfrm>
          <a:prstGeom prst="rect">
            <a:avLst/>
          </a:prstGeom>
          <a:noFill/>
          <a:ln>
            <a:noFill/>
          </a:ln>
        </p:spPr>
      </p:pic>
      <p:sp>
        <p:nvSpPr>
          <p:cNvPr id="72" name="Google Shape;72;p14"/>
          <p:cNvSpPr txBox="1"/>
          <p:nvPr>
            <p:ph idx="1" type="body"/>
          </p:nvPr>
        </p:nvSpPr>
        <p:spPr>
          <a:xfrm>
            <a:off x="387900" y="1405250"/>
            <a:ext cx="8508900" cy="128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Today’s modern world is founded on the principles of electrical circuits and electronics. Without them, we wouldn’t have </a:t>
            </a:r>
            <a:r>
              <a:rPr lang="en"/>
              <a:t>light bulbs</a:t>
            </a:r>
            <a:r>
              <a:rPr lang="en"/>
              <a:t>, heating and cooling, computers, and many other luxuries that we have today.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Works</a:t>
            </a:r>
            <a:endParaRPr/>
          </a:p>
        </p:txBody>
      </p:sp>
      <p:sp>
        <p:nvSpPr>
          <p:cNvPr id="205" name="Google Shape;205;p32"/>
          <p:cNvSpPr txBox="1"/>
          <p:nvPr>
            <p:ph idx="1" type="body"/>
          </p:nvPr>
        </p:nvSpPr>
        <p:spPr>
          <a:xfrm>
            <a:off x="387900" y="1489825"/>
            <a:ext cx="4930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Due to time constraints, some of the more complex features had to be omitted from version 1.0. In the event that version 2.0 was to be created, the following features would be implemented:</a:t>
            </a:r>
            <a:endParaRPr/>
          </a:p>
          <a:p>
            <a:pPr indent="-342900" lvl="0" marL="457200" rtl="0" algn="l">
              <a:spcBef>
                <a:spcPts val="1200"/>
              </a:spcBef>
              <a:spcAft>
                <a:spcPts val="0"/>
              </a:spcAft>
              <a:buSzPts val="1800"/>
              <a:buChar char="●"/>
            </a:pPr>
            <a:r>
              <a:rPr lang="en"/>
              <a:t>Pallet Wheel</a:t>
            </a:r>
            <a:endParaRPr/>
          </a:p>
          <a:p>
            <a:pPr indent="-342900" lvl="0" marL="457200" rtl="0" algn="l">
              <a:spcBef>
                <a:spcPts val="0"/>
              </a:spcBef>
              <a:spcAft>
                <a:spcPts val="0"/>
              </a:spcAft>
              <a:buSzPts val="1800"/>
              <a:buChar char="●"/>
            </a:pPr>
            <a:r>
              <a:rPr lang="en"/>
              <a:t>Transistors</a:t>
            </a:r>
            <a:endParaRPr/>
          </a:p>
          <a:p>
            <a:pPr indent="-342900" lvl="0" marL="457200" rtl="0" algn="l">
              <a:spcBef>
                <a:spcPts val="0"/>
              </a:spcBef>
              <a:spcAft>
                <a:spcPts val="0"/>
              </a:spcAft>
              <a:buSzPts val="1800"/>
              <a:buChar char="●"/>
            </a:pPr>
            <a:r>
              <a:rPr lang="en">
                <a:highlight>
                  <a:srgbClr val="0000FF"/>
                </a:highlight>
              </a:rPr>
              <a:t>Comments</a:t>
            </a:r>
            <a:endParaRPr>
              <a:highlight>
                <a:srgbClr val="0000FF"/>
              </a:highlight>
            </a:endParaRPr>
          </a:p>
          <a:p>
            <a:pPr indent="-342900" lvl="0" marL="457200" rtl="0" algn="l">
              <a:spcBef>
                <a:spcPts val="0"/>
              </a:spcBef>
              <a:spcAft>
                <a:spcPts val="0"/>
              </a:spcAft>
              <a:buSzPts val="1800"/>
              <a:buChar char="●"/>
            </a:pPr>
            <a:r>
              <a:rPr lang="en">
                <a:highlight>
                  <a:srgbClr val="0000FF"/>
                </a:highlight>
              </a:rPr>
              <a:t>Follower Wires</a:t>
            </a:r>
            <a:endParaRPr>
              <a:highlight>
                <a:srgbClr val="0000FF"/>
              </a:highlight>
            </a:endParaRPr>
          </a:p>
        </p:txBody>
      </p:sp>
      <p:pic>
        <p:nvPicPr>
          <p:cNvPr id="206" name="Google Shape;206;p32"/>
          <p:cNvPicPr preferRelativeResize="0"/>
          <p:nvPr/>
        </p:nvPicPr>
        <p:blipFill>
          <a:blip r:embed="rId3">
            <a:alphaModFix/>
          </a:blip>
          <a:stretch>
            <a:fillRect/>
          </a:stretch>
        </p:blipFill>
        <p:spPr>
          <a:xfrm>
            <a:off x="5318001" y="3375047"/>
            <a:ext cx="3825999" cy="1768451"/>
          </a:xfrm>
          <a:prstGeom prst="rect">
            <a:avLst/>
          </a:prstGeom>
          <a:noFill/>
          <a:ln>
            <a:noFill/>
          </a:ln>
          <a:effectLst>
            <a:outerShdw blurRad="57150" rotWithShape="0" algn="bl" dir="5400000" dist="19050">
              <a:srgbClr val="000000">
                <a:alpha val="50000"/>
              </a:srgbClr>
            </a:outerShdw>
          </a:effectLst>
        </p:spPr>
      </p:pic>
      <p:pic>
        <p:nvPicPr>
          <p:cNvPr id="207" name="Google Shape;207;p32"/>
          <p:cNvPicPr preferRelativeResize="0"/>
          <p:nvPr/>
        </p:nvPicPr>
        <p:blipFill>
          <a:blip r:embed="rId4">
            <a:alphaModFix/>
          </a:blip>
          <a:stretch>
            <a:fillRect/>
          </a:stretch>
        </p:blipFill>
        <p:spPr>
          <a:xfrm>
            <a:off x="6565075" y="0"/>
            <a:ext cx="2578925" cy="286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87900" y="275550"/>
            <a:ext cx="8368200" cy="441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8000"/>
              <a:t>Questions?</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Software Overview</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program provides the user with the ability to produce basic circuit diagrams quickly and easily. </a:t>
            </a:r>
            <a:endParaRPr/>
          </a:p>
          <a:p>
            <a:pPr indent="-342900" lvl="0" marL="457200" rtl="0" algn="l">
              <a:spcBef>
                <a:spcPts val="0"/>
              </a:spcBef>
              <a:spcAft>
                <a:spcPts val="0"/>
              </a:spcAft>
              <a:buSzPts val="1800"/>
              <a:buChar char="●"/>
            </a:pPr>
            <a:r>
              <a:rPr lang="en"/>
              <a:t>It also provides the user the ability to convert their diagram to a physical PCB layout which is optimized.</a:t>
            </a:r>
            <a:endParaRPr/>
          </a:p>
          <a:p>
            <a:pPr indent="-317500" lvl="1" marL="914400" rtl="0" algn="l">
              <a:spcBef>
                <a:spcPts val="0"/>
              </a:spcBef>
              <a:spcAft>
                <a:spcPts val="0"/>
              </a:spcAft>
              <a:buSzPts val="1400"/>
              <a:buChar char="○"/>
            </a:pPr>
            <a:r>
              <a:rPr lang="en"/>
              <a:t>The program outputs an image of the optimized PCB layout for use in any further electrical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Technologies</a:t>
            </a:r>
            <a:endParaRPr/>
          </a:p>
        </p:txBody>
      </p:sp>
      <p:sp>
        <p:nvSpPr>
          <p:cNvPr id="84" name="Google Shape;84;p16"/>
          <p:cNvSpPr txBox="1"/>
          <p:nvPr>
            <p:ph idx="1" type="body"/>
          </p:nvPr>
        </p:nvSpPr>
        <p:spPr>
          <a:xfrm>
            <a:off x="387900" y="1489824"/>
            <a:ext cx="8368200" cy="51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technologies included in this program are:</a:t>
            </a:r>
            <a:endParaRPr/>
          </a:p>
        </p:txBody>
      </p:sp>
      <p:sp>
        <p:nvSpPr>
          <p:cNvPr id="85" name="Google Shape;85;p16"/>
          <p:cNvSpPr txBox="1"/>
          <p:nvPr>
            <p:ph idx="1" type="body"/>
          </p:nvPr>
        </p:nvSpPr>
        <p:spPr>
          <a:xfrm>
            <a:off x="387900" y="2002225"/>
            <a:ext cx="4184100" cy="301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Programs</a:t>
            </a:r>
            <a:r>
              <a:rPr b="1" lang="en" u="sng"/>
              <a:t>:</a:t>
            </a:r>
            <a:endParaRPr b="1" u="sng"/>
          </a:p>
          <a:p>
            <a:pPr indent="-336550" lvl="0" marL="457200" rtl="0" algn="l">
              <a:spcBef>
                <a:spcPts val="1200"/>
              </a:spcBef>
              <a:spcAft>
                <a:spcPts val="0"/>
              </a:spcAft>
              <a:buSzPts val="1700"/>
              <a:buChar char="●"/>
            </a:pPr>
            <a:r>
              <a:rPr lang="en" sz="1700"/>
              <a:t>Visual Studio Code Editor</a:t>
            </a:r>
            <a:endParaRPr sz="1700"/>
          </a:p>
          <a:p>
            <a:pPr indent="-336550" lvl="0" marL="457200" rtl="0" algn="l">
              <a:spcBef>
                <a:spcPts val="0"/>
              </a:spcBef>
              <a:spcAft>
                <a:spcPts val="0"/>
              </a:spcAft>
              <a:buSzPts val="1700"/>
              <a:buChar char="●"/>
            </a:pPr>
            <a:r>
              <a:rPr lang="en" sz="1700"/>
              <a:t>QT Designer</a:t>
            </a:r>
            <a:endParaRPr sz="1700"/>
          </a:p>
          <a:p>
            <a:pPr indent="-336550" lvl="0" marL="457200" rtl="0" algn="l">
              <a:spcBef>
                <a:spcPts val="0"/>
              </a:spcBef>
              <a:spcAft>
                <a:spcPts val="0"/>
              </a:spcAft>
              <a:buSzPts val="1700"/>
              <a:buChar char="●"/>
            </a:pPr>
            <a:r>
              <a:rPr lang="en" sz="1700"/>
              <a:t>Python 3</a:t>
            </a:r>
            <a:endParaRPr sz="1700"/>
          </a:p>
        </p:txBody>
      </p:sp>
      <p:sp>
        <p:nvSpPr>
          <p:cNvPr id="86" name="Google Shape;86;p16"/>
          <p:cNvSpPr txBox="1"/>
          <p:nvPr>
            <p:ph idx="1" type="body"/>
          </p:nvPr>
        </p:nvSpPr>
        <p:spPr>
          <a:xfrm>
            <a:off x="4572000" y="2002275"/>
            <a:ext cx="4184100" cy="301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u="sng"/>
              <a:t>Libraries:</a:t>
            </a:r>
            <a:endParaRPr u="sng"/>
          </a:p>
          <a:p>
            <a:pPr indent="-336550" lvl="0" marL="457200" rtl="0" algn="l">
              <a:lnSpc>
                <a:spcPct val="115000"/>
              </a:lnSpc>
              <a:spcBef>
                <a:spcPts val="1200"/>
              </a:spcBef>
              <a:spcAft>
                <a:spcPts val="0"/>
              </a:spcAft>
              <a:buSzPts val="1700"/>
              <a:buChar char="●"/>
            </a:pPr>
            <a:r>
              <a:rPr lang="en" sz="1700"/>
              <a:t>PyQT Library</a:t>
            </a:r>
            <a:endParaRPr sz="1700"/>
          </a:p>
          <a:p>
            <a:pPr indent="-336550" lvl="0" marL="457200" rtl="0" algn="l">
              <a:lnSpc>
                <a:spcPct val="115000"/>
              </a:lnSpc>
              <a:spcBef>
                <a:spcPts val="0"/>
              </a:spcBef>
              <a:spcAft>
                <a:spcPts val="0"/>
              </a:spcAft>
              <a:buSzPts val="1700"/>
              <a:buChar char="●"/>
            </a:pPr>
            <a:r>
              <a:rPr lang="en" sz="1700"/>
              <a:t>PySide2 (PyQT fork) Library</a:t>
            </a:r>
            <a:endParaRPr sz="1700"/>
          </a:p>
          <a:p>
            <a:pPr indent="-336550" lvl="0" marL="457200" rtl="0" algn="l">
              <a:lnSpc>
                <a:spcPct val="115000"/>
              </a:lnSpc>
              <a:spcBef>
                <a:spcPts val="0"/>
              </a:spcBef>
              <a:spcAft>
                <a:spcPts val="0"/>
              </a:spcAft>
              <a:buSzPts val="1700"/>
              <a:buChar char="●"/>
            </a:pPr>
            <a:r>
              <a:rPr lang="en" sz="1700"/>
              <a:t>Numpy Library</a:t>
            </a:r>
            <a:endParaRPr sz="1700"/>
          </a:p>
          <a:p>
            <a:pPr indent="-336550" lvl="0" marL="457200" rtl="0" algn="l">
              <a:lnSpc>
                <a:spcPct val="115000"/>
              </a:lnSpc>
              <a:spcBef>
                <a:spcPts val="0"/>
              </a:spcBef>
              <a:spcAft>
                <a:spcPts val="0"/>
              </a:spcAft>
              <a:buSzPts val="1700"/>
              <a:buChar char="●"/>
            </a:pPr>
            <a:r>
              <a:rPr lang="en" sz="1700"/>
              <a:t>XML Library</a:t>
            </a:r>
            <a:endParaRPr sz="1700"/>
          </a:p>
          <a:p>
            <a:pPr indent="-336550" lvl="0" marL="457200" rtl="0" algn="l">
              <a:lnSpc>
                <a:spcPct val="115000"/>
              </a:lnSpc>
              <a:spcBef>
                <a:spcPts val="0"/>
              </a:spcBef>
              <a:spcAft>
                <a:spcPts val="0"/>
              </a:spcAft>
              <a:buSzPts val="1700"/>
              <a:buChar char="●"/>
            </a:pPr>
            <a:r>
              <a:rPr lang="en" sz="1700"/>
              <a:t>JSON Library</a:t>
            </a:r>
            <a:endParaRPr sz="1700"/>
          </a:p>
          <a:p>
            <a:pPr indent="-336550" lvl="0" marL="457200" rtl="0" algn="l">
              <a:lnSpc>
                <a:spcPct val="115000"/>
              </a:lnSpc>
              <a:spcBef>
                <a:spcPts val="0"/>
              </a:spcBef>
              <a:spcAft>
                <a:spcPts val="0"/>
              </a:spcAft>
              <a:buSzPts val="1700"/>
              <a:buChar char="●"/>
            </a:pPr>
            <a:r>
              <a:rPr lang="en" sz="1700"/>
              <a:t>PIL (Python Imaging Library)/Pillow (PIL fork)</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Software breakdown</a:t>
            </a:r>
            <a:endParaRPr/>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This software is broken up into four main sections:</a:t>
            </a:r>
            <a:endParaRPr sz="2100"/>
          </a:p>
          <a:p>
            <a:pPr indent="-361950" lvl="0" marL="457200" rtl="0" algn="l">
              <a:spcBef>
                <a:spcPts val="1200"/>
              </a:spcBef>
              <a:spcAft>
                <a:spcPts val="0"/>
              </a:spcAft>
              <a:buSzPts val="2100"/>
              <a:buAutoNum type="arabicPeriod"/>
            </a:pPr>
            <a:r>
              <a:rPr lang="en" sz="2100"/>
              <a:t>Graphical User Interface</a:t>
            </a:r>
            <a:endParaRPr sz="2100"/>
          </a:p>
          <a:p>
            <a:pPr indent="-361950" lvl="0" marL="457200" rtl="0" algn="l">
              <a:spcBef>
                <a:spcPts val="0"/>
              </a:spcBef>
              <a:spcAft>
                <a:spcPts val="0"/>
              </a:spcAft>
              <a:buSzPts val="2100"/>
              <a:buAutoNum type="arabicPeriod"/>
            </a:pPr>
            <a:r>
              <a:rPr lang="en" sz="2100"/>
              <a:t>PCB Optimization</a:t>
            </a:r>
            <a:endParaRPr sz="2100"/>
          </a:p>
          <a:p>
            <a:pPr indent="-361950" lvl="0" marL="457200" rtl="0" algn="l">
              <a:spcBef>
                <a:spcPts val="0"/>
              </a:spcBef>
              <a:spcAft>
                <a:spcPts val="0"/>
              </a:spcAft>
              <a:buSzPts val="2100"/>
              <a:buAutoNum type="arabicPeriod"/>
            </a:pPr>
            <a:r>
              <a:rPr lang="en" sz="2100"/>
              <a:t>Image Construction</a:t>
            </a:r>
            <a:endParaRPr sz="2100"/>
          </a:p>
          <a:p>
            <a:pPr indent="-361950" lvl="0" marL="457200" rtl="0" algn="l">
              <a:spcBef>
                <a:spcPts val="0"/>
              </a:spcBef>
              <a:spcAft>
                <a:spcPts val="0"/>
              </a:spcAft>
              <a:buSzPts val="2100"/>
              <a:buAutoNum type="arabicPeriod"/>
            </a:pPr>
            <a:r>
              <a:rPr lang="en" sz="2100"/>
              <a:t>File Management</a:t>
            </a:r>
            <a:endParaRPr sz="2100"/>
          </a:p>
        </p:txBody>
      </p:sp>
      <p:pic>
        <p:nvPicPr>
          <p:cNvPr id="93" name="Google Shape;93;p17"/>
          <p:cNvPicPr preferRelativeResize="0"/>
          <p:nvPr/>
        </p:nvPicPr>
        <p:blipFill>
          <a:blip r:embed="rId3">
            <a:alphaModFix/>
          </a:blip>
          <a:stretch>
            <a:fillRect/>
          </a:stretch>
        </p:blipFill>
        <p:spPr>
          <a:xfrm>
            <a:off x="4797519" y="2064600"/>
            <a:ext cx="4346481" cy="3078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Graphical User Interface</a:t>
            </a:r>
            <a:endParaRPr/>
          </a:p>
        </p:txBody>
      </p:sp>
      <p:sp>
        <p:nvSpPr>
          <p:cNvPr id="99" name="Google Shape;99;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of the key features of the Circuit Board Designer is the simple yet comprehensive Graphical User Interface.</a:t>
            </a:r>
            <a:endParaRPr/>
          </a:p>
          <a:p>
            <a:pPr indent="-342900" lvl="0" marL="457200" rtl="0" algn="l">
              <a:spcBef>
                <a:spcPts val="0"/>
              </a:spcBef>
              <a:spcAft>
                <a:spcPts val="0"/>
              </a:spcAft>
              <a:buSzPts val="1800"/>
              <a:buChar char="●"/>
            </a:pPr>
            <a:r>
              <a:rPr lang="en"/>
              <a:t>The GUI is broken up into three main pages:</a:t>
            </a:r>
            <a:endParaRPr/>
          </a:p>
          <a:p>
            <a:pPr indent="-342900" lvl="1" marL="914400" rtl="0" algn="l">
              <a:spcBef>
                <a:spcPts val="0"/>
              </a:spcBef>
              <a:spcAft>
                <a:spcPts val="0"/>
              </a:spcAft>
              <a:buSzPts val="1800"/>
              <a:buAutoNum type="alphaLcPeriod"/>
            </a:pPr>
            <a:r>
              <a:rPr lang="en" sz="1800"/>
              <a:t>Start Menu / File Menu</a:t>
            </a:r>
            <a:endParaRPr sz="1800"/>
          </a:p>
          <a:p>
            <a:pPr indent="-342900" lvl="1" marL="914400" rtl="0" algn="l">
              <a:spcBef>
                <a:spcPts val="0"/>
              </a:spcBef>
              <a:spcAft>
                <a:spcPts val="0"/>
              </a:spcAft>
              <a:buSzPts val="1800"/>
              <a:buAutoNum type="alphaLcPeriod"/>
            </a:pPr>
            <a:r>
              <a:rPr lang="en" sz="1800"/>
              <a:t>Circuit Building Workspace</a:t>
            </a:r>
            <a:endParaRPr sz="1800"/>
          </a:p>
          <a:p>
            <a:pPr indent="-342900" lvl="1" marL="914400" rtl="0" algn="l">
              <a:spcBef>
                <a:spcPts val="0"/>
              </a:spcBef>
              <a:spcAft>
                <a:spcPts val="0"/>
              </a:spcAft>
              <a:buSzPts val="1800"/>
              <a:buAutoNum type="alphaLcPeriod"/>
            </a:pPr>
            <a:r>
              <a:rPr lang="en" sz="1800"/>
              <a:t>Convert Menu</a:t>
            </a:r>
            <a:endParaRPr sz="1800"/>
          </a:p>
          <a:p>
            <a:pPr indent="-342900" lvl="0" marL="457200" rtl="0" algn="l">
              <a:spcBef>
                <a:spcPts val="0"/>
              </a:spcBef>
              <a:spcAft>
                <a:spcPts val="0"/>
              </a:spcAft>
              <a:buSzPts val="1800"/>
              <a:buChar char="●"/>
            </a:pPr>
            <a:r>
              <a:rPr lang="en"/>
              <a:t>All GUI implementation was done using PyQT.</a:t>
            </a:r>
            <a:endParaRPr sz="1800"/>
          </a:p>
        </p:txBody>
      </p:sp>
      <p:pic>
        <p:nvPicPr>
          <p:cNvPr id="100" name="Google Shape;100;p18"/>
          <p:cNvPicPr preferRelativeResize="0"/>
          <p:nvPr/>
        </p:nvPicPr>
        <p:blipFill rotWithShape="1">
          <a:blip r:embed="rId3">
            <a:alphaModFix/>
          </a:blip>
          <a:srcRect b="0" l="0" r="0" t="0"/>
          <a:stretch/>
        </p:blipFill>
        <p:spPr>
          <a:xfrm>
            <a:off x="6231400" y="2702775"/>
            <a:ext cx="2912599" cy="244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 - File Menu</a:t>
            </a:r>
            <a:endParaRPr/>
          </a:p>
        </p:txBody>
      </p:sp>
      <p:sp>
        <p:nvSpPr>
          <p:cNvPr id="106" name="Google Shape;106;p19"/>
          <p:cNvSpPr txBox="1"/>
          <p:nvPr>
            <p:ph idx="1" type="body"/>
          </p:nvPr>
        </p:nvSpPr>
        <p:spPr>
          <a:xfrm>
            <a:off x="387900" y="2064600"/>
            <a:ext cx="2812500" cy="25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File Menu includes the following functions:</a:t>
            </a:r>
            <a:endParaRPr sz="1900"/>
          </a:p>
          <a:p>
            <a:pPr indent="-349250" lvl="0" marL="457200" rtl="0" algn="l">
              <a:spcBef>
                <a:spcPts val="1200"/>
              </a:spcBef>
              <a:spcAft>
                <a:spcPts val="0"/>
              </a:spcAft>
              <a:buSzPts val="1900"/>
              <a:buChar char="●"/>
            </a:pPr>
            <a:r>
              <a:rPr lang="en" sz="1900"/>
              <a:t>Create New</a:t>
            </a:r>
            <a:endParaRPr sz="1900"/>
          </a:p>
          <a:p>
            <a:pPr indent="-349250" lvl="0" marL="457200" rtl="0" algn="l">
              <a:spcBef>
                <a:spcPts val="0"/>
              </a:spcBef>
              <a:spcAft>
                <a:spcPts val="0"/>
              </a:spcAft>
              <a:buSzPts val="1900"/>
              <a:buChar char="●"/>
            </a:pPr>
            <a:r>
              <a:rPr lang="en" sz="1900"/>
              <a:t>Open</a:t>
            </a:r>
            <a:endParaRPr sz="1900"/>
          </a:p>
          <a:p>
            <a:pPr indent="-349250" lvl="0" marL="457200" rtl="0" algn="l">
              <a:spcBef>
                <a:spcPts val="0"/>
              </a:spcBef>
              <a:spcAft>
                <a:spcPts val="0"/>
              </a:spcAft>
              <a:buSzPts val="1900"/>
              <a:buChar char="●"/>
            </a:pPr>
            <a:r>
              <a:rPr lang="en" sz="1900"/>
              <a:t>Save</a:t>
            </a:r>
            <a:endParaRPr sz="1900"/>
          </a:p>
          <a:p>
            <a:pPr indent="-349250" lvl="0" marL="457200" rtl="0" algn="l">
              <a:spcBef>
                <a:spcPts val="0"/>
              </a:spcBef>
              <a:spcAft>
                <a:spcPts val="0"/>
              </a:spcAft>
              <a:buSzPts val="1900"/>
              <a:buChar char="●"/>
            </a:pPr>
            <a:r>
              <a:rPr lang="en" sz="1900"/>
              <a:t>Save As</a:t>
            </a:r>
            <a:endParaRPr sz="1900"/>
          </a:p>
        </p:txBody>
      </p:sp>
      <p:pic>
        <p:nvPicPr>
          <p:cNvPr id="107" name="Google Shape;107;p19"/>
          <p:cNvPicPr preferRelativeResize="0"/>
          <p:nvPr/>
        </p:nvPicPr>
        <p:blipFill>
          <a:blip r:embed="rId3">
            <a:alphaModFix/>
          </a:blip>
          <a:stretch>
            <a:fillRect/>
          </a:stretch>
        </p:blipFill>
        <p:spPr>
          <a:xfrm>
            <a:off x="3685934" y="2064600"/>
            <a:ext cx="5458067" cy="3078900"/>
          </a:xfrm>
          <a:prstGeom prst="rect">
            <a:avLst/>
          </a:prstGeom>
          <a:noFill/>
          <a:ln>
            <a:noFill/>
          </a:ln>
        </p:spPr>
      </p:pic>
      <p:sp>
        <p:nvSpPr>
          <p:cNvPr id="108" name="Google Shape;108;p19"/>
          <p:cNvSpPr txBox="1"/>
          <p:nvPr>
            <p:ph idx="1" type="body"/>
          </p:nvPr>
        </p:nvSpPr>
        <p:spPr>
          <a:xfrm>
            <a:off x="387900" y="1357475"/>
            <a:ext cx="8493900" cy="62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File Menu page is the initial page which opens when you start the program.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 - Circuit Building Workspace</a:t>
            </a:r>
            <a:endParaRPr/>
          </a:p>
        </p:txBody>
      </p:sp>
      <p:sp>
        <p:nvSpPr>
          <p:cNvPr id="114" name="Google Shape;114;p20"/>
          <p:cNvSpPr txBox="1"/>
          <p:nvPr>
            <p:ph idx="1" type="body"/>
          </p:nvPr>
        </p:nvSpPr>
        <p:spPr>
          <a:xfrm>
            <a:off x="165325" y="2064625"/>
            <a:ext cx="3505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functions on the right tab are:</a:t>
            </a:r>
            <a:endParaRPr/>
          </a:p>
          <a:p>
            <a:pPr indent="-334327" lvl="0" marL="457200" rtl="0" algn="l">
              <a:spcBef>
                <a:spcPts val="1200"/>
              </a:spcBef>
              <a:spcAft>
                <a:spcPts val="0"/>
              </a:spcAft>
              <a:buSzPct val="100000"/>
              <a:buChar char="●"/>
            </a:pPr>
            <a:r>
              <a:rPr lang="en"/>
              <a:t>Wire</a:t>
            </a:r>
            <a:endParaRPr/>
          </a:p>
          <a:p>
            <a:pPr indent="-334327" lvl="0" marL="457200" rtl="0" algn="l">
              <a:spcBef>
                <a:spcPts val="0"/>
              </a:spcBef>
              <a:spcAft>
                <a:spcPts val="0"/>
              </a:spcAft>
              <a:buSzPct val="100000"/>
              <a:buChar char="●"/>
            </a:pPr>
            <a:r>
              <a:rPr lang="en"/>
              <a:t>Wire Snipper</a:t>
            </a:r>
            <a:endParaRPr/>
          </a:p>
          <a:p>
            <a:pPr indent="-334327" lvl="0" marL="457200" rtl="0" algn="l">
              <a:spcBef>
                <a:spcPts val="0"/>
              </a:spcBef>
              <a:spcAft>
                <a:spcPts val="0"/>
              </a:spcAft>
              <a:buSzPct val="100000"/>
              <a:buChar char="●"/>
            </a:pPr>
            <a:r>
              <a:rPr lang="en"/>
              <a:t>Add Component</a:t>
            </a:r>
            <a:endParaRPr/>
          </a:p>
          <a:p>
            <a:pPr indent="-310832" lvl="1" marL="914400" rtl="0" algn="l">
              <a:spcBef>
                <a:spcPts val="0"/>
              </a:spcBef>
              <a:spcAft>
                <a:spcPts val="0"/>
              </a:spcAft>
              <a:buSzPct val="100000"/>
              <a:buChar char="○"/>
            </a:pPr>
            <a:r>
              <a:rPr lang="en"/>
              <a:t>Subsequent components are shown on a second tab</a:t>
            </a:r>
            <a:endParaRPr/>
          </a:p>
          <a:p>
            <a:pPr indent="-334327" lvl="0" marL="457200" rtl="0" algn="l">
              <a:spcBef>
                <a:spcPts val="0"/>
              </a:spcBef>
              <a:spcAft>
                <a:spcPts val="0"/>
              </a:spcAft>
              <a:buSzPct val="100000"/>
              <a:buChar char="●"/>
            </a:pPr>
            <a:r>
              <a:rPr lang="en"/>
              <a:t>Delete Component</a:t>
            </a:r>
            <a:endParaRPr/>
          </a:p>
          <a:p>
            <a:pPr indent="-334327" lvl="0" marL="457200" rtl="0" algn="l">
              <a:spcBef>
                <a:spcPts val="0"/>
              </a:spcBef>
              <a:spcAft>
                <a:spcPts val="0"/>
              </a:spcAft>
              <a:buSzPct val="100000"/>
              <a:buChar char="●"/>
            </a:pPr>
            <a:r>
              <a:rPr lang="en"/>
              <a:t>Add Label</a:t>
            </a:r>
            <a:endParaRPr/>
          </a:p>
          <a:p>
            <a:pPr indent="-334327" lvl="0" marL="457200" rtl="0" algn="l">
              <a:spcBef>
                <a:spcPts val="0"/>
              </a:spcBef>
              <a:spcAft>
                <a:spcPts val="0"/>
              </a:spcAft>
              <a:buSzPct val="100000"/>
              <a:buChar char="●"/>
            </a:pPr>
            <a:r>
              <a:rPr lang="en"/>
              <a:t>Comment (Not Implemented)</a:t>
            </a:r>
            <a:endParaRPr/>
          </a:p>
          <a:p>
            <a:pPr indent="-334327" lvl="0" marL="457200" rtl="0" algn="l">
              <a:spcBef>
                <a:spcPts val="0"/>
              </a:spcBef>
              <a:spcAft>
                <a:spcPts val="0"/>
              </a:spcAft>
              <a:buSzPct val="100000"/>
              <a:buChar char="●"/>
            </a:pPr>
            <a:r>
              <a:rPr lang="en"/>
              <a:t>Color</a:t>
            </a:r>
            <a:endParaRPr/>
          </a:p>
          <a:p>
            <a:pPr indent="-310832" lvl="1" marL="914400" rtl="0" algn="l">
              <a:spcBef>
                <a:spcPts val="0"/>
              </a:spcBef>
              <a:spcAft>
                <a:spcPts val="0"/>
              </a:spcAft>
              <a:buSzPct val="100000"/>
              <a:buChar char="○"/>
            </a:pPr>
            <a:r>
              <a:rPr lang="en"/>
              <a:t>Subsequent Colors are shown on a second tab</a:t>
            </a:r>
            <a:endParaRPr/>
          </a:p>
        </p:txBody>
      </p:sp>
      <p:pic>
        <p:nvPicPr>
          <p:cNvPr id="115" name="Google Shape;115;p20"/>
          <p:cNvPicPr preferRelativeResize="0"/>
          <p:nvPr/>
        </p:nvPicPr>
        <p:blipFill>
          <a:blip r:embed="rId3">
            <a:alphaModFix/>
          </a:blip>
          <a:stretch>
            <a:fillRect/>
          </a:stretch>
        </p:blipFill>
        <p:spPr>
          <a:xfrm>
            <a:off x="3670400" y="2064600"/>
            <a:ext cx="5473600" cy="3078900"/>
          </a:xfrm>
          <a:prstGeom prst="rect">
            <a:avLst/>
          </a:prstGeom>
          <a:noFill/>
          <a:ln>
            <a:noFill/>
          </a:ln>
        </p:spPr>
      </p:pic>
      <p:sp>
        <p:nvSpPr>
          <p:cNvPr id="116" name="Google Shape;116;p20"/>
          <p:cNvSpPr txBox="1"/>
          <p:nvPr>
            <p:ph idx="1" type="body"/>
          </p:nvPr>
        </p:nvSpPr>
        <p:spPr>
          <a:xfrm>
            <a:off x="165325" y="1293200"/>
            <a:ext cx="8890800" cy="77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Circuit Building Workspace is the main GUI page. This is where the actual circuit building takes place.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 - Convert Menu</a:t>
            </a:r>
            <a:endParaRPr/>
          </a:p>
        </p:txBody>
      </p:sp>
      <p:sp>
        <p:nvSpPr>
          <p:cNvPr id="122" name="Google Shape;122;p21"/>
          <p:cNvSpPr txBox="1"/>
          <p:nvPr>
            <p:ph idx="1" type="body"/>
          </p:nvPr>
        </p:nvSpPr>
        <p:spPr>
          <a:xfrm>
            <a:off x="387900" y="2064600"/>
            <a:ext cx="3303600" cy="293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functions here are:</a:t>
            </a:r>
            <a:endParaRPr/>
          </a:p>
        </p:txBody>
      </p:sp>
      <p:sp>
        <p:nvSpPr>
          <p:cNvPr id="123" name="Google Shape;123;p21"/>
          <p:cNvSpPr txBox="1"/>
          <p:nvPr>
            <p:ph idx="1" type="body"/>
          </p:nvPr>
        </p:nvSpPr>
        <p:spPr>
          <a:xfrm>
            <a:off x="387900" y="1307700"/>
            <a:ext cx="8640900" cy="756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Convert Menu is where the users input will be able to be converted from a circuit diagram into a physical PCB layout.</a:t>
            </a:r>
            <a:endParaRPr/>
          </a:p>
        </p:txBody>
      </p:sp>
      <p:pic>
        <p:nvPicPr>
          <p:cNvPr id="124" name="Google Shape;124;p21"/>
          <p:cNvPicPr preferRelativeResize="0"/>
          <p:nvPr/>
        </p:nvPicPr>
        <p:blipFill>
          <a:blip r:embed="rId3">
            <a:alphaModFix/>
          </a:blip>
          <a:stretch>
            <a:fillRect/>
          </a:stretch>
        </p:blipFill>
        <p:spPr>
          <a:xfrm>
            <a:off x="3691500" y="2064600"/>
            <a:ext cx="5452499" cy="307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