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71" r:id="rId5"/>
    <p:sldId id="268" r:id="rId6"/>
    <p:sldId id="259" r:id="rId7"/>
    <p:sldId id="260" r:id="rId8"/>
    <p:sldId id="261" r:id="rId9"/>
    <p:sldId id="266" r:id="rId10"/>
    <p:sldId id="262" r:id="rId11"/>
    <p:sldId id="263" r:id="rId12"/>
    <p:sldId id="264" r:id="rId13"/>
    <p:sldId id="267" r:id="rId14"/>
    <p:sldId id="265" r:id="rId15"/>
    <p:sldId id="269"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81669" autoAdjust="0"/>
  </p:normalViewPr>
  <p:slideViewPr>
    <p:cSldViewPr snapToGrid="0">
      <p:cViewPr varScale="1">
        <p:scale>
          <a:sx n="86" d="100"/>
          <a:sy n="86" d="100"/>
        </p:scale>
        <p:origin x="136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2610EF-DC09-46D3-B1CD-ABF25D44DF3E}" type="datetimeFigureOut">
              <a:rPr lang="fr-FR" smtClean="0"/>
              <a:t>11/03/2024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1AB1FA-DA57-4D03-BAED-BD066C8CA82C}" type="slidenum">
              <a:rPr lang="fr-FR" smtClean="0"/>
              <a:t>‹N°›</a:t>
            </a:fld>
            <a:endParaRPr lang="fr-FR"/>
          </a:p>
        </p:txBody>
      </p:sp>
    </p:spTree>
    <p:extLst>
      <p:ext uri="{BB962C8B-B14F-4D97-AF65-F5344CB8AC3E}">
        <p14:creationId xmlns:p14="http://schemas.microsoft.com/office/powerpoint/2010/main" val="2097654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u="sng" dirty="0"/>
              <a:t>Anticipation des évolutions technologiques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Les technologies évoluent rapidement, et celles qui étaient pertinentes au début d'un projet peuvent devenir obsolètes à mesure que le projet progresse. Les chefs de projet peuvent anticiper les nouvelles technologies émergentes et les intégrer au projet, assurant ainsi sa pertinence et sa compétitivité à long terme.</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u="sng" dirty="0"/>
              <a:t>Gestion des risques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En surveillant les développements technologiques, les chefs de projet peuvent identifier et évaluer les risques potentiels liés à l'obsolescence des technologies utilisées ou à l'émergence de nouvelles menaces en matière de sécurité informatique. Cela leur permet de prendre des mesures préventives pour atténuer ces risques et garantir la sécurité et la stabilité du projet.</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u="sng" dirty="0"/>
              <a:t>Amélioration de la compétitivité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En intégrant les dernières avancées technologiques et en adoptant des pratiques innovantes, les projets peuvent gagner en efficacité, en productivité et en qualité. Cela renforce leur position sur le marché et leur permet de se démarquer de la concurrence en offrant des produits ou des services plus performants et plus adaptés aux besoins des clients.</a:t>
            </a:r>
          </a:p>
          <a:p>
            <a:endParaRPr lang="fr-FR" dirty="0"/>
          </a:p>
        </p:txBody>
      </p:sp>
      <p:sp>
        <p:nvSpPr>
          <p:cNvPr id="4" name="Espace réservé du numéro de diapositive 3"/>
          <p:cNvSpPr>
            <a:spLocks noGrp="1"/>
          </p:cNvSpPr>
          <p:nvPr>
            <p:ph type="sldNum" sz="quarter" idx="5"/>
          </p:nvPr>
        </p:nvSpPr>
        <p:spPr/>
        <p:txBody>
          <a:bodyPr/>
          <a:lstStyle/>
          <a:p>
            <a:fld id="{9A1AB1FA-DA57-4D03-BAED-BD066C8CA82C}" type="slidenum">
              <a:rPr lang="fr-FR" smtClean="0"/>
              <a:t>3</a:t>
            </a:fld>
            <a:endParaRPr lang="fr-FR"/>
          </a:p>
        </p:txBody>
      </p:sp>
    </p:spTree>
    <p:extLst>
      <p:ext uri="{BB962C8B-B14F-4D97-AF65-F5344CB8AC3E}">
        <p14:creationId xmlns:p14="http://schemas.microsoft.com/office/powerpoint/2010/main" val="1803591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A1AB1FA-DA57-4D03-BAED-BD066C8CA82C}" type="slidenum">
              <a:rPr lang="fr-FR" smtClean="0"/>
              <a:t>5</a:t>
            </a:fld>
            <a:endParaRPr lang="fr-FR"/>
          </a:p>
        </p:txBody>
      </p:sp>
    </p:spTree>
    <p:extLst>
      <p:ext uri="{BB962C8B-B14F-4D97-AF65-F5344CB8AC3E}">
        <p14:creationId xmlns:p14="http://schemas.microsoft.com/office/powerpoint/2010/main" val="1180317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Agrégation de contenu : </a:t>
            </a:r>
          </a:p>
          <a:p>
            <a:r>
              <a:rPr lang="fr-FR" sz="1200" dirty="0" err="1"/>
              <a:t>Feedly</a:t>
            </a:r>
            <a:r>
              <a:rPr lang="fr-FR" sz="1200" dirty="0"/>
              <a:t> permet aux utilisateurs d'agrémenter différentes sources de contenu en un seul endroit, ce qui facilite la consultation et la gestion des informations.</a:t>
            </a:r>
          </a:p>
          <a:p>
            <a:endParaRPr lang="fr-FR" sz="1200" dirty="0"/>
          </a:p>
          <a:p>
            <a:r>
              <a:rPr lang="fr-FR" b="1" dirty="0"/>
              <a:t>Personnalisation des flux : </a:t>
            </a:r>
          </a:p>
          <a:p>
            <a:r>
              <a:rPr lang="fr-FR" sz="1200" dirty="0"/>
              <a:t>Les utilisateurs peuvent créer des catégories et des dossiers personnalisés pour organiser leur contenu en fonction de leurs intérêts et de leurs besoins spécifiques.</a:t>
            </a:r>
          </a:p>
          <a:p>
            <a:endParaRPr lang="fr-FR" sz="1200" dirty="0"/>
          </a:p>
          <a:p>
            <a:r>
              <a:rPr lang="fr-FR" b="1" dirty="0"/>
              <a:t>Algorithme intelligent : </a:t>
            </a:r>
          </a:p>
          <a:p>
            <a:r>
              <a:rPr lang="fr-FR" sz="1200" dirty="0" err="1"/>
              <a:t>Feedly</a:t>
            </a:r>
            <a:r>
              <a:rPr lang="fr-FR" sz="1200" dirty="0"/>
              <a:t> utilise un algorithme intelligent pour recommander du contenu pertinent en fonction des préférences et des habitudes de lecture de l'utilisateur, ce qui permet une expérience de lecture plus personnalisée.</a:t>
            </a:r>
          </a:p>
          <a:p>
            <a:endParaRPr lang="fr-FR" sz="1200" dirty="0"/>
          </a:p>
          <a:p>
            <a:r>
              <a:rPr lang="fr-FR" b="1" dirty="0"/>
              <a:t>Veille collaborative : </a:t>
            </a:r>
          </a:p>
          <a:p>
            <a:r>
              <a:rPr lang="fr-FR" sz="1200" dirty="0" err="1"/>
              <a:t>Feedly</a:t>
            </a:r>
            <a:r>
              <a:rPr lang="fr-FR" sz="1200" dirty="0"/>
              <a:t> permet aux utilisateurs de partager des flux et des articles avec d'autres utilisateurs, facilitant ainsi la collaboration et le partage d'informations au sein d'une équipe ou d'une communauté.</a:t>
            </a:r>
          </a:p>
          <a:p>
            <a:endParaRPr lang="fr-FR" sz="1200" dirty="0"/>
          </a:p>
          <a:p>
            <a:r>
              <a:rPr lang="fr-FR" b="1" dirty="0"/>
              <a:t>Fonctionnalités de recherche avancées : </a:t>
            </a:r>
          </a:p>
          <a:p>
            <a:r>
              <a:rPr lang="fr-FR" sz="1200" dirty="0" err="1"/>
              <a:t>Feedly</a:t>
            </a:r>
            <a:r>
              <a:rPr lang="fr-FR" sz="1200" dirty="0"/>
              <a:t> offre des fonctionnalités de recherche avancées qui permettent aux utilisateurs de trouver rapidement des articles et des informations spécifiques dans leur flux.</a:t>
            </a:r>
          </a:p>
          <a:p>
            <a:endParaRPr lang="fr-FR" sz="1200" dirty="0"/>
          </a:p>
          <a:p>
            <a:r>
              <a:rPr lang="fr-FR" b="1" dirty="0"/>
              <a:t>Intégration avec d'autres outils : </a:t>
            </a:r>
          </a:p>
          <a:p>
            <a:r>
              <a:rPr lang="fr-FR" sz="1200" dirty="0" err="1"/>
              <a:t>Feedly</a:t>
            </a:r>
            <a:r>
              <a:rPr lang="fr-FR" sz="1200" dirty="0"/>
              <a:t> s'intègre avec une variété d'autres outils et plateformes, notamment les réseaux sociaux, les outils de gestion de tâches et les applications de productivité, ce qui facilite le partage et la sauvegarde de contenu.</a:t>
            </a:r>
          </a:p>
          <a:p>
            <a:endParaRPr lang="fr-FR" dirty="0"/>
          </a:p>
        </p:txBody>
      </p:sp>
      <p:sp>
        <p:nvSpPr>
          <p:cNvPr id="4" name="Espace réservé du numéro de diapositive 3"/>
          <p:cNvSpPr>
            <a:spLocks noGrp="1"/>
          </p:cNvSpPr>
          <p:nvPr>
            <p:ph type="sldNum" sz="quarter" idx="5"/>
          </p:nvPr>
        </p:nvSpPr>
        <p:spPr/>
        <p:txBody>
          <a:bodyPr/>
          <a:lstStyle/>
          <a:p>
            <a:fld id="{9A1AB1FA-DA57-4D03-BAED-BD066C8CA82C}" type="slidenum">
              <a:rPr lang="fr-FR" smtClean="0"/>
              <a:t>6</a:t>
            </a:fld>
            <a:endParaRPr lang="fr-FR"/>
          </a:p>
        </p:txBody>
      </p:sp>
    </p:spTree>
    <p:extLst>
      <p:ext uri="{BB962C8B-B14F-4D97-AF65-F5344CB8AC3E}">
        <p14:creationId xmlns:p14="http://schemas.microsoft.com/office/powerpoint/2010/main" val="4257372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A1AB1FA-DA57-4D03-BAED-BD066C8CA82C}" type="slidenum">
              <a:rPr lang="fr-FR" smtClean="0"/>
              <a:t>7</a:t>
            </a:fld>
            <a:endParaRPr lang="fr-FR"/>
          </a:p>
        </p:txBody>
      </p:sp>
    </p:spTree>
    <p:extLst>
      <p:ext uri="{BB962C8B-B14F-4D97-AF65-F5344CB8AC3E}">
        <p14:creationId xmlns:p14="http://schemas.microsoft.com/office/powerpoint/2010/main" val="3900071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A1AB1FA-DA57-4D03-BAED-BD066C8CA82C}" type="slidenum">
              <a:rPr lang="fr-FR" smtClean="0"/>
              <a:t>9</a:t>
            </a:fld>
            <a:endParaRPr lang="fr-FR"/>
          </a:p>
        </p:txBody>
      </p:sp>
    </p:spTree>
    <p:extLst>
      <p:ext uri="{BB962C8B-B14F-4D97-AF65-F5344CB8AC3E}">
        <p14:creationId xmlns:p14="http://schemas.microsoft.com/office/powerpoint/2010/main" val="853759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A1AB1FA-DA57-4D03-BAED-BD066C8CA82C}" type="slidenum">
              <a:rPr lang="fr-FR" smtClean="0"/>
              <a:t>10</a:t>
            </a:fld>
            <a:endParaRPr lang="fr-FR"/>
          </a:p>
        </p:txBody>
      </p:sp>
    </p:spTree>
    <p:extLst>
      <p:ext uri="{BB962C8B-B14F-4D97-AF65-F5344CB8AC3E}">
        <p14:creationId xmlns:p14="http://schemas.microsoft.com/office/powerpoint/2010/main" val="2118264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A1AB1FA-DA57-4D03-BAED-BD066C8CA82C}" type="slidenum">
              <a:rPr lang="fr-FR" smtClean="0"/>
              <a:t>12</a:t>
            </a:fld>
            <a:endParaRPr lang="fr-FR"/>
          </a:p>
        </p:txBody>
      </p:sp>
    </p:spTree>
    <p:extLst>
      <p:ext uri="{BB962C8B-B14F-4D97-AF65-F5344CB8AC3E}">
        <p14:creationId xmlns:p14="http://schemas.microsoft.com/office/powerpoint/2010/main" val="2217414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A1AB1FA-DA57-4D03-BAED-BD066C8CA82C}" type="slidenum">
              <a:rPr lang="fr-FR" smtClean="0"/>
              <a:t>15</a:t>
            </a:fld>
            <a:endParaRPr lang="fr-FR"/>
          </a:p>
        </p:txBody>
      </p:sp>
    </p:spTree>
    <p:extLst>
      <p:ext uri="{BB962C8B-B14F-4D97-AF65-F5344CB8AC3E}">
        <p14:creationId xmlns:p14="http://schemas.microsoft.com/office/powerpoint/2010/main" val="1765460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D89E29-FCC7-AE14-0D48-D616E81C532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CB671DF-F9DE-9613-7C28-55F7831430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8C2ADB3-5595-E910-928B-0B18668D393C}"/>
              </a:ext>
            </a:extLst>
          </p:cNvPr>
          <p:cNvSpPr>
            <a:spLocks noGrp="1"/>
          </p:cNvSpPr>
          <p:nvPr>
            <p:ph type="dt" sz="half" idx="10"/>
          </p:nvPr>
        </p:nvSpPr>
        <p:spPr/>
        <p:txBody>
          <a:bodyPr/>
          <a:lstStyle/>
          <a:p>
            <a:fld id="{2B773769-706C-4E62-BD67-C3EB8FA16F39}" type="datetimeFigureOut">
              <a:rPr lang="fr-FR" smtClean="0"/>
              <a:t>11/03/2024</a:t>
            </a:fld>
            <a:endParaRPr lang="fr-FR"/>
          </a:p>
        </p:txBody>
      </p:sp>
      <p:sp>
        <p:nvSpPr>
          <p:cNvPr id="5" name="Espace réservé du pied de page 4">
            <a:extLst>
              <a:ext uri="{FF2B5EF4-FFF2-40B4-BE49-F238E27FC236}">
                <a16:creationId xmlns:a16="http://schemas.microsoft.com/office/drawing/2014/main" id="{0AB47B21-9E1D-C738-1849-80CA8CDE249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76BC716-3BF7-F77E-EFD5-A0CE88D096B3}"/>
              </a:ext>
            </a:extLst>
          </p:cNvPr>
          <p:cNvSpPr>
            <a:spLocks noGrp="1"/>
          </p:cNvSpPr>
          <p:nvPr>
            <p:ph type="sldNum" sz="quarter" idx="12"/>
          </p:nvPr>
        </p:nvSpPr>
        <p:spPr/>
        <p:txBody>
          <a:bodyPr/>
          <a:lstStyle/>
          <a:p>
            <a:fld id="{B0865AAF-026D-44FC-AF83-B57B5356F730}" type="slidenum">
              <a:rPr lang="fr-FR" smtClean="0"/>
              <a:t>‹N°›</a:t>
            </a:fld>
            <a:endParaRPr lang="fr-FR"/>
          </a:p>
        </p:txBody>
      </p:sp>
    </p:spTree>
    <p:extLst>
      <p:ext uri="{BB962C8B-B14F-4D97-AF65-F5344CB8AC3E}">
        <p14:creationId xmlns:p14="http://schemas.microsoft.com/office/powerpoint/2010/main" val="1354432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00E211-860E-02FC-18BB-831C379D70E9}"/>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343D0ED-9B46-DF6E-9575-4FEFA93DE69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DCDA748-B260-319C-3015-5C3C03EA0746}"/>
              </a:ext>
            </a:extLst>
          </p:cNvPr>
          <p:cNvSpPr>
            <a:spLocks noGrp="1"/>
          </p:cNvSpPr>
          <p:nvPr>
            <p:ph type="dt" sz="half" idx="10"/>
          </p:nvPr>
        </p:nvSpPr>
        <p:spPr/>
        <p:txBody>
          <a:bodyPr/>
          <a:lstStyle/>
          <a:p>
            <a:fld id="{2B773769-706C-4E62-BD67-C3EB8FA16F39}" type="datetimeFigureOut">
              <a:rPr lang="fr-FR" smtClean="0"/>
              <a:t>11/03/2024</a:t>
            </a:fld>
            <a:endParaRPr lang="fr-FR"/>
          </a:p>
        </p:txBody>
      </p:sp>
      <p:sp>
        <p:nvSpPr>
          <p:cNvPr id="5" name="Espace réservé du pied de page 4">
            <a:extLst>
              <a:ext uri="{FF2B5EF4-FFF2-40B4-BE49-F238E27FC236}">
                <a16:creationId xmlns:a16="http://schemas.microsoft.com/office/drawing/2014/main" id="{049CA5A7-D361-AB72-8213-B2385876B94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B2F1FE7-ED55-9307-3E2B-FF921D2C91EC}"/>
              </a:ext>
            </a:extLst>
          </p:cNvPr>
          <p:cNvSpPr>
            <a:spLocks noGrp="1"/>
          </p:cNvSpPr>
          <p:nvPr>
            <p:ph type="sldNum" sz="quarter" idx="12"/>
          </p:nvPr>
        </p:nvSpPr>
        <p:spPr/>
        <p:txBody>
          <a:bodyPr/>
          <a:lstStyle/>
          <a:p>
            <a:fld id="{B0865AAF-026D-44FC-AF83-B57B5356F730}" type="slidenum">
              <a:rPr lang="fr-FR" smtClean="0"/>
              <a:t>‹N°›</a:t>
            </a:fld>
            <a:endParaRPr lang="fr-FR"/>
          </a:p>
        </p:txBody>
      </p:sp>
    </p:spTree>
    <p:extLst>
      <p:ext uri="{BB962C8B-B14F-4D97-AF65-F5344CB8AC3E}">
        <p14:creationId xmlns:p14="http://schemas.microsoft.com/office/powerpoint/2010/main" val="1095287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F469276-84A4-4827-7013-6CFBD63F098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8685BBC-76FA-BC5F-E2F4-15BE71B1D51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90AE952-2F52-F0C6-9B3F-6C0CDBA0A738}"/>
              </a:ext>
            </a:extLst>
          </p:cNvPr>
          <p:cNvSpPr>
            <a:spLocks noGrp="1"/>
          </p:cNvSpPr>
          <p:nvPr>
            <p:ph type="dt" sz="half" idx="10"/>
          </p:nvPr>
        </p:nvSpPr>
        <p:spPr/>
        <p:txBody>
          <a:bodyPr/>
          <a:lstStyle/>
          <a:p>
            <a:fld id="{2B773769-706C-4E62-BD67-C3EB8FA16F39}" type="datetimeFigureOut">
              <a:rPr lang="fr-FR" smtClean="0"/>
              <a:t>11/03/2024</a:t>
            </a:fld>
            <a:endParaRPr lang="fr-FR"/>
          </a:p>
        </p:txBody>
      </p:sp>
      <p:sp>
        <p:nvSpPr>
          <p:cNvPr id="5" name="Espace réservé du pied de page 4">
            <a:extLst>
              <a:ext uri="{FF2B5EF4-FFF2-40B4-BE49-F238E27FC236}">
                <a16:creationId xmlns:a16="http://schemas.microsoft.com/office/drawing/2014/main" id="{70EF3CBA-C674-9683-683D-80C1374EFBF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455979C-B55C-EA8B-E407-3022292EB1A1}"/>
              </a:ext>
            </a:extLst>
          </p:cNvPr>
          <p:cNvSpPr>
            <a:spLocks noGrp="1"/>
          </p:cNvSpPr>
          <p:nvPr>
            <p:ph type="sldNum" sz="quarter" idx="12"/>
          </p:nvPr>
        </p:nvSpPr>
        <p:spPr/>
        <p:txBody>
          <a:bodyPr/>
          <a:lstStyle/>
          <a:p>
            <a:fld id="{B0865AAF-026D-44FC-AF83-B57B5356F730}" type="slidenum">
              <a:rPr lang="fr-FR" smtClean="0"/>
              <a:t>‹N°›</a:t>
            </a:fld>
            <a:endParaRPr lang="fr-FR"/>
          </a:p>
        </p:txBody>
      </p:sp>
    </p:spTree>
    <p:extLst>
      <p:ext uri="{BB962C8B-B14F-4D97-AF65-F5344CB8AC3E}">
        <p14:creationId xmlns:p14="http://schemas.microsoft.com/office/powerpoint/2010/main" val="3145076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5B5117-BDD3-E8D7-11BE-071349D9167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75A6C5F-8C09-748D-3C01-01B6CE6ED42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B8A70D8-12AB-989B-2537-9FF9D31446D3}"/>
              </a:ext>
            </a:extLst>
          </p:cNvPr>
          <p:cNvSpPr>
            <a:spLocks noGrp="1"/>
          </p:cNvSpPr>
          <p:nvPr>
            <p:ph type="dt" sz="half" idx="10"/>
          </p:nvPr>
        </p:nvSpPr>
        <p:spPr/>
        <p:txBody>
          <a:bodyPr/>
          <a:lstStyle/>
          <a:p>
            <a:fld id="{2B773769-706C-4E62-BD67-C3EB8FA16F39}" type="datetimeFigureOut">
              <a:rPr lang="fr-FR" smtClean="0"/>
              <a:t>11/03/2024</a:t>
            </a:fld>
            <a:endParaRPr lang="fr-FR"/>
          </a:p>
        </p:txBody>
      </p:sp>
      <p:sp>
        <p:nvSpPr>
          <p:cNvPr id="5" name="Espace réservé du pied de page 4">
            <a:extLst>
              <a:ext uri="{FF2B5EF4-FFF2-40B4-BE49-F238E27FC236}">
                <a16:creationId xmlns:a16="http://schemas.microsoft.com/office/drawing/2014/main" id="{9FD3FB4E-2AF2-4A1E-41F5-6560166D66E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7170534-06D5-AB48-FB42-B41A87F2FAF3}"/>
              </a:ext>
            </a:extLst>
          </p:cNvPr>
          <p:cNvSpPr>
            <a:spLocks noGrp="1"/>
          </p:cNvSpPr>
          <p:nvPr>
            <p:ph type="sldNum" sz="quarter" idx="12"/>
          </p:nvPr>
        </p:nvSpPr>
        <p:spPr/>
        <p:txBody>
          <a:bodyPr/>
          <a:lstStyle/>
          <a:p>
            <a:fld id="{B0865AAF-026D-44FC-AF83-B57B5356F730}" type="slidenum">
              <a:rPr lang="fr-FR" smtClean="0"/>
              <a:t>‹N°›</a:t>
            </a:fld>
            <a:endParaRPr lang="fr-FR"/>
          </a:p>
        </p:txBody>
      </p:sp>
    </p:spTree>
    <p:extLst>
      <p:ext uri="{BB962C8B-B14F-4D97-AF65-F5344CB8AC3E}">
        <p14:creationId xmlns:p14="http://schemas.microsoft.com/office/powerpoint/2010/main" val="1886861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55B599-6D85-4762-8F54-2E537E1DB7A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D0A68C92-A878-0704-CCC2-66B97B400D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97FB702-C1D4-8FAC-CAB2-82C029A38FF2}"/>
              </a:ext>
            </a:extLst>
          </p:cNvPr>
          <p:cNvSpPr>
            <a:spLocks noGrp="1"/>
          </p:cNvSpPr>
          <p:nvPr>
            <p:ph type="dt" sz="half" idx="10"/>
          </p:nvPr>
        </p:nvSpPr>
        <p:spPr/>
        <p:txBody>
          <a:bodyPr/>
          <a:lstStyle/>
          <a:p>
            <a:fld id="{2B773769-706C-4E62-BD67-C3EB8FA16F39}" type="datetimeFigureOut">
              <a:rPr lang="fr-FR" smtClean="0"/>
              <a:t>11/03/2024</a:t>
            </a:fld>
            <a:endParaRPr lang="fr-FR"/>
          </a:p>
        </p:txBody>
      </p:sp>
      <p:sp>
        <p:nvSpPr>
          <p:cNvPr id="5" name="Espace réservé du pied de page 4">
            <a:extLst>
              <a:ext uri="{FF2B5EF4-FFF2-40B4-BE49-F238E27FC236}">
                <a16:creationId xmlns:a16="http://schemas.microsoft.com/office/drawing/2014/main" id="{B1646706-952A-52E6-20F1-73CB6855428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59C83AD-0F4C-5592-CAA5-E8B8DB1A0DA8}"/>
              </a:ext>
            </a:extLst>
          </p:cNvPr>
          <p:cNvSpPr>
            <a:spLocks noGrp="1"/>
          </p:cNvSpPr>
          <p:nvPr>
            <p:ph type="sldNum" sz="quarter" idx="12"/>
          </p:nvPr>
        </p:nvSpPr>
        <p:spPr/>
        <p:txBody>
          <a:bodyPr/>
          <a:lstStyle/>
          <a:p>
            <a:fld id="{B0865AAF-026D-44FC-AF83-B57B5356F730}" type="slidenum">
              <a:rPr lang="fr-FR" smtClean="0"/>
              <a:t>‹N°›</a:t>
            </a:fld>
            <a:endParaRPr lang="fr-FR"/>
          </a:p>
        </p:txBody>
      </p:sp>
    </p:spTree>
    <p:extLst>
      <p:ext uri="{BB962C8B-B14F-4D97-AF65-F5344CB8AC3E}">
        <p14:creationId xmlns:p14="http://schemas.microsoft.com/office/powerpoint/2010/main" val="854893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F0F08E-D092-4E2A-50B2-BE3180364C7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DD6BBEA-158D-F449-48FF-620E9C0C2B3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C9BB842-D3A1-F6A2-F727-590982E574D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2B68D1F-4CD6-C719-FD35-948FDD4146E4}"/>
              </a:ext>
            </a:extLst>
          </p:cNvPr>
          <p:cNvSpPr>
            <a:spLocks noGrp="1"/>
          </p:cNvSpPr>
          <p:nvPr>
            <p:ph type="dt" sz="half" idx="10"/>
          </p:nvPr>
        </p:nvSpPr>
        <p:spPr/>
        <p:txBody>
          <a:bodyPr/>
          <a:lstStyle/>
          <a:p>
            <a:fld id="{2B773769-706C-4E62-BD67-C3EB8FA16F39}" type="datetimeFigureOut">
              <a:rPr lang="fr-FR" smtClean="0"/>
              <a:t>11/03/2024</a:t>
            </a:fld>
            <a:endParaRPr lang="fr-FR"/>
          </a:p>
        </p:txBody>
      </p:sp>
      <p:sp>
        <p:nvSpPr>
          <p:cNvPr id="6" name="Espace réservé du pied de page 5">
            <a:extLst>
              <a:ext uri="{FF2B5EF4-FFF2-40B4-BE49-F238E27FC236}">
                <a16:creationId xmlns:a16="http://schemas.microsoft.com/office/drawing/2014/main" id="{BEBD0E22-DDE0-C2F1-AC5C-3A1C431D7C8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EA42C76-5625-4984-67F4-1D7CEA526CB8}"/>
              </a:ext>
            </a:extLst>
          </p:cNvPr>
          <p:cNvSpPr>
            <a:spLocks noGrp="1"/>
          </p:cNvSpPr>
          <p:nvPr>
            <p:ph type="sldNum" sz="quarter" idx="12"/>
          </p:nvPr>
        </p:nvSpPr>
        <p:spPr/>
        <p:txBody>
          <a:bodyPr/>
          <a:lstStyle/>
          <a:p>
            <a:fld id="{B0865AAF-026D-44FC-AF83-B57B5356F730}" type="slidenum">
              <a:rPr lang="fr-FR" smtClean="0"/>
              <a:t>‹N°›</a:t>
            </a:fld>
            <a:endParaRPr lang="fr-FR"/>
          </a:p>
        </p:txBody>
      </p:sp>
    </p:spTree>
    <p:extLst>
      <p:ext uri="{BB962C8B-B14F-4D97-AF65-F5344CB8AC3E}">
        <p14:creationId xmlns:p14="http://schemas.microsoft.com/office/powerpoint/2010/main" val="105242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93025E-D1D0-E681-14D0-3EA35213501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2E6738B-1233-2AC4-4631-825B332340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3EF735A-782D-E4A6-9CF5-5B0B8C0B475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6B1AFF8-536E-C150-A02E-F51176B95D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D8592EC-1E75-BAB6-523E-86010D9BE76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5D4D208-CCBD-F505-607C-D53F3A24CBE2}"/>
              </a:ext>
            </a:extLst>
          </p:cNvPr>
          <p:cNvSpPr>
            <a:spLocks noGrp="1"/>
          </p:cNvSpPr>
          <p:nvPr>
            <p:ph type="dt" sz="half" idx="10"/>
          </p:nvPr>
        </p:nvSpPr>
        <p:spPr/>
        <p:txBody>
          <a:bodyPr/>
          <a:lstStyle/>
          <a:p>
            <a:fld id="{2B773769-706C-4E62-BD67-C3EB8FA16F39}" type="datetimeFigureOut">
              <a:rPr lang="fr-FR" smtClean="0"/>
              <a:t>11/03/2024</a:t>
            </a:fld>
            <a:endParaRPr lang="fr-FR"/>
          </a:p>
        </p:txBody>
      </p:sp>
      <p:sp>
        <p:nvSpPr>
          <p:cNvPr id="8" name="Espace réservé du pied de page 7">
            <a:extLst>
              <a:ext uri="{FF2B5EF4-FFF2-40B4-BE49-F238E27FC236}">
                <a16:creationId xmlns:a16="http://schemas.microsoft.com/office/drawing/2014/main" id="{3C15ADA5-A860-7781-ED92-C9DF2B62DEFB}"/>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BFE5E568-CA85-95C5-ADAE-3B75F3ABDA4F}"/>
              </a:ext>
            </a:extLst>
          </p:cNvPr>
          <p:cNvSpPr>
            <a:spLocks noGrp="1"/>
          </p:cNvSpPr>
          <p:nvPr>
            <p:ph type="sldNum" sz="quarter" idx="12"/>
          </p:nvPr>
        </p:nvSpPr>
        <p:spPr/>
        <p:txBody>
          <a:bodyPr/>
          <a:lstStyle/>
          <a:p>
            <a:fld id="{B0865AAF-026D-44FC-AF83-B57B5356F730}" type="slidenum">
              <a:rPr lang="fr-FR" smtClean="0"/>
              <a:t>‹N°›</a:t>
            </a:fld>
            <a:endParaRPr lang="fr-FR"/>
          </a:p>
        </p:txBody>
      </p:sp>
    </p:spTree>
    <p:extLst>
      <p:ext uri="{BB962C8B-B14F-4D97-AF65-F5344CB8AC3E}">
        <p14:creationId xmlns:p14="http://schemas.microsoft.com/office/powerpoint/2010/main" val="2617918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EF7861-657B-9EB8-56F3-1CB0D0898BC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6603F381-D260-132D-31A3-ADD55D919D9C}"/>
              </a:ext>
            </a:extLst>
          </p:cNvPr>
          <p:cNvSpPr>
            <a:spLocks noGrp="1"/>
          </p:cNvSpPr>
          <p:nvPr>
            <p:ph type="dt" sz="half" idx="10"/>
          </p:nvPr>
        </p:nvSpPr>
        <p:spPr/>
        <p:txBody>
          <a:bodyPr/>
          <a:lstStyle/>
          <a:p>
            <a:fld id="{2B773769-706C-4E62-BD67-C3EB8FA16F39}" type="datetimeFigureOut">
              <a:rPr lang="fr-FR" smtClean="0"/>
              <a:t>11/03/2024</a:t>
            </a:fld>
            <a:endParaRPr lang="fr-FR"/>
          </a:p>
        </p:txBody>
      </p:sp>
      <p:sp>
        <p:nvSpPr>
          <p:cNvPr id="4" name="Espace réservé du pied de page 3">
            <a:extLst>
              <a:ext uri="{FF2B5EF4-FFF2-40B4-BE49-F238E27FC236}">
                <a16:creationId xmlns:a16="http://schemas.microsoft.com/office/drawing/2014/main" id="{4436614D-3CEA-F849-FE7C-90698C56896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5621F13-4D98-1940-D8D8-411F357B068A}"/>
              </a:ext>
            </a:extLst>
          </p:cNvPr>
          <p:cNvSpPr>
            <a:spLocks noGrp="1"/>
          </p:cNvSpPr>
          <p:nvPr>
            <p:ph type="sldNum" sz="quarter" idx="12"/>
          </p:nvPr>
        </p:nvSpPr>
        <p:spPr/>
        <p:txBody>
          <a:bodyPr/>
          <a:lstStyle/>
          <a:p>
            <a:fld id="{B0865AAF-026D-44FC-AF83-B57B5356F730}" type="slidenum">
              <a:rPr lang="fr-FR" smtClean="0"/>
              <a:t>‹N°›</a:t>
            </a:fld>
            <a:endParaRPr lang="fr-FR"/>
          </a:p>
        </p:txBody>
      </p:sp>
    </p:spTree>
    <p:extLst>
      <p:ext uri="{BB962C8B-B14F-4D97-AF65-F5344CB8AC3E}">
        <p14:creationId xmlns:p14="http://schemas.microsoft.com/office/powerpoint/2010/main" val="4071332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E1B3231-1566-8D95-085A-969A64572053}"/>
              </a:ext>
            </a:extLst>
          </p:cNvPr>
          <p:cNvSpPr>
            <a:spLocks noGrp="1"/>
          </p:cNvSpPr>
          <p:nvPr>
            <p:ph type="dt" sz="half" idx="10"/>
          </p:nvPr>
        </p:nvSpPr>
        <p:spPr/>
        <p:txBody>
          <a:bodyPr/>
          <a:lstStyle/>
          <a:p>
            <a:fld id="{2B773769-706C-4E62-BD67-C3EB8FA16F39}" type="datetimeFigureOut">
              <a:rPr lang="fr-FR" smtClean="0"/>
              <a:t>11/03/2024</a:t>
            </a:fld>
            <a:endParaRPr lang="fr-FR"/>
          </a:p>
        </p:txBody>
      </p:sp>
      <p:sp>
        <p:nvSpPr>
          <p:cNvPr id="3" name="Espace réservé du pied de page 2">
            <a:extLst>
              <a:ext uri="{FF2B5EF4-FFF2-40B4-BE49-F238E27FC236}">
                <a16:creationId xmlns:a16="http://schemas.microsoft.com/office/drawing/2014/main" id="{43C7D0C5-00D3-3391-73D0-7BFD75E0FC0A}"/>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4B9D581A-0283-BD62-8E8D-DBEF7BD097A8}"/>
              </a:ext>
            </a:extLst>
          </p:cNvPr>
          <p:cNvSpPr>
            <a:spLocks noGrp="1"/>
          </p:cNvSpPr>
          <p:nvPr>
            <p:ph type="sldNum" sz="quarter" idx="12"/>
          </p:nvPr>
        </p:nvSpPr>
        <p:spPr/>
        <p:txBody>
          <a:bodyPr/>
          <a:lstStyle/>
          <a:p>
            <a:fld id="{B0865AAF-026D-44FC-AF83-B57B5356F730}" type="slidenum">
              <a:rPr lang="fr-FR" smtClean="0"/>
              <a:t>‹N°›</a:t>
            </a:fld>
            <a:endParaRPr lang="fr-FR"/>
          </a:p>
        </p:txBody>
      </p:sp>
    </p:spTree>
    <p:extLst>
      <p:ext uri="{BB962C8B-B14F-4D97-AF65-F5344CB8AC3E}">
        <p14:creationId xmlns:p14="http://schemas.microsoft.com/office/powerpoint/2010/main" val="460470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C890FF-E8D2-C6E9-7682-4DC3A1EE6DA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826DCD8-BCC1-17FE-C20D-3DF0A72E69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EC874E1-9C13-00CB-925D-A80471168C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A8C26F9-CCFE-9BB5-4A5C-504D34D20CE1}"/>
              </a:ext>
            </a:extLst>
          </p:cNvPr>
          <p:cNvSpPr>
            <a:spLocks noGrp="1"/>
          </p:cNvSpPr>
          <p:nvPr>
            <p:ph type="dt" sz="half" idx="10"/>
          </p:nvPr>
        </p:nvSpPr>
        <p:spPr/>
        <p:txBody>
          <a:bodyPr/>
          <a:lstStyle/>
          <a:p>
            <a:fld id="{2B773769-706C-4E62-BD67-C3EB8FA16F39}" type="datetimeFigureOut">
              <a:rPr lang="fr-FR" smtClean="0"/>
              <a:t>11/03/2024</a:t>
            </a:fld>
            <a:endParaRPr lang="fr-FR"/>
          </a:p>
        </p:txBody>
      </p:sp>
      <p:sp>
        <p:nvSpPr>
          <p:cNvPr id="6" name="Espace réservé du pied de page 5">
            <a:extLst>
              <a:ext uri="{FF2B5EF4-FFF2-40B4-BE49-F238E27FC236}">
                <a16:creationId xmlns:a16="http://schemas.microsoft.com/office/drawing/2014/main" id="{D2134EB1-7EDF-8036-ECD9-6A23B708D9B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1EF0C46-1902-727E-5DAB-B2BA8756A2A0}"/>
              </a:ext>
            </a:extLst>
          </p:cNvPr>
          <p:cNvSpPr>
            <a:spLocks noGrp="1"/>
          </p:cNvSpPr>
          <p:nvPr>
            <p:ph type="sldNum" sz="quarter" idx="12"/>
          </p:nvPr>
        </p:nvSpPr>
        <p:spPr/>
        <p:txBody>
          <a:bodyPr/>
          <a:lstStyle/>
          <a:p>
            <a:fld id="{B0865AAF-026D-44FC-AF83-B57B5356F730}" type="slidenum">
              <a:rPr lang="fr-FR" smtClean="0"/>
              <a:t>‹N°›</a:t>
            </a:fld>
            <a:endParaRPr lang="fr-FR"/>
          </a:p>
        </p:txBody>
      </p:sp>
    </p:spTree>
    <p:extLst>
      <p:ext uri="{BB962C8B-B14F-4D97-AF65-F5344CB8AC3E}">
        <p14:creationId xmlns:p14="http://schemas.microsoft.com/office/powerpoint/2010/main" val="2883994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163359-5570-55E7-6C9D-4485AA2A210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C0940AA5-8329-F74A-3DB7-DD930954BD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2C10B4EB-AD6D-6B48-9F63-17DF7988D8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FB7E0A6-E873-2E60-1C65-61AA435CB801}"/>
              </a:ext>
            </a:extLst>
          </p:cNvPr>
          <p:cNvSpPr>
            <a:spLocks noGrp="1"/>
          </p:cNvSpPr>
          <p:nvPr>
            <p:ph type="dt" sz="half" idx="10"/>
          </p:nvPr>
        </p:nvSpPr>
        <p:spPr/>
        <p:txBody>
          <a:bodyPr/>
          <a:lstStyle/>
          <a:p>
            <a:fld id="{2B773769-706C-4E62-BD67-C3EB8FA16F39}" type="datetimeFigureOut">
              <a:rPr lang="fr-FR" smtClean="0"/>
              <a:t>11/03/2024</a:t>
            </a:fld>
            <a:endParaRPr lang="fr-FR"/>
          </a:p>
        </p:txBody>
      </p:sp>
      <p:sp>
        <p:nvSpPr>
          <p:cNvPr id="6" name="Espace réservé du pied de page 5">
            <a:extLst>
              <a:ext uri="{FF2B5EF4-FFF2-40B4-BE49-F238E27FC236}">
                <a16:creationId xmlns:a16="http://schemas.microsoft.com/office/drawing/2014/main" id="{0EF85B2F-7AEC-93D9-6F30-F86FEA1AAB6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67A7D0F-A7F5-5582-2C08-90DFEABBF8D6}"/>
              </a:ext>
            </a:extLst>
          </p:cNvPr>
          <p:cNvSpPr>
            <a:spLocks noGrp="1"/>
          </p:cNvSpPr>
          <p:nvPr>
            <p:ph type="sldNum" sz="quarter" idx="12"/>
          </p:nvPr>
        </p:nvSpPr>
        <p:spPr/>
        <p:txBody>
          <a:bodyPr/>
          <a:lstStyle/>
          <a:p>
            <a:fld id="{B0865AAF-026D-44FC-AF83-B57B5356F730}" type="slidenum">
              <a:rPr lang="fr-FR" smtClean="0"/>
              <a:t>‹N°›</a:t>
            </a:fld>
            <a:endParaRPr lang="fr-FR"/>
          </a:p>
        </p:txBody>
      </p:sp>
    </p:spTree>
    <p:extLst>
      <p:ext uri="{BB962C8B-B14F-4D97-AF65-F5344CB8AC3E}">
        <p14:creationId xmlns:p14="http://schemas.microsoft.com/office/powerpoint/2010/main" val="1448652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3BDDBD0-2F90-D89B-F294-58DA291452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5D602AD-0350-554E-3AF1-1711F33145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533F9C3-153E-AFB8-2FAC-8D31C88ECE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773769-706C-4E62-BD67-C3EB8FA16F39}" type="datetimeFigureOut">
              <a:rPr lang="fr-FR" smtClean="0"/>
              <a:t>11/03/2024</a:t>
            </a:fld>
            <a:endParaRPr lang="fr-FR"/>
          </a:p>
        </p:txBody>
      </p:sp>
      <p:sp>
        <p:nvSpPr>
          <p:cNvPr id="5" name="Espace réservé du pied de page 4">
            <a:extLst>
              <a:ext uri="{FF2B5EF4-FFF2-40B4-BE49-F238E27FC236}">
                <a16:creationId xmlns:a16="http://schemas.microsoft.com/office/drawing/2014/main" id="{F0AB08D3-CC1F-D068-BB67-175C90EEA1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2AA7859-C63D-AA32-9714-B875E53B2B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865AAF-026D-44FC-AF83-B57B5356F730}" type="slidenum">
              <a:rPr lang="fr-FR" smtClean="0"/>
              <a:t>‹N°›</a:t>
            </a:fld>
            <a:endParaRPr lang="fr-FR"/>
          </a:p>
        </p:txBody>
      </p:sp>
    </p:spTree>
    <p:extLst>
      <p:ext uri="{BB962C8B-B14F-4D97-AF65-F5344CB8AC3E}">
        <p14:creationId xmlns:p14="http://schemas.microsoft.com/office/powerpoint/2010/main" val="354863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feedly.com/i/my"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ille stratégique">
            <a:extLst>
              <a:ext uri="{FF2B5EF4-FFF2-40B4-BE49-F238E27FC236}">
                <a16:creationId xmlns:a16="http://schemas.microsoft.com/office/drawing/2014/main" id="{E8D3B0B9-9CB0-6872-F789-98C934C574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E8B5B3C-8517-D29A-3289-6AC4553A22BE}"/>
              </a:ext>
            </a:extLst>
          </p:cNvPr>
          <p:cNvSpPr/>
          <p:nvPr/>
        </p:nvSpPr>
        <p:spPr>
          <a:xfrm>
            <a:off x="894080" y="1097280"/>
            <a:ext cx="10505440" cy="456184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5" name="Sous-titre 2">
            <a:extLst>
              <a:ext uri="{FF2B5EF4-FFF2-40B4-BE49-F238E27FC236}">
                <a16:creationId xmlns:a16="http://schemas.microsoft.com/office/drawing/2014/main" id="{D7D8B064-B215-C565-EBFA-C57233394AD6}"/>
              </a:ext>
            </a:extLst>
          </p:cNvPr>
          <p:cNvSpPr>
            <a:spLocks noGrp="1"/>
          </p:cNvSpPr>
          <p:nvPr>
            <p:ph type="subTitle" idx="1"/>
          </p:nvPr>
        </p:nvSpPr>
        <p:spPr>
          <a:xfrm>
            <a:off x="2555190" y="4286394"/>
            <a:ext cx="6400800" cy="865011"/>
          </a:xfrm>
        </p:spPr>
        <p:txBody>
          <a:bodyPr>
            <a:normAutofit/>
          </a:bodyPr>
          <a:lstStyle/>
          <a:p>
            <a:r>
              <a:rPr lang="fr-FR" sz="2000" dirty="0">
                <a:solidFill>
                  <a:schemeClr val="bg1">
                    <a:lumMod val="75000"/>
                  </a:schemeClr>
                </a:solidFill>
              </a:rPr>
              <a:t>AMER Athmane</a:t>
            </a:r>
          </a:p>
          <a:p>
            <a:r>
              <a:rPr lang="fr-FR" sz="2000" dirty="0">
                <a:solidFill>
                  <a:schemeClr val="bg1">
                    <a:lumMod val="75000"/>
                  </a:schemeClr>
                </a:solidFill>
              </a:rPr>
              <a:t>Développeur front-end  / Webgencia</a:t>
            </a:r>
          </a:p>
        </p:txBody>
      </p:sp>
      <p:sp>
        <p:nvSpPr>
          <p:cNvPr id="6" name="Titre 1">
            <a:extLst>
              <a:ext uri="{FF2B5EF4-FFF2-40B4-BE49-F238E27FC236}">
                <a16:creationId xmlns:a16="http://schemas.microsoft.com/office/drawing/2014/main" id="{13C951C7-D949-806C-9F68-2EF0E723CCF4}"/>
              </a:ext>
            </a:extLst>
          </p:cNvPr>
          <p:cNvSpPr>
            <a:spLocks noGrp="1"/>
          </p:cNvSpPr>
          <p:nvPr>
            <p:ph type="ctrTitle"/>
          </p:nvPr>
        </p:nvSpPr>
        <p:spPr>
          <a:xfrm>
            <a:off x="1066800" y="1799298"/>
            <a:ext cx="10134550" cy="2471930"/>
          </a:xfrm>
        </p:spPr>
        <p:txBody>
          <a:bodyPr>
            <a:normAutofit fontScale="90000"/>
          </a:bodyPr>
          <a:lstStyle/>
          <a:p>
            <a:r>
              <a:rPr lang="fr-FR" b="1" dirty="0">
                <a:solidFill>
                  <a:schemeClr val="bg1">
                    <a:lumMod val="95000"/>
                  </a:schemeClr>
                </a:solidFill>
              </a:rPr>
              <a:t>Veille Informationnelle: </a:t>
            </a:r>
            <a:br>
              <a:rPr lang="fr-FR" b="1" dirty="0">
                <a:solidFill>
                  <a:schemeClr val="bg1">
                    <a:lumMod val="95000"/>
                  </a:schemeClr>
                </a:solidFill>
              </a:rPr>
            </a:br>
            <a:r>
              <a:rPr lang="fr-FR" b="1" dirty="0">
                <a:solidFill>
                  <a:schemeClr val="bg1">
                    <a:lumMod val="95000"/>
                  </a:schemeClr>
                </a:solidFill>
              </a:rPr>
              <a:t>Maximiser l'Impact par l'Information</a:t>
            </a:r>
            <a:br>
              <a:rPr lang="fr-FR" b="1" dirty="0">
                <a:solidFill>
                  <a:schemeClr val="bg1">
                    <a:lumMod val="95000"/>
                  </a:schemeClr>
                </a:solidFill>
              </a:rPr>
            </a:br>
            <a:endParaRPr lang="fr-FR" b="1" dirty="0">
              <a:solidFill>
                <a:schemeClr val="bg1">
                  <a:lumMod val="95000"/>
                </a:schemeClr>
              </a:solidFill>
            </a:endParaRPr>
          </a:p>
        </p:txBody>
      </p:sp>
    </p:spTree>
    <p:extLst>
      <p:ext uri="{BB962C8B-B14F-4D97-AF65-F5344CB8AC3E}">
        <p14:creationId xmlns:p14="http://schemas.microsoft.com/office/powerpoint/2010/main" val="166245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F16EDB-59AD-6CD1-2987-12363453E846}"/>
              </a:ext>
            </a:extLst>
          </p:cNvPr>
          <p:cNvSpPr/>
          <p:nvPr/>
        </p:nvSpPr>
        <p:spPr>
          <a:xfrm>
            <a:off x="0" y="6628213"/>
            <a:ext cx="12192000" cy="22732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E81370BB-B468-74FD-487A-1EED1B0115E5}"/>
              </a:ext>
            </a:extLst>
          </p:cNvPr>
          <p:cNvSpPr/>
          <p:nvPr/>
        </p:nvSpPr>
        <p:spPr>
          <a:xfrm>
            <a:off x="0" y="0"/>
            <a:ext cx="12192000" cy="3556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4" name="Titre 1">
            <a:extLst>
              <a:ext uri="{FF2B5EF4-FFF2-40B4-BE49-F238E27FC236}">
                <a16:creationId xmlns:a16="http://schemas.microsoft.com/office/drawing/2014/main" id="{7A2A2CC2-9E08-B344-BAFC-13408A90D273}"/>
              </a:ext>
            </a:extLst>
          </p:cNvPr>
          <p:cNvSpPr txBox="1">
            <a:spLocks/>
          </p:cNvSpPr>
          <p:nvPr/>
        </p:nvSpPr>
        <p:spPr>
          <a:xfrm>
            <a:off x="3497605" y="83747"/>
            <a:ext cx="5676875" cy="46242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800" b="1" dirty="0">
                <a:solidFill>
                  <a:schemeClr val="bg1"/>
                </a:solidFill>
                <a:latin typeface="Abadi Extra Light" panose="020B0204020104020204" pitchFamily="34" charset="0"/>
              </a:rPr>
              <a:t>Veille Informationnelle:   Maximiser l'Impact par l'Information</a:t>
            </a:r>
            <a:br>
              <a:rPr lang="fr-FR" sz="1800" b="1" dirty="0">
                <a:solidFill>
                  <a:schemeClr val="bg1"/>
                </a:solidFill>
                <a:latin typeface="Abadi Extra Light" panose="020B0204020104020204" pitchFamily="34" charset="0"/>
              </a:rPr>
            </a:br>
            <a:endParaRPr lang="fr-FR" sz="1800" b="1" dirty="0">
              <a:solidFill>
                <a:schemeClr val="bg1"/>
              </a:solidFill>
              <a:latin typeface="Abadi Extra Light" panose="020B0204020104020204" pitchFamily="34" charset="0"/>
            </a:endParaRPr>
          </a:p>
        </p:txBody>
      </p:sp>
      <p:sp>
        <p:nvSpPr>
          <p:cNvPr id="7" name="Sous-titre 2">
            <a:extLst>
              <a:ext uri="{FF2B5EF4-FFF2-40B4-BE49-F238E27FC236}">
                <a16:creationId xmlns:a16="http://schemas.microsoft.com/office/drawing/2014/main" id="{24A7F357-952B-665A-05C8-AB1934F871F4}"/>
              </a:ext>
            </a:extLst>
          </p:cNvPr>
          <p:cNvSpPr txBox="1">
            <a:spLocks/>
          </p:cNvSpPr>
          <p:nvPr/>
        </p:nvSpPr>
        <p:spPr>
          <a:xfrm>
            <a:off x="9047430" y="6660593"/>
            <a:ext cx="4292650" cy="22732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000" dirty="0">
                <a:solidFill>
                  <a:schemeClr val="bg1"/>
                </a:solidFill>
              </a:rPr>
              <a:t>AMER Athmane / Développeur front-end    -   Webgencia</a:t>
            </a:r>
          </a:p>
        </p:txBody>
      </p:sp>
      <p:sp>
        <p:nvSpPr>
          <p:cNvPr id="3" name="ZoneTexte 2">
            <a:extLst>
              <a:ext uri="{FF2B5EF4-FFF2-40B4-BE49-F238E27FC236}">
                <a16:creationId xmlns:a16="http://schemas.microsoft.com/office/drawing/2014/main" id="{9AFEC29D-F7DF-0952-B400-F8D33FC6497F}"/>
              </a:ext>
            </a:extLst>
          </p:cNvPr>
          <p:cNvSpPr txBox="1"/>
          <p:nvPr/>
        </p:nvSpPr>
        <p:spPr>
          <a:xfrm>
            <a:off x="163391" y="546173"/>
            <a:ext cx="3728385" cy="369332"/>
          </a:xfrm>
          <a:prstGeom prst="rect">
            <a:avLst/>
          </a:prstGeom>
          <a:noFill/>
        </p:spPr>
        <p:txBody>
          <a:bodyPr wrap="square">
            <a:spAutoFit/>
          </a:bodyPr>
          <a:lstStyle/>
          <a:p>
            <a:r>
              <a:rPr lang="fr-FR" b="1" dirty="0">
                <a:solidFill>
                  <a:srgbClr val="FF0000"/>
                </a:solidFill>
              </a:rPr>
              <a:t>5) Classification des Informations</a:t>
            </a:r>
          </a:p>
        </p:txBody>
      </p:sp>
      <p:sp>
        <p:nvSpPr>
          <p:cNvPr id="5" name="ZoneTexte 4">
            <a:extLst>
              <a:ext uri="{FF2B5EF4-FFF2-40B4-BE49-F238E27FC236}">
                <a16:creationId xmlns:a16="http://schemas.microsoft.com/office/drawing/2014/main" id="{B9CCA703-3D2A-C761-8BF5-C7FD666F80FC}"/>
              </a:ext>
            </a:extLst>
          </p:cNvPr>
          <p:cNvSpPr txBox="1"/>
          <p:nvPr/>
        </p:nvSpPr>
        <p:spPr>
          <a:xfrm>
            <a:off x="278780" y="1031632"/>
            <a:ext cx="11719931" cy="923330"/>
          </a:xfrm>
          <a:prstGeom prst="rect">
            <a:avLst/>
          </a:prstGeom>
          <a:noFill/>
        </p:spPr>
        <p:txBody>
          <a:bodyPr wrap="square">
            <a:spAutoFit/>
          </a:bodyPr>
          <a:lstStyle/>
          <a:p>
            <a:r>
              <a:rPr lang="fr-FR" dirty="0"/>
              <a:t>Nous devons accorder au moins 1h chaque matin pour sélectionner les informations les plus pertinentes et les classer par type: NOUVEAUTE, SECURITE. Les lire en suite en commençant par la catégorie SECURITE, Règlementation puis les Nouveautés.</a:t>
            </a:r>
            <a:endParaRPr lang="fr-FR" sz="1800" dirty="0"/>
          </a:p>
        </p:txBody>
      </p:sp>
      <p:grpSp>
        <p:nvGrpSpPr>
          <p:cNvPr id="13" name="Groupe 12">
            <a:extLst>
              <a:ext uri="{FF2B5EF4-FFF2-40B4-BE49-F238E27FC236}">
                <a16:creationId xmlns:a16="http://schemas.microsoft.com/office/drawing/2014/main" id="{21ED3505-B6DA-3FFF-3322-6D6D1DE5C060}"/>
              </a:ext>
            </a:extLst>
          </p:cNvPr>
          <p:cNvGrpSpPr/>
          <p:nvPr/>
        </p:nvGrpSpPr>
        <p:grpSpPr>
          <a:xfrm>
            <a:off x="4189652" y="1816588"/>
            <a:ext cx="7887118" cy="4673000"/>
            <a:chOff x="4111593" y="1710343"/>
            <a:chExt cx="7887118" cy="4673000"/>
          </a:xfrm>
        </p:grpSpPr>
        <p:pic>
          <p:nvPicPr>
            <p:cNvPr id="10" name="Image 9">
              <a:extLst>
                <a:ext uri="{FF2B5EF4-FFF2-40B4-BE49-F238E27FC236}">
                  <a16:creationId xmlns:a16="http://schemas.microsoft.com/office/drawing/2014/main" id="{65B5359B-A5BC-3848-D4A6-75E2D4D23310}"/>
                </a:ext>
              </a:extLst>
            </p:cNvPr>
            <p:cNvPicPr>
              <a:picLocks noChangeAspect="1"/>
            </p:cNvPicPr>
            <p:nvPr/>
          </p:nvPicPr>
          <p:blipFill>
            <a:blip r:embed="rId3"/>
            <a:stretch>
              <a:fillRect/>
            </a:stretch>
          </p:blipFill>
          <p:spPr>
            <a:xfrm>
              <a:off x="4111593" y="1710343"/>
              <a:ext cx="7887118" cy="3628281"/>
            </a:xfrm>
            <a:prstGeom prst="rect">
              <a:avLst/>
            </a:prstGeom>
          </p:spPr>
        </p:pic>
        <p:pic>
          <p:nvPicPr>
            <p:cNvPr id="12" name="Image 11">
              <a:extLst>
                <a:ext uri="{FF2B5EF4-FFF2-40B4-BE49-F238E27FC236}">
                  <a16:creationId xmlns:a16="http://schemas.microsoft.com/office/drawing/2014/main" id="{B143E4B7-ADEB-11A2-1BA7-A875B59ECD37}"/>
                </a:ext>
              </a:extLst>
            </p:cNvPr>
            <p:cNvPicPr>
              <a:picLocks noChangeAspect="1"/>
            </p:cNvPicPr>
            <p:nvPr/>
          </p:nvPicPr>
          <p:blipFill>
            <a:blip r:embed="rId4"/>
            <a:stretch>
              <a:fillRect/>
            </a:stretch>
          </p:blipFill>
          <p:spPr>
            <a:xfrm>
              <a:off x="4111593" y="5338624"/>
              <a:ext cx="7887118" cy="1044719"/>
            </a:xfrm>
            <a:prstGeom prst="rect">
              <a:avLst/>
            </a:prstGeom>
          </p:spPr>
        </p:pic>
      </p:grpSp>
      <p:pic>
        <p:nvPicPr>
          <p:cNvPr id="18" name="Image 17">
            <a:extLst>
              <a:ext uri="{FF2B5EF4-FFF2-40B4-BE49-F238E27FC236}">
                <a16:creationId xmlns:a16="http://schemas.microsoft.com/office/drawing/2014/main" id="{28A4E26D-D571-12DC-D8B5-E629D9A37734}"/>
              </a:ext>
            </a:extLst>
          </p:cNvPr>
          <p:cNvPicPr>
            <a:picLocks noChangeAspect="1"/>
          </p:cNvPicPr>
          <p:nvPr/>
        </p:nvPicPr>
        <p:blipFill>
          <a:blip r:embed="rId5"/>
          <a:stretch>
            <a:fillRect/>
          </a:stretch>
        </p:blipFill>
        <p:spPr>
          <a:xfrm>
            <a:off x="667295" y="4603486"/>
            <a:ext cx="2720576" cy="1181202"/>
          </a:xfrm>
          <a:prstGeom prst="rect">
            <a:avLst/>
          </a:prstGeom>
        </p:spPr>
      </p:pic>
    </p:spTree>
    <p:extLst>
      <p:ext uri="{BB962C8B-B14F-4D97-AF65-F5344CB8AC3E}">
        <p14:creationId xmlns:p14="http://schemas.microsoft.com/office/powerpoint/2010/main" val="264220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59E1234D-E4F3-1FE0-7B39-8630AC91A3DB}"/>
              </a:ext>
            </a:extLst>
          </p:cNvPr>
          <p:cNvPicPr>
            <a:picLocks noChangeAspect="1"/>
          </p:cNvPicPr>
          <p:nvPr/>
        </p:nvPicPr>
        <p:blipFill>
          <a:blip r:embed="rId2"/>
          <a:stretch>
            <a:fillRect/>
          </a:stretch>
        </p:blipFill>
        <p:spPr>
          <a:xfrm>
            <a:off x="278779" y="2406216"/>
            <a:ext cx="11463455" cy="481096"/>
          </a:xfrm>
          <a:prstGeom prst="rect">
            <a:avLst/>
          </a:prstGeom>
        </p:spPr>
      </p:pic>
      <p:sp>
        <p:nvSpPr>
          <p:cNvPr id="9" name="Rectangle 8">
            <a:extLst>
              <a:ext uri="{FF2B5EF4-FFF2-40B4-BE49-F238E27FC236}">
                <a16:creationId xmlns:a16="http://schemas.microsoft.com/office/drawing/2014/main" id="{46F16EDB-59AD-6CD1-2987-12363453E846}"/>
              </a:ext>
            </a:extLst>
          </p:cNvPr>
          <p:cNvSpPr/>
          <p:nvPr/>
        </p:nvSpPr>
        <p:spPr>
          <a:xfrm>
            <a:off x="0" y="6628213"/>
            <a:ext cx="12192000" cy="22732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E81370BB-B468-74FD-487A-1EED1B0115E5}"/>
              </a:ext>
            </a:extLst>
          </p:cNvPr>
          <p:cNvSpPr/>
          <p:nvPr/>
        </p:nvSpPr>
        <p:spPr>
          <a:xfrm>
            <a:off x="0" y="0"/>
            <a:ext cx="12192000" cy="3556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4" name="Titre 1">
            <a:extLst>
              <a:ext uri="{FF2B5EF4-FFF2-40B4-BE49-F238E27FC236}">
                <a16:creationId xmlns:a16="http://schemas.microsoft.com/office/drawing/2014/main" id="{7A2A2CC2-9E08-B344-BAFC-13408A90D273}"/>
              </a:ext>
            </a:extLst>
          </p:cNvPr>
          <p:cNvSpPr txBox="1">
            <a:spLocks/>
          </p:cNvSpPr>
          <p:nvPr/>
        </p:nvSpPr>
        <p:spPr>
          <a:xfrm>
            <a:off x="3497605" y="83747"/>
            <a:ext cx="5676875" cy="46242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800" b="1" dirty="0">
                <a:solidFill>
                  <a:schemeClr val="bg1"/>
                </a:solidFill>
                <a:latin typeface="Abadi Extra Light" panose="020B0204020104020204" pitchFamily="34" charset="0"/>
              </a:rPr>
              <a:t>Veille Informationnelle:   Maximiser l'Impact par l'Information</a:t>
            </a:r>
            <a:br>
              <a:rPr lang="fr-FR" sz="1800" b="1" dirty="0">
                <a:solidFill>
                  <a:schemeClr val="bg1"/>
                </a:solidFill>
                <a:latin typeface="Abadi Extra Light" panose="020B0204020104020204" pitchFamily="34" charset="0"/>
              </a:rPr>
            </a:br>
            <a:endParaRPr lang="fr-FR" sz="1800" b="1" dirty="0">
              <a:solidFill>
                <a:schemeClr val="bg1"/>
              </a:solidFill>
              <a:latin typeface="Abadi Extra Light" panose="020B0204020104020204" pitchFamily="34" charset="0"/>
            </a:endParaRPr>
          </a:p>
        </p:txBody>
      </p:sp>
      <p:sp>
        <p:nvSpPr>
          <p:cNvPr id="7" name="Sous-titre 2">
            <a:extLst>
              <a:ext uri="{FF2B5EF4-FFF2-40B4-BE49-F238E27FC236}">
                <a16:creationId xmlns:a16="http://schemas.microsoft.com/office/drawing/2014/main" id="{24A7F357-952B-665A-05C8-AB1934F871F4}"/>
              </a:ext>
            </a:extLst>
          </p:cNvPr>
          <p:cNvSpPr txBox="1">
            <a:spLocks/>
          </p:cNvSpPr>
          <p:nvPr/>
        </p:nvSpPr>
        <p:spPr>
          <a:xfrm>
            <a:off x="9047430" y="6660593"/>
            <a:ext cx="4292650" cy="22732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000" dirty="0">
                <a:solidFill>
                  <a:schemeClr val="bg1"/>
                </a:solidFill>
              </a:rPr>
              <a:t>AMER Athmane / Développeur front-end    -   Webgencia</a:t>
            </a:r>
          </a:p>
        </p:txBody>
      </p:sp>
      <p:sp>
        <p:nvSpPr>
          <p:cNvPr id="3" name="ZoneTexte 2">
            <a:extLst>
              <a:ext uri="{FF2B5EF4-FFF2-40B4-BE49-F238E27FC236}">
                <a16:creationId xmlns:a16="http://schemas.microsoft.com/office/drawing/2014/main" id="{8A43BA1C-B372-28FC-B28D-F3F98AFCF591}"/>
              </a:ext>
            </a:extLst>
          </p:cNvPr>
          <p:cNvSpPr txBox="1"/>
          <p:nvPr/>
        </p:nvSpPr>
        <p:spPr>
          <a:xfrm>
            <a:off x="163391" y="445254"/>
            <a:ext cx="6668428" cy="369332"/>
          </a:xfrm>
          <a:prstGeom prst="rect">
            <a:avLst/>
          </a:prstGeom>
          <a:noFill/>
        </p:spPr>
        <p:txBody>
          <a:bodyPr wrap="square">
            <a:spAutoFit/>
          </a:bodyPr>
          <a:lstStyle/>
          <a:p>
            <a:r>
              <a:rPr lang="fr-FR" b="1" dirty="0">
                <a:solidFill>
                  <a:srgbClr val="FF0000"/>
                </a:solidFill>
              </a:rPr>
              <a:t>6) Commentaires et Diffusion</a:t>
            </a:r>
          </a:p>
        </p:txBody>
      </p:sp>
      <p:sp>
        <p:nvSpPr>
          <p:cNvPr id="5" name="ZoneTexte 4">
            <a:extLst>
              <a:ext uri="{FF2B5EF4-FFF2-40B4-BE49-F238E27FC236}">
                <a16:creationId xmlns:a16="http://schemas.microsoft.com/office/drawing/2014/main" id="{BCEEEEF4-08CF-DE4C-136C-869210871352}"/>
              </a:ext>
            </a:extLst>
          </p:cNvPr>
          <p:cNvSpPr txBox="1"/>
          <p:nvPr/>
        </p:nvSpPr>
        <p:spPr>
          <a:xfrm>
            <a:off x="278780" y="1031632"/>
            <a:ext cx="11719931" cy="646331"/>
          </a:xfrm>
          <a:prstGeom prst="rect">
            <a:avLst/>
          </a:prstGeom>
          <a:noFill/>
        </p:spPr>
        <p:txBody>
          <a:bodyPr wrap="square">
            <a:spAutoFit/>
          </a:bodyPr>
          <a:lstStyle/>
          <a:p>
            <a:r>
              <a:rPr lang="fr-FR" dirty="0"/>
              <a:t>Pour diffuser ou partager l’information à toute l’équipe, </a:t>
            </a:r>
            <a:r>
              <a:rPr lang="fr-FR" dirty="0" err="1"/>
              <a:t>Feedly</a:t>
            </a:r>
            <a:r>
              <a:rPr lang="fr-FR" dirty="0"/>
              <a:t> nous donne la possibilité de l’envoyer par mail à toute l’équipe via une icône intégrée.</a:t>
            </a:r>
            <a:endParaRPr lang="fr-FR" sz="1800" dirty="0"/>
          </a:p>
        </p:txBody>
      </p:sp>
      <p:sp>
        <p:nvSpPr>
          <p:cNvPr id="11" name="Ellipse 10">
            <a:extLst>
              <a:ext uri="{FF2B5EF4-FFF2-40B4-BE49-F238E27FC236}">
                <a16:creationId xmlns:a16="http://schemas.microsoft.com/office/drawing/2014/main" id="{03756CCB-F364-4209-343E-933A00FC4E5B}"/>
              </a:ext>
            </a:extLst>
          </p:cNvPr>
          <p:cNvSpPr/>
          <p:nvPr/>
        </p:nvSpPr>
        <p:spPr>
          <a:xfrm>
            <a:off x="10192215" y="2312759"/>
            <a:ext cx="334537" cy="775305"/>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pic>
        <p:nvPicPr>
          <p:cNvPr id="16" name="Image 15">
            <a:extLst>
              <a:ext uri="{FF2B5EF4-FFF2-40B4-BE49-F238E27FC236}">
                <a16:creationId xmlns:a16="http://schemas.microsoft.com/office/drawing/2014/main" id="{AE134767-648E-3F43-1C41-127DE9E92357}"/>
              </a:ext>
            </a:extLst>
          </p:cNvPr>
          <p:cNvPicPr>
            <a:picLocks noChangeAspect="1"/>
          </p:cNvPicPr>
          <p:nvPr/>
        </p:nvPicPr>
        <p:blipFill>
          <a:blip r:embed="rId3"/>
          <a:stretch>
            <a:fillRect/>
          </a:stretch>
        </p:blipFill>
        <p:spPr>
          <a:xfrm>
            <a:off x="9343145" y="3119582"/>
            <a:ext cx="2367214" cy="3276361"/>
          </a:xfrm>
          <a:prstGeom prst="rect">
            <a:avLst/>
          </a:prstGeom>
        </p:spPr>
      </p:pic>
    </p:spTree>
    <p:extLst>
      <p:ext uri="{BB962C8B-B14F-4D97-AF65-F5344CB8AC3E}">
        <p14:creationId xmlns:p14="http://schemas.microsoft.com/office/powerpoint/2010/main" val="5385006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F16EDB-59AD-6CD1-2987-12363453E846}"/>
              </a:ext>
            </a:extLst>
          </p:cNvPr>
          <p:cNvSpPr/>
          <p:nvPr/>
        </p:nvSpPr>
        <p:spPr>
          <a:xfrm>
            <a:off x="0" y="6628213"/>
            <a:ext cx="12192000" cy="22732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E81370BB-B468-74FD-487A-1EED1B0115E5}"/>
              </a:ext>
            </a:extLst>
          </p:cNvPr>
          <p:cNvSpPr/>
          <p:nvPr/>
        </p:nvSpPr>
        <p:spPr>
          <a:xfrm>
            <a:off x="0" y="0"/>
            <a:ext cx="12192000" cy="3556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4" name="Titre 1">
            <a:extLst>
              <a:ext uri="{FF2B5EF4-FFF2-40B4-BE49-F238E27FC236}">
                <a16:creationId xmlns:a16="http://schemas.microsoft.com/office/drawing/2014/main" id="{7A2A2CC2-9E08-B344-BAFC-13408A90D273}"/>
              </a:ext>
            </a:extLst>
          </p:cNvPr>
          <p:cNvSpPr txBox="1">
            <a:spLocks/>
          </p:cNvSpPr>
          <p:nvPr/>
        </p:nvSpPr>
        <p:spPr>
          <a:xfrm>
            <a:off x="3497605" y="83747"/>
            <a:ext cx="5676875" cy="46242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800" b="1" dirty="0">
                <a:solidFill>
                  <a:schemeClr val="bg1"/>
                </a:solidFill>
                <a:latin typeface="Abadi Extra Light" panose="020B0204020104020204" pitchFamily="34" charset="0"/>
              </a:rPr>
              <a:t>Veille Informationnelle:   Maximiser l'Impact par l'Information</a:t>
            </a:r>
            <a:br>
              <a:rPr lang="fr-FR" sz="1800" b="1" dirty="0">
                <a:solidFill>
                  <a:schemeClr val="bg1"/>
                </a:solidFill>
                <a:latin typeface="Abadi Extra Light" panose="020B0204020104020204" pitchFamily="34" charset="0"/>
              </a:rPr>
            </a:br>
            <a:endParaRPr lang="fr-FR" sz="1800" b="1" dirty="0">
              <a:solidFill>
                <a:schemeClr val="bg1"/>
              </a:solidFill>
              <a:latin typeface="Abadi Extra Light" panose="020B0204020104020204" pitchFamily="34" charset="0"/>
            </a:endParaRPr>
          </a:p>
        </p:txBody>
      </p:sp>
      <p:sp>
        <p:nvSpPr>
          <p:cNvPr id="7" name="Sous-titre 2">
            <a:extLst>
              <a:ext uri="{FF2B5EF4-FFF2-40B4-BE49-F238E27FC236}">
                <a16:creationId xmlns:a16="http://schemas.microsoft.com/office/drawing/2014/main" id="{24A7F357-952B-665A-05C8-AB1934F871F4}"/>
              </a:ext>
            </a:extLst>
          </p:cNvPr>
          <p:cNvSpPr txBox="1">
            <a:spLocks/>
          </p:cNvSpPr>
          <p:nvPr/>
        </p:nvSpPr>
        <p:spPr>
          <a:xfrm>
            <a:off x="9047430" y="6660593"/>
            <a:ext cx="4292650" cy="22732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000" dirty="0">
                <a:solidFill>
                  <a:schemeClr val="bg1"/>
                </a:solidFill>
              </a:rPr>
              <a:t>AMER Athmane / Développeur front-end    -   Webgencia</a:t>
            </a:r>
          </a:p>
        </p:txBody>
      </p:sp>
      <p:sp>
        <p:nvSpPr>
          <p:cNvPr id="3" name="ZoneTexte 2">
            <a:extLst>
              <a:ext uri="{FF2B5EF4-FFF2-40B4-BE49-F238E27FC236}">
                <a16:creationId xmlns:a16="http://schemas.microsoft.com/office/drawing/2014/main" id="{B521D1BC-6978-CF77-DB7E-8DE4C601A8C9}"/>
              </a:ext>
            </a:extLst>
          </p:cNvPr>
          <p:cNvSpPr txBox="1"/>
          <p:nvPr/>
        </p:nvSpPr>
        <p:spPr>
          <a:xfrm>
            <a:off x="163391" y="904240"/>
            <a:ext cx="11719931" cy="923330"/>
          </a:xfrm>
          <a:prstGeom prst="rect">
            <a:avLst/>
          </a:prstGeom>
          <a:noFill/>
        </p:spPr>
        <p:txBody>
          <a:bodyPr wrap="square">
            <a:spAutoFit/>
          </a:bodyPr>
          <a:lstStyle/>
          <a:p>
            <a:r>
              <a:rPr lang="fr-FR" dirty="0"/>
              <a:t>Si après analyse, l’information est jugée nécessaire pour le projet et que l’on doit l’intégrer, il suffit de créer un ticket dans le Backlog et suivre son évolution.  Si nous prenons l’exemple de l’information de la nécessité d’installer la dernière version de </a:t>
            </a:r>
            <a:r>
              <a:rPr lang="fr-FR" dirty="0" err="1"/>
              <a:t>nodejs</a:t>
            </a:r>
            <a:r>
              <a:rPr lang="fr-FR" dirty="0"/>
              <a:t> (21.7.1), cela donnera le résultat suivant: </a:t>
            </a:r>
            <a:endParaRPr lang="fr-FR" sz="1800" dirty="0"/>
          </a:p>
        </p:txBody>
      </p:sp>
      <p:sp>
        <p:nvSpPr>
          <p:cNvPr id="5" name="ZoneTexte 4">
            <a:extLst>
              <a:ext uri="{FF2B5EF4-FFF2-40B4-BE49-F238E27FC236}">
                <a16:creationId xmlns:a16="http://schemas.microsoft.com/office/drawing/2014/main" id="{283014D2-0941-BFE6-8326-CF8D452296AE}"/>
              </a:ext>
            </a:extLst>
          </p:cNvPr>
          <p:cNvSpPr txBox="1"/>
          <p:nvPr/>
        </p:nvSpPr>
        <p:spPr>
          <a:xfrm>
            <a:off x="163391" y="445254"/>
            <a:ext cx="6668428" cy="369332"/>
          </a:xfrm>
          <a:prstGeom prst="rect">
            <a:avLst/>
          </a:prstGeom>
          <a:noFill/>
        </p:spPr>
        <p:txBody>
          <a:bodyPr wrap="square">
            <a:spAutoFit/>
          </a:bodyPr>
          <a:lstStyle/>
          <a:p>
            <a:r>
              <a:rPr lang="fr-FR" b="1" dirty="0">
                <a:solidFill>
                  <a:srgbClr val="FF0000"/>
                </a:solidFill>
              </a:rPr>
              <a:t>6) Commentaires et Diffusion</a:t>
            </a:r>
          </a:p>
        </p:txBody>
      </p:sp>
      <p:pic>
        <p:nvPicPr>
          <p:cNvPr id="10" name="Image 9">
            <a:extLst>
              <a:ext uri="{FF2B5EF4-FFF2-40B4-BE49-F238E27FC236}">
                <a16:creationId xmlns:a16="http://schemas.microsoft.com/office/drawing/2014/main" id="{BAB90144-4291-02A4-2F32-B4611D87B35F}"/>
              </a:ext>
            </a:extLst>
          </p:cNvPr>
          <p:cNvPicPr>
            <a:picLocks noChangeAspect="1"/>
          </p:cNvPicPr>
          <p:nvPr/>
        </p:nvPicPr>
        <p:blipFill>
          <a:blip r:embed="rId3"/>
          <a:stretch>
            <a:fillRect/>
          </a:stretch>
        </p:blipFill>
        <p:spPr>
          <a:xfrm>
            <a:off x="163391" y="1917224"/>
            <a:ext cx="8555059" cy="4668994"/>
          </a:xfrm>
          <a:prstGeom prst="rect">
            <a:avLst/>
          </a:prstGeom>
        </p:spPr>
      </p:pic>
      <p:sp>
        <p:nvSpPr>
          <p:cNvPr id="12" name="Rectangle 11">
            <a:extLst>
              <a:ext uri="{FF2B5EF4-FFF2-40B4-BE49-F238E27FC236}">
                <a16:creationId xmlns:a16="http://schemas.microsoft.com/office/drawing/2014/main" id="{16A0B2E2-56BE-6BBA-EA38-DB159D3A2EE4}"/>
              </a:ext>
            </a:extLst>
          </p:cNvPr>
          <p:cNvSpPr/>
          <p:nvPr/>
        </p:nvSpPr>
        <p:spPr>
          <a:xfrm>
            <a:off x="758282" y="5229922"/>
            <a:ext cx="1951463" cy="47950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673178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F16EDB-59AD-6CD1-2987-12363453E846}"/>
              </a:ext>
            </a:extLst>
          </p:cNvPr>
          <p:cNvSpPr/>
          <p:nvPr/>
        </p:nvSpPr>
        <p:spPr>
          <a:xfrm>
            <a:off x="0" y="6628213"/>
            <a:ext cx="12192000" cy="22732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E81370BB-B468-74FD-487A-1EED1B0115E5}"/>
              </a:ext>
            </a:extLst>
          </p:cNvPr>
          <p:cNvSpPr/>
          <p:nvPr/>
        </p:nvSpPr>
        <p:spPr>
          <a:xfrm>
            <a:off x="0" y="0"/>
            <a:ext cx="12192000" cy="3556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4" name="Titre 1">
            <a:extLst>
              <a:ext uri="{FF2B5EF4-FFF2-40B4-BE49-F238E27FC236}">
                <a16:creationId xmlns:a16="http://schemas.microsoft.com/office/drawing/2014/main" id="{7A2A2CC2-9E08-B344-BAFC-13408A90D273}"/>
              </a:ext>
            </a:extLst>
          </p:cNvPr>
          <p:cNvSpPr txBox="1">
            <a:spLocks/>
          </p:cNvSpPr>
          <p:nvPr/>
        </p:nvSpPr>
        <p:spPr>
          <a:xfrm>
            <a:off x="3497605" y="83747"/>
            <a:ext cx="5676875" cy="46242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800" b="1" dirty="0">
                <a:solidFill>
                  <a:schemeClr val="bg1"/>
                </a:solidFill>
                <a:latin typeface="Abadi Extra Light" panose="020B0204020104020204" pitchFamily="34" charset="0"/>
              </a:rPr>
              <a:t>Veille Informationnelle:   Maximiser l'Impact par l'Information</a:t>
            </a:r>
            <a:br>
              <a:rPr lang="fr-FR" sz="1800" b="1" dirty="0">
                <a:solidFill>
                  <a:schemeClr val="bg1"/>
                </a:solidFill>
                <a:latin typeface="Abadi Extra Light" panose="020B0204020104020204" pitchFamily="34" charset="0"/>
              </a:rPr>
            </a:br>
            <a:endParaRPr lang="fr-FR" sz="1800" b="1" dirty="0">
              <a:solidFill>
                <a:schemeClr val="bg1"/>
              </a:solidFill>
              <a:latin typeface="Abadi Extra Light" panose="020B0204020104020204" pitchFamily="34" charset="0"/>
            </a:endParaRPr>
          </a:p>
        </p:txBody>
      </p:sp>
      <p:sp>
        <p:nvSpPr>
          <p:cNvPr id="7" name="Sous-titre 2">
            <a:extLst>
              <a:ext uri="{FF2B5EF4-FFF2-40B4-BE49-F238E27FC236}">
                <a16:creationId xmlns:a16="http://schemas.microsoft.com/office/drawing/2014/main" id="{24A7F357-952B-665A-05C8-AB1934F871F4}"/>
              </a:ext>
            </a:extLst>
          </p:cNvPr>
          <p:cNvSpPr txBox="1">
            <a:spLocks/>
          </p:cNvSpPr>
          <p:nvPr/>
        </p:nvSpPr>
        <p:spPr>
          <a:xfrm>
            <a:off x="9047430" y="6660593"/>
            <a:ext cx="4292650" cy="22732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000" dirty="0">
                <a:solidFill>
                  <a:schemeClr val="bg1"/>
                </a:solidFill>
              </a:rPr>
              <a:t>AMER Athmane / Développeur front-end    -   Webgencia</a:t>
            </a:r>
          </a:p>
        </p:txBody>
      </p:sp>
      <p:sp>
        <p:nvSpPr>
          <p:cNvPr id="2" name="ZoneTexte 1">
            <a:extLst>
              <a:ext uri="{FF2B5EF4-FFF2-40B4-BE49-F238E27FC236}">
                <a16:creationId xmlns:a16="http://schemas.microsoft.com/office/drawing/2014/main" id="{F4250D73-80E2-D1F7-CF7C-239D7E600BBE}"/>
              </a:ext>
            </a:extLst>
          </p:cNvPr>
          <p:cNvSpPr txBox="1"/>
          <p:nvPr/>
        </p:nvSpPr>
        <p:spPr>
          <a:xfrm>
            <a:off x="163391" y="445254"/>
            <a:ext cx="6668428" cy="369332"/>
          </a:xfrm>
          <a:prstGeom prst="rect">
            <a:avLst/>
          </a:prstGeom>
          <a:noFill/>
        </p:spPr>
        <p:txBody>
          <a:bodyPr wrap="square">
            <a:spAutoFit/>
          </a:bodyPr>
          <a:lstStyle/>
          <a:p>
            <a:r>
              <a:rPr lang="fr-FR" b="1" dirty="0">
                <a:solidFill>
                  <a:srgbClr val="FF0000"/>
                </a:solidFill>
              </a:rPr>
              <a:t>6) Commentaires et Diffusion</a:t>
            </a:r>
          </a:p>
        </p:txBody>
      </p:sp>
      <p:pic>
        <p:nvPicPr>
          <p:cNvPr id="3" name="Image 2">
            <a:extLst>
              <a:ext uri="{FF2B5EF4-FFF2-40B4-BE49-F238E27FC236}">
                <a16:creationId xmlns:a16="http://schemas.microsoft.com/office/drawing/2014/main" id="{A52882F0-AE9E-AD53-69A5-F5F464A0784E}"/>
              </a:ext>
            </a:extLst>
          </p:cNvPr>
          <p:cNvPicPr>
            <a:picLocks noChangeAspect="1"/>
          </p:cNvPicPr>
          <p:nvPr/>
        </p:nvPicPr>
        <p:blipFill>
          <a:blip r:embed="rId2"/>
          <a:stretch>
            <a:fillRect/>
          </a:stretch>
        </p:blipFill>
        <p:spPr>
          <a:xfrm>
            <a:off x="3636941" y="814586"/>
            <a:ext cx="8555059" cy="4668994"/>
          </a:xfrm>
          <a:prstGeom prst="rect">
            <a:avLst/>
          </a:prstGeom>
        </p:spPr>
      </p:pic>
      <p:sp>
        <p:nvSpPr>
          <p:cNvPr id="11" name="Légende : flèche courbée 10">
            <a:extLst>
              <a:ext uri="{FF2B5EF4-FFF2-40B4-BE49-F238E27FC236}">
                <a16:creationId xmlns:a16="http://schemas.microsoft.com/office/drawing/2014/main" id="{0EFF8C10-74CF-8B43-9453-AEF0409917A2}"/>
              </a:ext>
            </a:extLst>
          </p:cNvPr>
          <p:cNvSpPr/>
          <p:nvPr/>
        </p:nvSpPr>
        <p:spPr>
          <a:xfrm>
            <a:off x="163391" y="3149083"/>
            <a:ext cx="2776654" cy="1204330"/>
          </a:xfrm>
          <a:prstGeom prst="borderCallout2">
            <a:avLst>
              <a:gd name="adj1" fmla="val 101063"/>
              <a:gd name="adj2" fmla="val 50301"/>
              <a:gd name="adj3" fmla="val 169883"/>
              <a:gd name="adj4" fmla="val 50400"/>
              <a:gd name="adj5" fmla="val 168339"/>
              <a:gd name="adj6" fmla="val 27502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600" dirty="0"/>
              <a:t>Pour commenter une tâche ou une US, il suffit d’afficher les détails et rédiger dans son espace dédié.</a:t>
            </a:r>
          </a:p>
        </p:txBody>
      </p:sp>
      <p:sp>
        <p:nvSpPr>
          <p:cNvPr id="13" name="Rectangle 12">
            <a:extLst>
              <a:ext uri="{FF2B5EF4-FFF2-40B4-BE49-F238E27FC236}">
                <a16:creationId xmlns:a16="http://schemas.microsoft.com/office/drawing/2014/main" id="{137295F4-7A1C-8BDD-056E-30553DFD9048}"/>
              </a:ext>
            </a:extLst>
          </p:cNvPr>
          <p:cNvSpPr/>
          <p:nvPr/>
        </p:nvSpPr>
        <p:spPr>
          <a:xfrm>
            <a:off x="7782841" y="4762488"/>
            <a:ext cx="4015149" cy="721092"/>
          </a:xfrm>
          <a:prstGeom prst="rect">
            <a:avLst/>
          </a:prstGeom>
          <a:solidFill>
            <a:schemeClr val="accent4">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06306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F16EDB-59AD-6CD1-2987-12363453E846}"/>
              </a:ext>
            </a:extLst>
          </p:cNvPr>
          <p:cNvSpPr/>
          <p:nvPr/>
        </p:nvSpPr>
        <p:spPr>
          <a:xfrm>
            <a:off x="0" y="6628213"/>
            <a:ext cx="12192000" cy="22732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E81370BB-B468-74FD-487A-1EED1B0115E5}"/>
              </a:ext>
            </a:extLst>
          </p:cNvPr>
          <p:cNvSpPr/>
          <p:nvPr/>
        </p:nvSpPr>
        <p:spPr>
          <a:xfrm>
            <a:off x="0" y="0"/>
            <a:ext cx="12192000" cy="3556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4" name="Titre 1">
            <a:extLst>
              <a:ext uri="{FF2B5EF4-FFF2-40B4-BE49-F238E27FC236}">
                <a16:creationId xmlns:a16="http://schemas.microsoft.com/office/drawing/2014/main" id="{7A2A2CC2-9E08-B344-BAFC-13408A90D273}"/>
              </a:ext>
            </a:extLst>
          </p:cNvPr>
          <p:cNvSpPr txBox="1">
            <a:spLocks/>
          </p:cNvSpPr>
          <p:nvPr/>
        </p:nvSpPr>
        <p:spPr>
          <a:xfrm>
            <a:off x="3497605" y="83747"/>
            <a:ext cx="5676875" cy="46242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800" b="1" dirty="0">
                <a:solidFill>
                  <a:schemeClr val="bg1"/>
                </a:solidFill>
                <a:latin typeface="Abadi Extra Light" panose="020B0204020104020204" pitchFamily="34" charset="0"/>
              </a:rPr>
              <a:t>Veille Informationnelle:   Maximiser l'Impact par l'Information</a:t>
            </a:r>
            <a:br>
              <a:rPr lang="fr-FR" sz="1800" b="1" dirty="0">
                <a:solidFill>
                  <a:schemeClr val="bg1"/>
                </a:solidFill>
                <a:latin typeface="Abadi Extra Light" panose="020B0204020104020204" pitchFamily="34" charset="0"/>
              </a:rPr>
            </a:br>
            <a:endParaRPr lang="fr-FR" sz="1800" b="1" dirty="0">
              <a:solidFill>
                <a:schemeClr val="bg1"/>
              </a:solidFill>
              <a:latin typeface="Abadi Extra Light" panose="020B0204020104020204" pitchFamily="34" charset="0"/>
            </a:endParaRPr>
          </a:p>
        </p:txBody>
      </p:sp>
      <p:sp>
        <p:nvSpPr>
          <p:cNvPr id="7" name="Sous-titre 2">
            <a:extLst>
              <a:ext uri="{FF2B5EF4-FFF2-40B4-BE49-F238E27FC236}">
                <a16:creationId xmlns:a16="http://schemas.microsoft.com/office/drawing/2014/main" id="{24A7F357-952B-665A-05C8-AB1934F871F4}"/>
              </a:ext>
            </a:extLst>
          </p:cNvPr>
          <p:cNvSpPr txBox="1">
            <a:spLocks/>
          </p:cNvSpPr>
          <p:nvPr/>
        </p:nvSpPr>
        <p:spPr>
          <a:xfrm>
            <a:off x="9047430" y="6660593"/>
            <a:ext cx="4292650" cy="22732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000" dirty="0">
                <a:solidFill>
                  <a:schemeClr val="bg1"/>
                </a:solidFill>
              </a:rPr>
              <a:t>AMER Athmane / Développeur front-end    -   Webgencia</a:t>
            </a:r>
          </a:p>
        </p:txBody>
      </p:sp>
      <p:sp>
        <p:nvSpPr>
          <p:cNvPr id="3" name="ZoneTexte 2">
            <a:extLst>
              <a:ext uri="{FF2B5EF4-FFF2-40B4-BE49-F238E27FC236}">
                <a16:creationId xmlns:a16="http://schemas.microsoft.com/office/drawing/2014/main" id="{DEF5A6DD-A972-20DE-A4EA-8A53E04AF79B}"/>
              </a:ext>
            </a:extLst>
          </p:cNvPr>
          <p:cNvSpPr txBox="1"/>
          <p:nvPr/>
        </p:nvSpPr>
        <p:spPr>
          <a:xfrm>
            <a:off x="245328" y="629920"/>
            <a:ext cx="6668428" cy="369332"/>
          </a:xfrm>
          <a:prstGeom prst="rect">
            <a:avLst/>
          </a:prstGeom>
          <a:noFill/>
        </p:spPr>
        <p:txBody>
          <a:bodyPr wrap="square">
            <a:spAutoFit/>
          </a:bodyPr>
          <a:lstStyle/>
          <a:p>
            <a:r>
              <a:rPr lang="fr-FR" b="1" dirty="0">
                <a:solidFill>
                  <a:srgbClr val="FF0000"/>
                </a:solidFill>
              </a:rPr>
              <a:t>7) Impact de la Veille</a:t>
            </a:r>
          </a:p>
        </p:txBody>
      </p:sp>
      <p:sp>
        <p:nvSpPr>
          <p:cNvPr id="6" name="ZoneTexte 5">
            <a:extLst>
              <a:ext uri="{FF2B5EF4-FFF2-40B4-BE49-F238E27FC236}">
                <a16:creationId xmlns:a16="http://schemas.microsoft.com/office/drawing/2014/main" id="{728B330F-2480-3C84-540C-D3BE63D2BDD3}"/>
              </a:ext>
            </a:extLst>
          </p:cNvPr>
          <p:cNvSpPr txBox="1"/>
          <p:nvPr/>
        </p:nvSpPr>
        <p:spPr>
          <a:xfrm>
            <a:off x="598739" y="1927537"/>
            <a:ext cx="11474606" cy="3096360"/>
          </a:xfrm>
          <a:prstGeom prst="rect">
            <a:avLst/>
          </a:prstGeom>
          <a:noFill/>
        </p:spPr>
        <p:txBody>
          <a:bodyPr wrap="square">
            <a:spAutoFit/>
          </a:bodyPr>
          <a:lstStyle/>
          <a:p>
            <a:r>
              <a:rPr lang="fr-FR" dirty="0"/>
              <a:t>La veille informationnelle a joué un rôle crucial dans le développement web pour plusieurs raisons :</a:t>
            </a:r>
          </a:p>
          <a:p>
            <a:endParaRPr lang="fr-FR" dirty="0"/>
          </a:p>
          <a:p>
            <a:pPr marL="800100" lvl="1" indent="-342900">
              <a:lnSpc>
                <a:spcPct val="150000"/>
              </a:lnSpc>
              <a:buFont typeface="+mj-lt"/>
              <a:buAutoNum type="arabicPeriod"/>
            </a:pPr>
            <a:r>
              <a:rPr lang="fr-FR" b="1" dirty="0">
                <a:solidFill>
                  <a:srgbClr val="0D0D0D"/>
                </a:solidFill>
                <a:latin typeface="Söhne"/>
              </a:rPr>
              <a:t>Elle a permis à l’équipe de </a:t>
            </a:r>
            <a:r>
              <a:rPr lang="fr-FR" b="1" i="0" dirty="0">
                <a:solidFill>
                  <a:srgbClr val="0D0D0D"/>
                </a:solidFill>
                <a:effectLst/>
                <a:latin typeface="Söhne"/>
              </a:rPr>
              <a:t>Rester à jour avec les dernières technologies et tendances;</a:t>
            </a:r>
          </a:p>
          <a:p>
            <a:pPr marL="800100" lvl="1" indent="-342900">
              <a:lnSpc>
                <a:spcPct val="150000"/>
              </a:lnSpc>
              <a:buFont typeface="+mj-lt"/>
              <a:buAutoNum type="arabicPeriod"/>
            </a:pPr>
            <a:r>
              <a:rPr lang="fr-FR" b="1" dirty="0">
                <a:solidFill>
                  <a:srgbClr val="0D0D0D"/>
                </a:solidFill>
                <a:latin typeface="Söhne"/>
              </a:rPr>
              <a:t>Elle a aidé les développeurs à optimiser leurs flux de travail et à choisir les technologies et les versions les mieux adaptées à leurs besoins.</a:t>
            </a:r>
          </a:p>
          <a:p>
            <a:pPr marL="800100" lvl="1" indent="-342900">
              <a:lnSpc>
                <a:spcPct val="150000"/>
              </a:lnSpc>
              <a:buFont typeface="+mj-lt"/>
              <a:buAutoNum type="arabicPeriod"/>
            </a:pPr>
            <a:r>
              <a:rPr lang="fr-FR" b="1" dirty="0">
                <a:solidFill>
                  <a:srgbClr val="0D0D0D"/>
                </a:solidFill>
                <a:latin typeface="Söhne"/>
              </a:rPr>
              <a:t>Permis aux développeurs d'être au courant des failles de sécurité connues ainsi réduire les risques de sécurité;</a:t>
            </a:r>
          </a:p>
          <a:p>
            <a:pPr marL="800100" lvl="1" indent="-342900">
              <a:lnSpc>
                <a:spcPct val="150000"/>
              </a:lnSpc>
              <a:buFont typeface="+mj-lt"/>
              <a:buAutoNum type="arabicPeriod"/>
            </a:pPr>
            <a:r>
              <a:rPr lang="fr-FR" b="1" dirty="0">
                <a:solidFill>
                  <a:srgbClr val="0D0D0D"/>
                </a:solidFill>
                <a:latin typeface="Söhne"/>
              </a:rPr>
              <a:t>Cela favorise un environnement de travail collaboratif et stimulant.</a:t>
            </a:r>
          </a:p>
          <a:p>
            <a:pPr marL="800100" lvl="1" indent="-342900">
              <a:lnSpc>
                <a:spcPct val="150000"/>
              </a:lnSpc>
              <a:buFont typeface="+mj-lt"/>
              <a:buAutoNum type="arabicPeriod"/>
            </a:pPr>
            <a:r>
              <a:rPr lang="fr-FR" b="1" dirty="0">
                <a:solidFill>
                  <a:srgbClr val="0D0D0D"/>
                </a:solidFill>
                <a:latin typeface="Söhne"/>
              </a:rPr>
              <a:t>Elle a permis de rester à jour sur le plan de la règlementation.</a:t>
            </a:r>
          </a:p>
        </p:txBody>
      </p:sp>
    </p:spTree>
    <p:extLst>
      <p:ext uri="{BB962C8B-B14F-4D97-AF65-F5344CB8AC3E}">
        <p14:creationId xmlns:p14="http://schemas.microsoft.com/office/powerpoint/2010/main" val="2190713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F16EDB-59AD-6CD1-2987-12363453E846}"/>
              </a:ext>
            </a:extLst>
          </p:cNvPr>
          <p:cNvSpPr/>
          <p:nvPr/>
        </p:nvSpPr>
        <p:spPr>
          <a:xfrm>
            <a:off x="0" y="6628213"/>
            <a:ext cx="12192000" cy="22732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E81370BB-B468-74FD-487A-1EED1B0115E5}"/>
              </a:ext>
            </a:extLst>
          </p:cNvPr>
          <p:cNvSpPr/>
          <p:nvPr/>
        </p:nvSpPr>
        <p:spPr>
          <a:xfrm>
            <a:off x="0" y="0"/>
            <a:ext cx="12192000" cy="3556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4" name="Titre 1">
            <a:extLst>
              <a:ext uri="{FF2B5EF4-FFF2-40B4-BE49-F238E27FC236}">
                <a16:creationId xmlns:a16="http://schemas.microsoft.com/office/drawing/2014/main" id="{7A2A2CC2-9E08-B344-BAFC-13408A90D273}"/>
              </a:ext>
            </a:extLst>
          </p:cNvPr>
          <p:cNvSpPr txBox="1">
            <a:spLocks/>
          </p:cNvSpPr>
          <p:nvPr/>
        </p:nvSpPr>
        <p:spPr>
          <a:xfrm>
            <a:off x="3497605" y="83747"/>
            <a:ext cx="5676875" cy="46242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800" b="1" dirty="0">
                <a:solidFill>
                  <a:schemeClr val="bg1"/>
                </a:solidFill>
                <a:latin typeface="Abadi Extra Light" panose="020B0204020104020204" pitchFamily="34" charset="0"/>
              </a:rPr>
              <a:t>Veille Informationnelle:   Maximiser l'Impact par l'Information</a:t>
            </a:r>
            <a:br>
              <a:rPr lang="fr-FR" sz="1800" b="1" dirty="0">
                <a:solidFill>
                  <a:schemeClr val="bg1"/>
                </a:solidFill>
                <a:latin typeface="Abadi Extra Light" panose="020B0204020104020204" pitchFamily="34" charset="0"/>
              </a:rPr>
            </a:br>
            <a:endParaRPr lang="fr-FR" sz="1800" b="1" dirty="0">
              <a:solidFill>
                <a:schemeClr val="bg1"/>
              </a:solidFill>
              <a:latin typeface="Abadi Extra Light" panose="020B0204020104020204" pitchFamily="34" charset="0"/>
            </a:endParaRPr>
          </a:p>
        </p:txBody>
      </p:sp>
      <p:sp>
        <p:nvSpPr>
          <p:cNvPr id="7" name="Sous-titre 2">
            <a:extLst>
              <a:ext uri="{FF2B5EF4-FFF2-40B4-BE49-F238E27FC236}">
                <a16:creationId xmlns:a16="http://schemas.microsoft.com/office/drawing/2014/main" id="{24A7F357-952B-665A-05C8-AB1934F871F4}"/>
              </a:ext>
            </a:extLst>
          </p:cNvPr>
          <p:cNvSpPr txBox="1">
            <a:spLocks/>
          </p:cNvSpPr>
          <p:nvPr/>
        </p:nvSpPr>
        <p:spPr>
          <a:xfrm>
            <a:off x="9047430" y="6660593"/>
            <a:ext cx="4292650" cy="22732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000" dirty="0">
                <a:solidFill>
                  <a:schemeClr val="bg1"/>
                </a:solidFill>
              </a:rPr>
              <a:t>AMER Athmane / Développeur front-end    -   Webgencia</a:t>
            </a:r>
          </a:p>
        </p:txBody>
      </p:sp>
      <p:sp>
        <p:nvSpPr>
          <p:cNvPr id="3" name="ZoneTexte 2">
            <a:extLst>
              <a:ext uri="{FF2B5EF4-FFF2-40B4-BE49-F238E27FC236}">
                <a16:creationId xmlns:a16="http://schemas.microsoft.com/office/drawing/2014/main" id="{71575092-D6FB-7565-E7BF-9CC186D9CAE0}"/>
              </a:ext>
            </a:extLst>
          </p:cNvPr>
          <p:cNvSpPr txBox="1"/>
          <p:nvPr/>
        </p:nvSpPr>
        <p:spPr>
          <a:xfrm>
            <a:off x="334538" y="1273572"/>
            <a:ext cx="11485756" cy="5000728"/>
          </a:xfrm>
          <a:prstGeom prst="rect">
            <a:avLst/>
          </a:prstGeom>
          <a:ln>
            <a:solidFill>
              <a:schemeClr val="bg1">
                <a:lumMod val="95000"/>
              </a:schemeClr>
            </a:solidFill>
          </a:ln>
          <a:effectLst>
            <a:glow rad="101600">
              <a:schemeClr val="accent3">
                <a:satMod val="175000"/>
                <a:alpha val="40000"/>
              </a:schemeClr>
            </a:glow>
          </a:effectLst>
        </p:spPr>
        <p:style>
          <a:lnRef idx="1">
            <a:schemeClr val="accent3"/>
          </a:lnRef>
          <a:fillRef idx="2">
            <a:schemeClr val="accent3"/>
          </a:fillRef>
          <a:effectRef idx="1">
            <a:schemeClr val="accent3"/>
          </a:effectRef>
          <a:fontRef idx="minor">
            <a:schemeClr val="dk1"/>
          </a:fontRef>
        </p:style>
        <p:txBody>
          <a:bodyPr wrap="square">
            <a:spAutoFit/>
          </a:bodyPr>
          <a:lstStyle/>
          <a:p>
            <a:pPr>
              <a:lnSpc>
                <a:spcPct val="200000"/>
              </a:lnSpc>
            </a:pPr>
            <a:r>
              <a:rPr lang="fr-FR" dirty="0"/>
              <a:t>	La veille informationnelle est une pratique essentielle pour rester compétitif et informé dans un domaine en constante évolution comme le développement web. </a:t>
            </a:r>
          </a:p>
          <a:p>
            <a:pPr>
              <a:lnSpc>
                <a:spcPct val="200000"/>
              </a:lnSpc>
            </a:pPr>
            <a:r>
              <a:rPr lang="fr-FR" dirty="0"/>
              <a:t>	En identifiant soigneusement les besoins de veille, en sélectionnant des sources pertinentes, en collectant et en analysant efficacement les données, les professionnels peuvent rester à jour sur les dernières tendances, les technologies émergentes et les meilleures pratiques. </a:t>
            </a:r>
          </a:p>
          <a:p>
            <a:pPr>
              <a:lnSpc>
                <a:spcPct val="200000"/>
              </a:lnSpc>
            </a:pPr>
            <a:r>
              <a:rPr lang="fr-FR" dirty="0"/>
              <a:t>	Cette méthodologie permet non seulement d'améliorer la productivité et de réduire les risques, mais aussi de favoriser l'innovation et la collaboration au sein de la communauté de développement web. </a:t>
            </a:r>
          </a:p>
          <a:p>
            <a:pPr>
              <a:lnSpc>
                <a:spcPct val="200000"/>
              </a:lnSpc>
            </a:pPr>
            <a:r>
              <a:rPr lang="fr-FR" dirty="0"/>
              <a:t>	En résumé, une veille informationnelle bien menée est un pilier fondamental pour assurer le succès et la pertinence dans le domaine du développement web.</a:t>
            </a:r>
          </a:p>
        </p:txBody>
      </p:sp>
      <p:sp>
        <p:nvSpPr>
          <p:cNvPr id="5" name="ZoneTexte 4">
            <a:extLst>
              <a:ext uri="{FF2B5EF4-FFF2-40B4-BE49-F238E27FC236}">
                <a16:creationId xmlns:a16="http://schemas.microsoft.com/office/drawing/2014/main" id="{683A5AB0-1C16-2864-8864-58177276EF67}"/>
              </a:ext>
            </a:extLst>
          </p:cNvPr>
          <p:cNvSpPr txBox="1"/>
          <p:nvPr/>
        </p:nvSpPr>
        <p:spPr>
          <a:xfrm>
            <a:off x="245328" y="629920"/>
            <a:ext cx="6668428" cy="369332"/>
          </a:xfrm>
          <a:prstGeom prst="rect">
            <a:avLst/>
          </a:prstGeom>
          <a:noFill/>
        </p:spPr>
        <p:txBody>
          <a:bodyPr wrap="square">
            <a:spAutoFit/>
          </a:bodyPr>
          <a:lstStyle/>
          <a:p>
            <a:r>
              <a:rPr lang="fr-FR" b="1" dirty="0">
                <a:solidFill>
                  <a:srgbClr val="FF0000"/>
                </a:solidFill>
              </a:rPr>
              <a:t>8) Conclusion</a:t>
            </a:r>
          </a:p>
        </p:txBody>
      </p:sp>
    </p:spTree>
    <p:extLst>
      <p:ext uri="{BB962C8B-B14F-4D97-AF65-F5344CB8AC3E}">
        <p14:creationId xmlns:p14="http://schemas.microsoft.com/office/powerpoint/2010/main" val="768093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F16EDB-59AD-6CD1-2987-12363453E846}"/>
              </a:ext>
            </a:extLst>
          </p:cNvPr>
          <p:cNvSpPr/>
          <p:nvPr/>
        </p:nvSpPr>
        <p:spPr>
          <a:xfrm>
            <a:off x="0" y="6628213"/>
            <a:ext cx="12192000" cy="22732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E81370BB-B468-74FD-487A-1EED1B0115E5}"/>
              </a:ext>
            </a:extLst>
          </p:cNvPr>
          <p:cNvSpPr/>
          <p:nvPr/>
        </p:nvSpPr>
        <p:spPr>
          <a:xfrm>
            <a:off x="0" y="0"/>
            <a:ext cx="12192000" cy="3556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4" name="Titre 1">
            <a:extLst>
              <a:ext uri="{FF2B5EF4-FFF2-40B4-BE49-F238E27FC236}">
                <a16:creationId xmlns:a16="http://schemas.microsoft.com/office/drawing/2014/main" id="{7A2A2CC2-9E08-B344-BAFC-13408A90D273}"/>
              </a:ext>
            </a:extLst>
          </p:cNvPr>
          <p:cNvSpPr txBox="1">
            <a:spLocks/>
          </p:cNvSpPr>
          <p:nvPr/>
        </p:nvSpPr>
        <p:spPr>
          <a:xfrm>
            <a:off x="3497605" y="83747"/>
            <a:ext cx="5676875" cy="46242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800" b="1" dirty="0">
                <a:solidFill>
                  <a:schemeClr val="bg1"/>
                </a:solidFill>
                <a:latin typeface="Abadi Extra Light" panose="020B0204020104020204" pitchFamily="34" charset="0"/>
              </a:rPr>
              <a:t>Veille Informationnelle:   Maximiser l'Impact par l'Information</a:t>
            </a:r>
            <a:br>
              <a:rPr lang="fr-FR" sz="1800" b="1" dirty="0">
                <a:solidFill>
                  <a:schemeClr val="bg1"/>
                </a:solidFill>
                <a:latin typeface="Abadi Extra Light" panose="020B0204020104020204" pitchFamily="34" charset="0"/>
              </a:rPr>
            </a:br>
            <a:endParaRPr lang="fr-FR" sz="1800" b="1" dirty="0">
              <a:solidFill>
                <a:schemeClr val="bg1"/>
              </a:solidFill>
              <a:latin typeface="Abadi Extra Light" panose="020B0204020104020204" pitchFamily="34" charset="0"/>
            </a:endParaRPr>
          </a:p>
        </p:txBody>
      </p:sp>
      <p:sp>
        <p:nvSpPr>
          <p:cNvPr id="7" name="Sous-titre 2">
            <a:extLst>
              <a:ext uri="{FF2B5EF4-FFF2-40B4-BE49-F238E27FC236}">
                <a16:creationId xmlns:a16="http://schemas.microsoft.com/office/drawing/2014/main" id="{24A7F357-952B-665A-05C8-AB1934F871F4}"/>
              </a:ext>
            </a:extLst>
          </p:cNvPr>
          <p:cNvSpPr txBox="1">
            <a:spLocks/>
          </p:cNvSpPr>
          <p:nvPr/>
        </p:nvSpPr>
        <p:spPr>
          <a:xfrm>
            <a:off x="9047430" y="6660593"/>
            <a:ext cx="4292650" cy="22732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000" dirty="0">
                <a:solidFill>
                  <a:schemeClr val="bg1"/>
                </a:solidFill>
              </a:rPr>
              <a:t>AMER Athmane / Développeur front-end    -   Webgencia</a:t>
            </a:r>
          </a:p>
        </p:txBody>
      </p:sp>
      <p:sp>
        <p:nvSpPr>
          <p:cNvPr id="11" name="ZoneTexte 10">
            <a:extLst>
              <a:ext uri="{FF2B5EF4-FFF2-40B4-BE49-F238E27FC236}">
                <a16:creationId xmlns:a16="http://schemas.microsoft.com/office/drawing/2014/main" id="{9C51E01D-09F2-43B2-8981-FC5FC2AD964F}"/>
              </a:ext>
            </a:extLst>
          </p:cNvPr>
          <p:cNvSpPr txBox="1"/>
          <p:nvPr/>
        </p:nvSpPr>
        <p:spPr>
          <a:xfrm>
            <a:off x="1501759" y="2542867"/>
            <a:ext cx="2334260" cy="830997"/>
          </a:xfrm>
          <a:prstGeom prst="rect">
            <a:avLst/>
          </a:prstGeom>
          <a:noFill/>
        </p:spPr>
        <p:txBody>
          <a:bodyPr wrap="square">
            <a:spAutoFit/>
          </a:bodyPr>
          <a:lstStyle/>
          <a:p>
            <a:r>
              <a:rPr lang="fr-FR" sz="4800" dirty="0"/>
              <a:t>Plan :</a:t>
            </a:r>
          </a:p>
        </p:txBody>
      </p:sp>
      <p:sp>
        <p:nvSpPr>
          <p:cNvPr id="13" name="ZoneTexte 12">
            <a:extLst>
              <a:ext uri="{FF2B5EF4-FFF2-40B4-BE49-F238E27FC236}">
                <a16:creationId xmlns:a16="http://schemas.microsoft.com/office/drawing/2014/main" id="{33991B06-90A6-8B4C-2E14-6DEC34FB296C}"/>
              </a:ext>
            </a:extLst>
          </p:cNvPr>
          <p:cNvSpPr txBox="1"/>
          <p:nvPr/>
        </p:nvSpPr>
        <p:spPr>
          <a:xfrm>
            <a:off x="5609592" y="1274059"/>
            <a:ext cx="4874260" cy="4199611"/>
          </a:xfrm>
          <a:prstGeom prst="rect">
            <a:avLst/>
          </a:prstGeom>
          <a:noFill/>
        </p:spPr>
        <p:txBody>
          <a:bodyPr wrap="square">
            <a:spAutoFit/>
          </a:bodyPr>
          <a:lstStyle/>
          <a:p>
            <a:pPr marL="342900" indent="-342900">
              <a:lnSpc>
                <a:spcPct val="150000"/>
              </a:lnSpc>
              <a:buFont typeface="+mj-lt"/>
              <a:buAutoNum type="arabicPeriod"/>
            </a:pPr>
            <a:r>
              <a:rPr lang="fr-FR" sz="2000" dirty="0"/>
              <a:t>Introduction</a:t>
            </a:r>
          </a:p>
          <a:p>
            <a:pPr marL="342900" indent="-342900">
              <a:lnSpc>
                <a:spcPct val="150000"/>
              </a:lnSpc>
              <a:buFont typeface="+mj-lt"/>
              <a:buAutoNum type="arabicPeriod"/>
            </a:pPr>
            <a:r>
              <a:rPr lang="fr-FR" sz="2000" dirty="0"/>
              <a:t>Méthodologie de Veille</a:t>
            </a:r>
          </a:p>
          <a:p>
            <a:pPr marL="342900" indent="-342900">
              <a:lnSpc>
                <a:spcPct val="150000"/>
              </a:lnSpc>
              <a:buFont typeface="+mj-lt"/>
              <a:buAutoNum type="arabicPeriod"/>
            </a:pPr>
            <a:r>
              <a:rPr lang="fr-FR" sz="2000" dirty="0"/>
              <a:t>Outil de Veille</a:t>
            </a:r>
          </a:p>
          <a:p>
            <a:pPr marL="342900" indent="-342900">
              <a:lnSpc>
                <a:spcPct val="150000"/>
              </a:lnSpc>
              <a:buFont typeface="+mj-lt"/>
              <a:buAutoNum type="arabicPeriod"/>
            </a:pPr>
            <a:r>
              <a:rPr lang="fr-FR" sz="2000" dirty="0"/>
              <a:t>Sélection des Sources</a:t>
            </a:r>
          </a:p>
          <a:p>
            <a:pPr marL="342900" indent="-342900">
              <a:lnSpc>
                <a:spcPct val="150000"/>
              </a:lnSpc>
              <a:buFont typeface="+mj-lt"/>
              <a:buAutoNum type="arabicPeriod"/>
            </a:pPr>
            <a:r>
              <a:rPr lang="fr-FR" sz="2000" dirty="0"/>
              <a:t>Classification des Informations</a:t>
            </a:r>
          </a:p>
          <a:p>
            <a:pPr marL="342900" indent="-342900">
              <a:lnSpc>
                <a:spcPct val="150000"/>
              </a:lnSpc>
              <a:buFont typeface="+mj-lt"/>
              <a:buAutoNum type="arabicPeriod"/>
            </a:pPr>
            <a:r>
              <a:rPr lang="fr-FR" sz="2000" dirty="0"/>
              <a:t>Commentaires et Diffusion</a:t>
            </a:r>
          </a:p>
          <a:p>
            <a:pPr marL="342900" indent="-342900">
              <a:lnSpc>
                <a:spcPct val="150000"/>
              </a:lnSpc>
              <a:buFont typeface="+mj-lt"/>
              <a:buAutoNum type="arabicPeriod"/>
            </a:pPr>
            <a:r>
              <a:rPr lang="fr-FR" sz="2000" dirty="0"/>
              <a:t>Impact de la Veille</a:t>
            </a:r>
          </a:p>
          <a:p>
            <a:pPr marL="342900" indent="-342900">
              <a:lnSpc>
                <a:spcPct val="150000"/>
              </a:lnSpc>
              <a:buFont typeface="+mj-lt"/>
              <a:buAutoNum type="arabicPeriod"/>
            </a:pPr>
            <a:r>
              <a:rPr lang="fr-FR" sz="2000" dirty="0"/>
              <a:t>Conclusion</a:t>
            </a:r>
          </a:p>
          <a:p>
            <a:pPr marL="342900" indent="-342900">
              <a:lnSpc>
                <a:spcPct val="150000"/>
              </a:lnSpc>
              <a:buFont typeface="+mj-lt"/>
              <a:buAutoNum type="arabicPeriod"/>
            </a:pPr>
            <a:endParaRPr lang="fr-FR" sz="2000" dirty="0"/>
          </a:p>
        </p:txBody>
      </p:sp>
    </p:spTree>
    <p:extLst>
      <p:ext uri="{BB962C8B-B14F-4D97-AF65-F5344CB8AC3E}">
        <p14:creationId xmlns:p14="http://schemas.microsoft.com/office/powerpoint/2010/main" val="863607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F16EDB-59AD-6CD1-2987-12363453E846}"/>
              </a:ext>
            </a:extLst>
          </p:cNvPr>
          <p:cNvSpPr/>
          <p:nvPr/>
        </p:nvSpPr>
        <p:spPr>
          <a:xfrm>
            <a:off x="0" y="6628213"/>
            <a:ext cx="12192000" cy="22732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E81370BB-B468-74FD-487A-1EED1B0115E5}"/>
              </a:ext>
            </a:extLst>
          </p:cNvPr>
          <p:cNvSpPr/>
          <p:nvPr/>
        </p:nvSpPr>
        <p:spPr>
          <a:xfrm>
            <a:off x="0" y="0"/>
            <a:ext cx="12192000" cy="3556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4" name="Titre 1">
            <a:extLst>
              <a:ext uri="{FF2B5EF4-FFF2-40B4-BE49-F238E27FC236}">
                <a16:creationId xmlns:a16="http://schemas.microsoft.com/office/drawing/2014/main" id="{7A2A2CC2-9E08-B344-BAFC-13408A90D273}"/>
              </a:ext>
            </a:extLst>
          </p:cNvPr>
          <p:cNvSpPr txBox="1">
            <a:spLocks/>
          </p:cNvSpPr>
          <p:nvPr/>
        </p:nvSpPr>
        <p:spPr>
          <a:xfrm>
            <a:off x="3497605" y="83747"/>
            <a:ext cx="5676875" cy="46242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800" b="1" dirty="0">
                <a:solidFill>
                  <a:schemeClr val="bg1"/>
                </a:solidFill>
                <a:latin typeface="Abadi Extra Light" panose="020B0204020104020204" pitchFamily="34" charset="0"/>
              </a:rPr>
              <a:t>Veille Informationnelle:   Maximiser l'Impact par l'Information</a:t>
            </a:r>
            <a:br>
              <a:rPr lang="fr-FR" sz="1800" b="1" dirty="0">
                <a:solidFill>
                  <a:schemeClr val="bg1"/>
                </a:solidFill>
                <a:latin typeface="Abadi Extra Light" panose="020B0204020104020204" pitchFamily="34" charset="0"/>
              </a:rPr>
            </a:br>
            <a:endParaRPr lang="fr-FR" sz="1800" b="1" dirty="0">
              <a:solidFill>
                <a:schemeClr val="bg1"/>
              </a:solidFill>
              <a:latin typeface="Abadi Extra Light" panose="020B0204020104020204" pitchFamily="34" charset="0"/>
            </a:endParaRPr>
          </a:p>
        </p:txBody>
      </p:sp>
      <p:sp>
        <p:nvSpPr>
          <p:cNvPr id="7" name="Sous-titre 2">
            <a:extLst>
              <a:ext uri="{FF2B5EF4-FFF2-40B4-BE49-F238E27FC236}">
                <a16:creationId xmlns:a16="http://schemas.microsoft.com/office/drawing/2014/main" id="{24A7F357-952B-665A-05C8-AB1934F871F4}"/>
              </a:ext>
            </a:extLst>
          </p:cNvPr>
          <p:cNvSpPr txBox="1">
            <a:spLocks/>
          </p:cNvSpPr>
          <p:nvPr/>
        </p:nvSpPr>
        <p:spPr>
          <a:xfrm>
            <a:off x="9047430" y="6660593"/>
            <a:ext cx="4292650" cy="22732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000" dirty="0">
                <a:solidFill>
                  <a:schemeClr val="bg1"/>
                </a:solidFill>
              </a:rPr>
              <a:t>AMER Athmane / Développeur front-end    -   Webgencia</a:t>
            </a:r>
          </a:p>
        </p:txBody>
      </p:sp>
      <p:sp>
        <p:nvSpPr>
          <p:cNvPr id="11" name="ZoneTexte 10">
            <a:extLst>
              <a:ext uri="{FF2B5EF4-FFF2-40B4-BE49-F238E27FC236}">
                <a16:creationId xmlns:a16="http://schemas.microsoft.com/office/drawing/2014/main" id="{9C51E01D-09F2-43B2-8981-FC5FC2AD964F}"/>
              </a:ext>
            </a:extLst>
          </p:cNvPr>
          <p:cNvSpPr txBox="1"/>
          <p:nvPr/>
        </p:nvSpPr>
        <p:spPr>
          <a:xfrm>
            <a:off x="286920" y="456611"/>
            <a:ext cx="2334260" cy="369332"/>
          </a:xfrm>
          <a:prstGeom prst="rect">
            <a:avLst/>
          </a:prstGeom>
          <a:noFill/>
        </p:spPr>
        <p:txBody>
          <a:bodyPr wrap="square">
            <a:spAutoFit/>
          </a:bodyPr>
          <a:lstStyle/>
          <a:p>
            <a:r>
              <a:rPr lang="fr-FR" b="1" dirty="0">
                <a:solidFill>
                  <a:srgbClr val="FF0000"/>
                </a:solidFill>
              </a:rPr>
              <a:t>1. Introduction :</a:t>
            </a:r>
          </a:p>
        </p:txBody>
      </p:sp>
      <p:sp>
        <p:nvSpPr>
          <p:cNvPr id="13" name="ZoneTexte 12">
            <a:extLst>
              <a:ext uri="{FF2B5EF4-FFF2-40B4-BE49-F238E27FC236}">
                <a16:creationId xmlns:a16="http://schemas.microsoft.com/office/drawing/2014/main" id="{33991B06-90A6-8B4C-2E14-6DEC34FB296C}"/>
              </a:ext>
            </a:extLst>
          </p:cNvPr>
          <p:cNvSpPr txBox="1"/>
          <p:nvPr/>
        </p:nvSpPr>
        <p:spPr>
          <a:xfrm>
            <a:off x="274955" y="982296"/>
            <a:ext cx="11752580" cy="646331"/>
          </a:xfrm>
          <a:prstGeom prst="rect">
            <a:avLst/>
          </a:prstGeom>
          <a:noFill/>
        </p:spPr>
        <p:txBody>
          <a:bodyPr wrap="square">
            <a:spAutoFit/>
          </a:bodyPr>
          <a:lstStyle/>
          <a:p>
            <a:r>
              <a:rPr lang="fr-FR" dirty="0"/>
              <a:t>La veille informatique consiste à surveiller de manière proactive les développements, les tendances et les innovations dans le domaine de la technologie de l'information et de la communication. </a:t>
            </a:r>
          </a:p>
        </p:txBody>
      </p:sp>
      <p:sp>
        <p:nvSpPr>
          <p:cNvPr id="6" name="ZoneTexte 5">
            <a:extLst>
              <a:ext uri="{FF2B5EF4-FFF2-40B4-BE49-F238E27FC236}">
                <a16:creationId xmlns:a16="http://schemas.microsoft.com/office/drawing/2014/main" id="{47F466F8-C6C7-C757-DD15-ED018A9A4272}"/>
              </a:ext>
            </a:extLst>
          </p:cNvPr>
          <p:cNvSpPr txBox="1"/>
          <p:nvPr/>
        </p:nvSpPr>
        <p:spPr>
          <a:xfrm>
            <a:off x="274955" y="2750009"/>
            <a:ext cx="9740900" cy="369332"/>
          </a:xfrm>
          <a:prstGeom prst="rect">
            <a:avLst/>
          </a:prstGeom>
          <a:noFill/>
        </p:spPr>
        <p:txBody>
          <a:bodyPr wrap="square">
            <a:spAutoFit/>
          </a:bodyPr>
          <a:lstStyle/>
          <a:p>
            <a:r>
              <a:rPr lang="fr-FR" dirty="0"/>
              <a:t>Dans le contexte des projets, cela présente une importance particulière pour des raisons :</a:t>
            </a:r>
          </a:p>
        </p:txBody>
      </p:sp>
      <p:sp>
        <p:nvSpPr>
          <p:cNvPr id="12" name="ZoneTexte 11">
            <a:extLst>
              <a:ext uri="{FF2B5EF4-FFF2-40B4-BE49-F238E27FC236}">
                <a16:creationId xmlns:a16="http://schemas.microsoft.com/office/drawing/2014/main" id="{619CFF66-9DB0-A49B-FD44-FBAD49D68A6B}"/>
              </a:ext>
            </a:extLst>
          </p:cNvPr>
          <p:cNvSpPr txBox="1"/>
          <p:nvPr/>
        </p:nvSpPr>
        <p:spPr>
          <a:xfrm>
            <a:off x="469164" y="5355186"/>
            <a:ext cx="2943109" cy="369332"/>
          </a:xfrm>
          <a:prstGeom prst="rect">
            <a:avLst/>
          </a:prstGeom>
          <a:noFill/>
        </p:spPr>
        <p:txBody>
          <a:bodyPr wrap="square">
            <a:spAutoFit/>
          </a:bodyPr>
          <a:lstStyle/>
          <a:p>
            <a:r>
              <a:rPr lang="fr-FR" u="sng" dirty="0"/>
              <a:t>Anticipation des évolutions</a:t>
            </a:r>
          </a:p>
        </p:txBody>
      </p:sp>
      <p:sp>
        <p:nvSpPr>
          <p:cNvPr id="15" name="ZoneTexte 14">
            <a:extLst>
              <a:ext uri="{FF2B5EF4-FFF2-40B4-BE49-F238E27FC236}">
                <a16:creationId xmlns:a16="http://schemas.microsoft.com/office/drawing/2014/main" id="{E99AFC1E-FD8A-8A2B-AA6D-F5992BDFAEA9}"/>
              </a:ext>
            </a:extLst>
          </p:cNvPr>
          <p:cNvSpPr txBox="1"/>
          <p:nvPr/>
        </p:nvSpPr>
        <p:spPr>
          <a:xfrm>
            <a:off x="4641862" y="5355186"/>
            <a:ext cx="2151380" cy="369332"/>
          </a:xfrm>
          <a:prstGeom prst="rect">
            <a:avLst/>
          </a:prstGeom>
          <a:noFill/>
        </p:spPr>
        <p:txBody>
          <a:bodyPr wrap="square">
            <a:spAutoFit/>
          </a:bodyPr>
          <a:lstStyle>
            <a:defPPr>
              <a:defRPr lang="fr-FR"/>
            </a:defPPr>
            <a:lvl1pPr>
              <a:defRPr u="sng"/>
            </a:lvl1pPr>
          </a:lstStyle>
          <a:p>
            <a:r>
              <a:rPr lang="fr-FR" dirty="0"/>
              <a:t>Gestion des risques </a:t>
            </a:r>
          </a:p>
        </p:txBody>
      </p:sp>
      <p:sp>
        <p:nvSpPr>
          <p:cNvPr id="18" name="ZoneTexte 17">
            <a:extLst>
              <a:ext uri="{FF2B5EF4-FFF2-40B4-BE49-F238E27FC236}">
                <a16:creationId xmlns:a16="http://schemas.microsoft.com/office/drawing/2014/main" id="{899CF126-9AE0-418C-5F02-FB2EDA2C7E2C}"/>
              </a:ext>
            </a:extLst>
          </p:cNvPr>
          <p:cNvSpPr txBox="1"/>
          <p:nvPr/>
        </p:nvSpPr>
        <p:spPr>
          <a:xfrm>
            <a:off x="8515350" y="5355186"/>
            <a:ext cx="3383280" cy="369332"/>
          </a:xfrm>
          <a:prstGeom prst="rect">
            <a:avLst/>
          </a:prstGeom>
          <a:noFill/>
        </p:spPr>
        <p:txBody>
          <a:bodyPr wrap="square">
            <a:spAutoFit/>
          </a:bodyPr>
          <a:lstStyle>
            <a:defPPr>
              <a:defRPr lang="fr-FR"/>
            </a:defPPr>
            <a:lvl1pPr>
              <a:defRPr u="sng"/>
            </a:lvl1pPr>
          </a:lstStyle>
          <a:p>
            <a:r>
              <a:rPr lang="fr-FR" dirty="0"/>
              <a:t>Amélioration de la compétitivité </a:t>
            </a:r>
          </a:p>
        </p:txBody>
      </p:sp>
      <p:sp>
        <p:nvSpPr>
          <p:cNvPr id="21" name="ZoneTexte 20">
            <a:extLst>
              <a:ext uri="{FF2B5EF4-FFF2-40B4-BE49-F238E27FC236}">
                <a16:creationId xmlns:a16="http://schemas.microsoft.com/office/drawing/2014/main" id="{68A6ED88-05DD-B30C-CF3D-BDAC0615EA50}"/>
              </a:ext>
            </a:extLst>
          </p:cNvPr>
          <p:cNvSpPr txBox="1"/>
          <p:nvPr/>
        </p:nvSpPr>
        <p:spPr>
          <a:xfrm>
            <a:off x="266700" y="1703789"/>
            <a:ext cx="11631930" cy="923330"/>
          </a:xfrm>
          <a:prstGeom prst="rect">
            <a:avLst/>
          </a:prstGeom>
          <a:noFill/>
        </p:spPr>
        <p:txBody>
          <a:bodyPr wrap="square">
            <a:spAutoFit/>
          </a:bodyPr>
          <a:lstStyle>
            <a:defPPr>
              <a:defRPr lang="fr-FR"/>
            </a:defPPr>
          </a:lstStyle>
          <a:p>
            <a:r>
              <a:rPr lang="fr-FR" dirty="0"/>
              <a:t>C’est un élément essentiel de la gestion de projet moderne, permettant aux chefs de projet de rester à jour sur les évolutions technologiques, de gérer les risques de manière proactive et d'optimiser les performances et la compétitivité des projets qu'ils dirigent.</a:t>
            </a:r>
          </a:p>
        </p:txBody>
      </p:sp>
      <p:pic>
        <p:nvPicPr>
          <p:cNvPr id="2" name="Image 1">
            <a:extLst>
              <a:ext uri="{FF2B5EF4-FFF2-40B4-BE49-F238E27FC236}">
                <a16:creationId xmlns:a16="http://schemas.microsoft.com/office/drawing/2014/main" id="{CEB40E30-0122-D0C3-6E64-315AB6A33597}"/>
              </a:ext>
            </a:extLst>
          </p:cNvPr>
          <p:cNvPicPr>
            <a:picLocks noChangeAspect="1"/>
          </p:cNvPicPr>
          <p:nvPr/>
        </p:nvPicPr>
        <p:blipFill>
          <a:blip r:embed="rId3"/>
          <a:stretch>
            <a:fillRect/>
          </a:stretch>
        </p:blipFill>
        <p:spPr>
          <a:xfrm>
            <a:off x="837155" y="3864472"/>
            <a:ext cx="1950651" cy="1300434"/>
          </a:xfrm>
          <a:prstGeom prst="rect">
            <a:avLst/>
          </a:prstGeom>
        </p:spPr>
      </p:pic>
      <p:pic>
        <p:nvPicPr>
          <p:cNvPr id="5" name="Image 4">
            <a:extLst>
              <a:ext uri="{FF2B5EF4-FFF2-40B4-BE49-F238E27FC236}">
                <a16:creationId xmlns:a16="http://schemas.microsoft.com/office/drawing/2014/main" id="{E1B78F21-E709-1827-E931-6194E58AC748}"/>
              </a:ext>
            </a:extLst>
          </p:cNvPr>
          <p:cNvPicPr>
            <a:picLocks noChangeAspect="1"/>
          </p:cNvPicPr>
          <p:nvPr/>
        </p:nvPicPr>
        <p:blipFill>
          <a:blip r:embed="rId4"/>
          <a:stretch>
            <a:fillRect/>
          </a:stretch>
        </p:blipFill>
        <p:spPr>
          <a:xfrm>
            <a:off x="4742226" y="3897050"/>
            <a:ext cx="1950651" cy="1300434"/>
          </a:xfrm>
          <a:prstGeom prst="rect">
            <a:avLst/>
          </a:prstGeom>
        </p:spPr>
      </p:pic>
      <p:pic>
        <p:nvPicPr>
          <p:cNvPr id="10" name="Image 9">
            <a:extLst>
              <a:ext uri="{FF2B5EF4-FFF2-40B4-BE49-F238E27FC236}">
                <a16:creationId xmlns:a16="http://schemas.microsoft.com/office/drawing/2014/main" id="{C351D4BD-D04B-C6EA-678F-F0A8A2541F1F}"/>
              </a:ext>
            </a:extLst>
          </p:cNvPr>
          <p:cNvPicPr>
            <a:picLocks noChangeAspect="1"/>
          </p:cNvPicPr>
          <p:nvPr/>
        </p:nvPicPr>
        <p:blipFill>
          <a:blip r:embed="rId5"/>
          <a:stretch>
            <a:fillRect/>
          </a:stretch>
        </p:blipFill>
        <p:spPr>
          <a:xfrm>
            <a:off x="9047430" y="4020605"/>
            <a:ext cx="2180365" cy="1226455"/>
          </a:xfrm>
          <a:prstGeom prst="rect">
            <a:avLst/>
          </a:prstGeom>
        </p:spPr>
      </p:pic>
    </p:spTree>
    <p:extLst>
      <p:ext uri="{BB962C8B-B14F-4D97-AF65-F5344CB8AC3E}">
        <p14:creationId xmlns:p14="http://schemas.microsoft.com/office/powerpoint/2010/main" val="3168234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F16EDB-59AD-6CD1-2987-12363453E846}"/>
              </a:ext>
            </a:extLst>
          </p:cNvPr>
          <p:cNvSpPr/>
          <p:nvPr/>
        </p:nvSpPr>
        <p:spPr>
          <a:xfrm>
            <a:off x="0" y="6628213"/>
            <a:ext cx="12192000" cy="22732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E81370BB-B468-74FD-487A-1EED1B0115E5}"/>
              </a:ext>
            </a:extLst>
          </p:cNvPr>
          <p:cNvSpPr/>
          <p:nvPr/>
        </p:nvSpPr>
        <p:spPr>
          <a:xfrm>
            <a:off x="0" y="0"/>
            <a:ext cx="12192000" cy="3556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4" name="Titre 1">
            <a:extLst>
              <a:ext uri="{FF2B5EF4-FFF2-40B4-BE49-F238E27FC236}">
                <a16:creationId xmlns:a16="http://schemas.microsoft.com/office/drawing/2014/main" id="{7A2A2CC2-9E08-B344-BAFC-13408A90D273}"/>
              </a:ext>
            </a:extLst>
          </p:cNvPr>
          <p:cNvSpPr txBox="1">
            <a:spLocks/>
          </p:cNvSpPr>
          <p:nvPr/>
        </p:nvSpPr>
        <p:spPr>
          <a:xfrm>
            <a:off x="3497605" y="83747"/>
            <a:ext cx="5676875" cy="46242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800" b="1" dirty="0">
                <a:solidFill>
                  <a:schemeClr val="bg1"/>
                </a:solidFill>
                <a:latin typeface="Abadi Extra Light" panose="020B0204020104020204" pitchFamily="34" charset="0"/>
              </a:rPr>
              <a:t>Veille Informationnelle:   Maximiser l'Impact par l'Information</a:t>
            </a:r>
            <a:br>
              <a:rPr lang="fr-FR" sz="1800" b="1" dirty="0">
                <a:solidFill>
                  <a:schemeClr val="bg1"/>
                </a:solidFill>
                <a:latin typeface="Abadi Extra Light" panose="020B0204020104020204" pitchFamily="34" charset="0"/>
              </a:rPr>
            </a:br>
            <a:endParaRPr lang="fr-FR" sz="1800" b="1" dirty="0">
              <a:solidFill>
                <a:schemeClr val="bg1"/>
              </a:solidFill>
              <a:latin typeface="Abadi Extra Light" panose="020B0204020104020204" pitchFamily="34" charset="0"/>
            </a:endParaRPr>
          </a:p>
        </p:txBody>
      </p:sp>
      <p:sp>
        <p:nvSpPr>
          <p:cNvPr id="7" name="Sous-titre 2">
            <a:extLst>
              <a:ext uri="{FF2B5EF4-FFF2-40B4-BE49-F238E27FC236}">
                <a16:creationId xmlns:a16="http://schemas.microsoft.com/office/drawing/2014/main" id="{24A7F357-952B-665A-05C8-AB1934F871F4}"/>
              </a:ext>
            </a:extLst>
          </p:cNvPr>
          <p:cNvSpPr txBox="1">
            <a:spLocks/>
          </p:cNvSpPr>
          <p:nvPr/>
        </p:nvSpPr>
        <p:spPr>
          <a:xfrm>
            <a:off x="9047430" y="6660593"/>
            <a:ext cx="4292650" cy="22732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000" dirty="0">
                <a:solidFill>
                  <a:schemeClr val="bg1"/>
                </a:solidFill>
              </a:rPr>
              <a:t>AMER Athmane / Développeur front-end    -   Webgencia</a:t>
            </a:r>
          </a:p>
        </p:txBody>
      </p:sp>
      <p:sp>
        <p:nvSpPr>
          <p:cNvPr id="5" name="ZoneTexte 4">
            <a:extLst>
              <a:ext uri="{FF2B5EF4-FFF2-40B4-BE49-F238E27FC236}">
                <a16:creationId xmlns:a16="http://schemas.microsoft.com/office/drawing/2014/main" id="{2077EB01-EBF6-48FE-3466-97CD145998B0}"/>
              </a:ext>
            </a:extLst>
          </p:cNvPr>
          <p:cNvSpPr txBox="1"/>
          <p:nvPr/>
        </p:nvSpPr>
        <p:spPr>
          <a:xfrm>
            <a:off x="2089739" y="1079557"/>
            <a:ext cx="8247380" cy="5493812"/>
          </a:xfrm>
          <a:prstGeom prst="rect">
            <a:avLst/>
          </a:prstGeom>
          <a:noFill/>
        </p:spPr>
        <p:txBody>
          <a:bodyPr wrap="square">
            <a:spAutoFit/>
          </a:bodyPr>
          <a:lstStyle/>
          <a:p>
            <a:r>
              <a:rPr lang="fr-FR" dirty="0"/>
              <a:t>La veille INFORMATIONNELLE  nous permet également :</a:t>
            </a:r>
          </a:p>
          <a:p>
            <a:endParaRPr lang="fr-FR" dirty="0"/>
          </a:p>
          <a:p>
            <a:pPr marL="1257300" lvl="2" indent="-342900">
              <a:lnSpc>
                <a:spcPct val="150000"/>
              </a:lnSpc>
              <a:buFont typeface="+mj-lt"/>
              <a:buAutoNum type="arabicPeriod"/>
            </a:pPr>
            <a:r>
              <a:rPr lang="fr-FR" dirty="0"/>
              <a:t>D'éviter de prendre des décisions sur des informations obsolètes </a:t>
            </a:r>
          </a:p>
          <a:p>
            <a:pPr marL="1257300" lvl="2" indent="-342900">
              <a:lnSpc>
                <a:spcPct val="150000"/>
              </a:lnSpc>
              <a:buFont typeface="+mj-lt"/>
              <a:buAutoNum type="arabicPeriod"/>
            </a:pPr>
            <a:r>
              <a:rPr lang="fr-FR" dirty="0"/>
              <a:t>Diffusion d'information à un large public</a:t>
            </a:r>
          </a:p>
          <a:p>
            <a:pPr marL="1257300" lvl="2" indent="-342900">
              <a:lnSpc>
                <a:spcPct val="150000"/>
              </a:lnSpc>
              <a:buFont typeface="+mj-lt"/>
              <a:buAutoNum type="arabicPeriod"/>
            </a:pPr>
            <a:r>
              <a:rPr lang="fr-FR" dirty="0"/>
              <a:t>Préparation d'une formation</a:t>
            </a:r>
          </a:p>
          <a:p>
            <a:pPr marL="1257300" lvl="2" indent="-342900">
              <a:lnSpc>
                <a:spcPct val="150000"/>
              </a:lnSpc>
              <a:buFont typeface="+mj-lt"/>
              <a:buAutoNum type="arabicPeriod"/>
            </a:pPr>
            <a:r>
              <a:rPr lang="fr-FR" dirty="0"/>
              <a:t>Préparation d'un projet d'entreprise</a:t>
            </a:r>
          </a:p>
          <a:p>
            <a:pPr marL="1257300" lvl="2" indent="-342900">
              <a:lnSpc>
                <a:spcPct val="150000"/>
              </a:lnSpc>
              <a:buFont typeface="+mj-lt"/>
              <a:buAutoNum type="arabicPeriod"/>
            </a:pPr>
            <a:r>
              <a:rPr lang="fr-FR" dirty="0"/>
              <a:t>Recherche de nouveaux outils</a:t>
            </a:r>
          </a:p>
          <a:p>
            <a:pPr marL="1257300" lvl="2" indent="-342900">
              <a:lnSpc>
                <a:spcPct val="150000"/>
              </a:lnSpc>
              <a:buFont typeface="+mj-lt"/>
              <a:buAutoNum type="arabicPeriod"/>
            </a:pPr>
            <a:r>
              <a:rPr lang="fr-FR" dirty="0"/>
              <a:t>Recherche d'emploi ou changement de carrière</a:t>
            </a:r>
          </a:p>
          <a:p>
            <a:pPr marL="1257300" lvl="2" indent="-342900">
              <a:lnSpc>
                <a:spcPct val="150000"/>
              </a:lnSpc>
              <a:buFont typeface="+mj-lt"/>
              <a:buAutoNum type="arabicPeriod"/>
            </a:pPr>
            <a:r>
              <a:rPr lang="fr-FR" dirty="0"/>
              <a:t>Suivi de nouvelles tendances</a:t>
            </a:r>
          </a:p>
          <a:p>
            <a:pPr marL="1257300" lvl="2" indent="-342900">
              <a:lnSpc>
                <a:spcPct val="150000"/>
              </a:lnSpc>
              <a:buFont typeface="+mj-lt"/>
              <a:buAutoNum type="arabicPeriod"/>
            </a:pPr>
            <a:r>
              <a:rPr lang="fr-FR" dirty="0"/>
              <a:t>Marketing</a:t>
            </a:r>
          </a:p>
          <a:p>
            <a:pPr marL="1257300" lvl="2" indent="-342900">
              <a:lnSpc>
                <a:spcPct val="150000"/>
              </a:lnSpc>
              <a:buFont typeface="+mj-lt"/>
              <a:buAutoNum type="arabicPeriod"/>
            </a:pPr>
            <a:r>
              <a:rPr lang="fr-FR" dirty="0"/>
              <a:t>Recherche et développement</a:t>
            </a:r>
          </a:p>
          <a:p>
            <a:pPr marL="1257300" lvl="2" indent="-342900">
              <a:lnSpc>
                <a:spcPct val="150000"/>
              </a:lnSpc>
              <a:buFont typeface="+mj-lt"/>
              <a:buAutoNum type="arabicPeriod"/>
            </a:pPr>
            <a:r>
              <a:rPr lang="fr-FR" dirty="0"/>
              <a:t>D'augmenter vos compétences</a:t>
            </a:r>
          </a:p>
          <a:p>
            <a:pPr marL="1257300" lvl="2" indent="-342900">
              <a:lnSpc>
                <a:spcPct val="150000"/>
              </a:lnSpc>
              <a:buFont typeface="+mj-lt"/>
              <a:buAutoNum type="arabicPeriod"/>
            </a:pPr>
            <a:r>
              <a:rPr lang="fr-FR" dirty="0"/>
              <a:t>…</a:t>
            </a:r>
          </a:p>
          <a:p>
            <a:endParaRPr lang="fr-FR" dirty="0"/>
          </a:p>
        </p:txBody>
      </p:sp>
      <p:sp>
        <p:nvSpPr>
          <p:cNvPr id="2" name="ZoneTexte 1">
            <a:extLst>
              <a:ext uri="{FF2B5EF4-FFF2-40B4-BE49-F238E27FC236}">
                <a16:creationId xmlns:a16="http://schemas.microsoft.com/office/drawing/2014/main" id="{E4A28ED8-14BD-D760-C7B6-66FC2C4825E1}"/>
              </a:ext>
            </a:extLst>
          </p:cNvPr>
          <p:cNvSpPr txBox="1"/>
          <p:nvPr/>
        </p:nvSpPr>
        <p:spPr>
          <a:xfrm>
            <a:off x="286920" y="456611"/>
            <a:ext cx="2334260" cy="369332"/>
          </a:xfrm>
          <a:prstGeom prst="rect">
            <a:avLst/>
          </a:prstGeom>
          <a:noFill/>
        </p:spPr>
        <p:txBody>
          <a:bodyPr wrap="square">
            <a:spAutoFit/>
          </a:bodyPr>
          <a:lstStyle/>
          <a:p>
            <a:r>
              <a:rPr lang="fr-FR" b="1" dirty="0">
                <a:solidFill>
                  <a:srgbClr val="FF0000"/>
                </a:solidFill>
              </a:rPr>
              <a:t>1. Introduction :</a:t>
            </a:r>
          </a:p>
        </p:txBody>
      </p:sp>
    </p:spTree>
    <p:extLst>
      <p:ext uri="{BB962C8B-B14F-4D97-AF65-F5344CB8AC3E}">
        <p14:creationId xmlns:p14="http://schemas.microsoft.com/office/powerpoint/2010/main" val="899101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F16EDB-59AD-6CD1-2987-12363453E846}"/>
              </a:ext>
            </a:extLst>
          </p:cNvPr>
          <p:cNvSpPr/>
          <p:nvPr/>
        </p:nvSpPr>
        <p:spPr>
          <a:xfrm>
            <a:off x="0" y="6628213"/>
            <a:ext cx="12192000" cy="22732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E81370BB-B468-74FD-487A-1EED1B0115E5}"/>
              </a:ext>
            </a:extLst>
          </p:cNvPr>
          <p:cNvSpPr/>
          <p:nvPr/>
        </p:nvSpPr>
        <p:spPr>
          <a:xfrm>
            <a:off x="0" y="0"/>
            <a:ext cx="12192000" cy="3556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4" name="Titre 1">
            <a:extLst>
              <a:ext uri="{FF2B5EF4-FFF2-40B4-BE49-F238E27FC236}">
                <a16:creationId xmlns:a16="http://schemas.microsoft.com/office/drawing/2014/main" id="{7A2A2CC2-9E08-B344-BAFC-13408A90D273}"/>
              </a:ext>
            </a:extLst>
          </p:cNvPr>
          <p:cNvSpPr txBox="1">
            <a:spLocks/>
          </p:cNvSpPr>
          <p:nvPr/>
        </p:nvSpPr>
        <p:spPr>
          <a:xfrm>
            <a:off x="3497605" y="83747"/>
            <a:ext cx="5676875" cy="46242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800" b="1" dirty="0">
                <a:solidFill>
                  <a:schemeClr val="bg1"/>
                </a:solidFill>
                <a:latin typeface="Abadi Extra Light" panose="020B0204020104020204" pitchFamily="34" charset="0"/>
              </a:rPr>
              <a:t>Veille Informationnelle:   Maximiser l'Impact par l'Information</a:t>
            </a:r>
            <a:br>
              <a:rPr lang="fr-FR" sz="1800" b="1" dirty="0">
                <a:solidFill>
                  <a:schemeClr val="bg1"/>
                </a:solidFill>
                <a:latin typeface="Abadi Extra Light" panose="020B0204020104020204" pitchFamily="34" charset="0"/>
              </a:rPr>
            </a:br>
            <a:endParaRPr lang="fr-FR" sz="1800" b="1" dirty="0">
              <a:solidFill>
                <a:schemeClr val="bg1"/>
              </a:solidFill>
              <a:latin typeface="Abadi Extra Light" panose="020B0204020104020204" pitchFamily="34" charset="0"/>
            </a:endParaRPr>
          </a:p>
        </p:txBody>
      </p:sp>
      <p:sp>
        <p:nvSpPr>
          <p:cNvPr id="7" name="Sous-titre 2">
            <a:extLst>
              <a:ext uri="{FF2B5EF4-FFF2-40B4-BE49-F238E27FC236}">
                <a16:creationId xmlns:a16="http://schemas.microsoft.com/office/drawing/2014/main" id="{24A7F357-952B-665A-05C8-AB1934F871F4}"/>
              </a:ext>
            </a:extLst>
          </p:cNvPr>
          <p:cNvSpPr txBox="1">
            <a:spLocks/>
          </p:cNvSpPr>
          <p:nvPr/>
        </p:nvSpPr>
        <p:spPr>
          <a:xfrm>
            <a:off x="9047430" y="6660593"/>
            <a:ext cx="4292650" cy="22732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000" dirty="0">
                <a:solidFill>
                  <a:schemeClr val="bg1"/>
                </a:solidFill>
              </a:rPr>
              <a:t>AMER Athmane / Développeur front-end    -   Webgencia</a:t>
            </a:r>
          </a:p>
        </p:txBody>
      </p:sp>
      <p:sp>
        <p:nvSpPr>
          <p:cNvPr id="2" name="ZoneTexte 1">
            <a:extLst>
              <a:ext uri="{FF2B5EF4-FFF2-40B4-BE49-F238E27FC236}">
                <a16:creationId xmlns:a16="http://schemas.microsoft.com/office/drawing/2014/main" id="{CDA2AE97-186B-F8AE-C8EB-7A8635E1262D}"/>
              </a:ext>
            </a:extLst>
          </p:cNvPr>
          <p:cNvSpPr txBox="1"/>
          <p:nvPr/>
        </p:nvSpPr>
        <p:spPr>
          <a:xfrm>
            <a:off x="255269" y="503414"/>
            <a:ext cx="3491541" cy="369332"/>
          </a:xfrm>
          <a:prstGeom prst="rect">
            <a:avLst/>
          </a:prstGeom>
          <a:noFill/>
        </p:spPr>
        <p:txBody>
          <a:bodyPr wrap="square">
            <a:spAutoFit/>
          </a:bodyPr>
          <a:lstStyle/>
          <a:p>
            <a:r>
              <a:rPr lang="fr-FR" b="1" dirty="0">
                <a:solidFill>
                  <a:srgbClr val="FF0000"/>
                </a:solidFill>
              </a:rPr>
              <a:t>2. Méthodologie de Veille:</a:t>
            </a:r>
          </a:p>
        </p:txBody>
      </p:sp>
      <p:sp>
        <p:nvSpPr>
          <p:cNvPr id="5" name="ZoneTexte 4">
            <a:extLst>
              <a:ext uri="{FF2B5EF4-FFF2-40B4-BE49-F238E27FC236}">
                <a16:creationId xmlns:a16="http://schemas.microsoft.com/office/drawing/2014/main" id="{DDCC506D-18B7-2A85-3AA2-47139158E39F}"/>
              </a:ext>
            </a:extLst>
          </p:cNvPr>
          <p:cNvSpPr txBox="1"/>
          <p:nvPr/>
        </p:nvSpPr>
        <p:spPr>
          <a:xfrm>
            <a:off x="255269" y="812361"/>
            <a:ext cx="11681462" cy="646331"/>
          </a:xfrm>
          <a:prstGeom prst="rect">
            <a:avLst/>
          </a:prstGeom>
          <a:noFill/>
        </p:spPr>
        <p:txBody>
          <a:bodyPr wrap="square">
            <a:spAutoFit/>
          </a:bodyPr>
          <a:lstStyle/>
          <a:p>
            <a:r>
              <a:rPr lang="fr-FR" dirty="0"/>
              <a:t>La mise en place d'une méthodologie de veille efficace est essentielle pour garantir que vous obtenez des informations pertinentes et utiles dans votre domaine spécifique. Voici les étapes générales pour établir une méthodologie de veille :</a:t>
            </a:r>
          </a:p>
        </p:txBody>
      </p:sp>
      <p:sp>
        <p:nvSpPr>
          <p:cNvPr id="10" name="ZoneTexte 9">
            <a:extLst>
              <a:ext uri="{FF2B5EF4-FFF2-40B4-BE49-F238E27FC236}">
                <a16:creationId xmlns:a16="http://schemas.microsoft.com/office/drawing/2014/main" id="{DA01DB65-3360-37F1-4668-3AC2D85D66A9}"/>
              </a:ext>
            </a:extLst>
          </p:cNvPr>
          <p:cNvSpPr txBox="1"/>
          <p:nvPr/>
        </p:nvSpPr>
        <p:spPr>
          <a:xfrm>
            <a:off x="255269" y="1414706"/>
            <a:ext cx="11936731" cy="5262979"/>
          </a:xfrm>
          <a:prstGeom prst="rect">
            <a:avLst/>
          </a:prstGeom>
          <a:noFill/>
        </p:spPr>
        <p:txBody>
          <a:bodyPr wrap="square">
            <a:spAutoFit/>
          </a:bodyPr>
          <a:lstStyle/>
          <a:p>
            <a:r>
              <a:rPr lang="fr-FR" sz="1400" b="1" u="sng" dirty="0"/>
              <a:t>Identification des besoins de veille : </a:t>
            </a:r>
          </a:p>
          <a:p>
            <a:pPr marL="1200150" lvl="2" indent="-285750">
              <a:buFont typeface="Arial" panose="020B0604020202020204" pitchFamily="34" charset="0"/>
              <a:buChar char="•"/>
            </a:pPr>
            <a:r>
              <a:rPr lang="fr-FR" sz="1400" dirty="0"/>
              <a:t>Définir clairement les objectifs. </a:t>
            </a:r>
          </a:p>
          <a:p>
            <a:pPr marL="1200150" lvl="2" indent="-285750">
              <a:buFont typeface="Arial" panose="020B0604020202020204" pitchFamily="34" charset="0"/>
              <a:buChar char="•"/>
            </a:pPr>
            <a:r>
              <a:rPr lang="fr-FR" sz="1400" dirty="0"/>
              <a:t>Quels sont les domaines spécifiques qui vous intéressent ? …</a:t>
            </a:r>
          </a:p>
          <a:p>
            <a:endParaRPr lang="fr-FR" sz="1400" dirty="0"/>
          </a:p>
          <a:p>
            <a:r>
              <a:rPr lang="fr-FR" sz="1400" b="1" u="sng" dirty="0"/>
              <a:t>Sélection des sources d'information : </a:t>
            </a:r>
          </a:p>
          <a:p>
            <a:pPr marL="1200150" lvl="2" indent="-285750">
              <a:buFont typeface="Arial" panose="020B0604020202020204" pitchFamily="34" charset="0"/>
              <a:buChar char="•"/>
            </a:pPr>
            <a:r>
              <a:rPr lang="fr-FR" sz="1400" dirty="0"/>
              <a:t>Identifiez les sources d'information pertinentes (sites web, des forums, des réseaux sociaux, des newsletters, etc.)</a:t>
            </a:r>
          </a:p>
          <a:p>
            <a:endParaRPr lang="fr-FR" sz="1400" dirty="0"/>
          </a:p>
          <a:p>
            <a:r>
              <a:rPr lang="fr-FR" sz="1400" b="1" u="sng" dirty="0"/>
              <a:t>Collecte des données : </a:t>
            </a:r>
          </a:p>
          <a:p>
            <a:pPr marL="1200150" lvl="2" indent="-285750">
              <a:buFont typeface="Arial" panose="020B0604020202020204" pitchFamily="34" charset="0"/>
              <a:buChar char="•"/>
            </a:pPr>
            <a:r>
              <a:rPr lang="fr-FR" sz="1400" dirty="0"/>
              <a:t> l'utilisation de flux RSS, de moteurs de recherche spécialisés, de listes de diffusion, de fils Twitter, de services de surveillance en ligne, etc.</a:t>
            </a:r>
          </a:p>
          <a:p>
            <a:endParaRPr lang="fr-FR" sz="1400" dirty="0"/>
          </a:p>
          <a:p>
            <a:r>
              <a:rPr lang="fr-FR" sz="1400" b="1" u="sng" dirty="0"/>
              <a:t>Traitement et analyse des informations : </a:t>
            </a:r>
          </a:p>
          <a:p>
            <a:pPr marL="1200150" lvl="2" indent="-285750">
              <a:buFont typeface="Arial" panose="020B0604020202020204" pitchFamily="34" charset="0"/>
              <a:buChar char="•"/>
            </a:pPr>
            <a:r>
              <a:rPr lang="fr-FR" sz="1400" dirty="0"/>
              <a:t>Analyser pour extraire les informations pertinentes. </a:t>
            </a:r>
          </a:p>
          <a:p>
            <a:pPr marL="1200150" lvl="2" indent="-285750">
              <a:buFont typeface="Arial" panose="020B0604020202020204" pitchFamily="34" charset="0"/>
              <a:buChar char="•"/>
            </a:pPr>
            <a:r>
              <a:rPr lang="fr-FR" sz="1400" dirty="0"/>
              <a:t>Trier, de filtrer, de synthétiser et d'évaluer les informations pour en extraire les points clés.</a:t>
            </a:r>
          </a:p>
          <a:p>
            <a:endParaRPr lang="fr-FR" sz="1400" dirty="0"/>
          </a:p>
          <a:p>
            <a:r>
              <a:rPr lang="fr-FR" sz="1400" b="1" u="sng" dirty="0"/>
              <a:t>Diffusion des résultats : </a:t>
            </a:r>
          </a:p>
          <a:p>
            <a:pPr marL="1200150" lvl="2" indent="-285750">
              <a:buFont typeface="Arial" panose="020B0604020202020204" pitchFamily="34" charset="0"/>
              <a:buChar char="•"/>
            </a:pPr>
            <a:r>
              <a:rPr lang="fr-FR" sz="1400" dirty="0"/>
              <a:t>Partagez les informations collectées et analysées avec les parties prenantes pertinentes au sein de l’organisation. </a:t>
            </a:r>
          </a:p>
          <a:p>
            <a:endParaRPr lang="fr-FR" sz="1400" dirty="0"/>
          </a:p>
          <a:p>
            <a:r>
              <a:rPr lang="fr-FR" sz="1400" b="1" u="sng" dirty="0"/>
              <a:t>Mise à jour et réévaluation : </a:t>
            </a:r>
          </a:p>
          <a:p>
            <a:pPr marL="1200150" lvl="2" indent="-285750">
              <a:buFont typeface="Arial" panose="020B0604020202020204" pitchFamily="34" charset="0"/>
              <a:buChar char="•"/>
            </a:pPr>
            <a:r>
              <a:rPr lang="fr-FR" sz="1400" dirty="0"/>
              <a:t>Révisez régulièrement la méthodologie de veille pour vous assurer qu'elle reste pertinente et efficace. </a:t>
            </a:r>
          </a:p>
          <a:p>
            <a:pPr marL="1200150" lvl="2" indent="-285750">
              <a:buFont typeface="Arial" panose="020B0604020202020204" pitchFamily="34" charset="0"/>
              <a:buChar char="•"/>
            </a:pPr>
            <a:r>
              <a:rPr lang="fr-FR" sz="1400" dirty="0"/>
              <a:t>Identifiez de nouvelles sources d'information,</a:t>
            </a:r>
          </a:p>
          <a:p>
            <a:pPr marL="1200150" lvl="2" indent="-285750">
              <a:buFont typeface="Arial" panose="020B0604020202020204" pitchFamily="34" charset="0"/>
              <a:buChar char="•"/>
            </a:pPr>
            <a:r>
              <a:rPr lang="fr-FR" sz="1400" dirty="0"/>
              <a:t>Ajustez vos critères de sélection et améliorez vos processus de collecte et d'analyse au besoin.</a:t>
            </a:r>
          </a:p>
          <a:p>
            <a:endParaRPr lang="fr-FR" sz="1400" dirty="0"/>
          </a:p>
          <a:p>
            <a:r>
              <a:rPr lang="fr-FR" sz="1400" b="1" u="sng" dirty="0"/>
              <a:t>Veille concurrentielle : </a:t>
            </a:r>
            <a:endParaRPr lang="fr-FR" sz="1400" dirty="0"/>
          </a:p>
          <a:p>
            <a:pPr marL="1200150" lvl="2" indent="-285750">
              <a:buFont typeface="Arial" panose="020B0604020202020204" pitchFamily="34" charset="0"/>
              <a:buChar char="•"/>
            </a:pPr>
            <a:r>
              <a:rPr lang="fr-FR" sz="1400" dirty="0"/>
              <a:t>Surveiller ce que font vos concurrents. Cela peut aider à rester compétitif et à identifier de nouvelles opportunités.</a:t>
            </a:r>
          </a:p>
        </p:txBody>
      </p:sp>
    </p:spTree>
    <p:extLst>
      <p:ext uri="{BB962C8B-B14F-4D97-AF65-F5344CB8AC3E}">
        <p14:creationId xmlns:p14="http://schemas.microsoft.com/office/powerpoint/2010/main" val="3896448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F16EDB-59AD-6CD1-2987-12363453E846}"/>
              </a:ext>
            </a:extLst>
          </p:cNvPr>
          <p:cNvSpPr/>
          <p:nvPr/>
        </p:nvSpPr>
        <p:spPr>
          <a:xfrm>
            <a:off x="0" y="6628213"/>
            <a:ext cx="12192000" cy="22732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E81370BB-B468-74FD-487A-1EED1B0115E5}"/>
              </a:ext>
            </a:extLst>
          </p:cNvPr>
          <p:cNvSpPr/>
          <p:nvPr/>
        </p:nvSpPr>
        <p:spPr>
          <a:xfrm>
            <a:off x="0" y="0"/>
            <a:ext cx="12192000" cy="3556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4" name="Titre 1">
            <a:extLst>
              <a:ext uri="{FF2B5EF4-FFF2-40B4-BE49-F238E27FC236}">
                <a16:creationId xmlns:a16="http://schemas.microsoft.com/office/drawing/2014/main" id="{7A2A2CC2-9E08-B344-BAFC-13408A90D273}"/>
              </a:ext>
            </a:extLst>
          </p:cNvPr>
          <p:cNvSpPr txBox="1">
            <a:spLocks/>
          </p:cNvSpPr>
          <p:nvPr/>
        </p:nvSpPr>
        <p:spPr>
          <a:xfrm>
            <a:off x="3497605" y="83747"/>
            <a:ext cx="5676875" cy="46242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800" b="1" dirty="0">
                <a:solidFill>
                  <a:schemeClr val="bg1"/>
                </a:solidFill>
                <a:latin typeface="Abadi Extra Light" panose="020B0204020104020204" pitchFamily="34" charset="0"/>
              </a:rPr>
              <a:t>Veille Informationnelle:   Maximiser l'Impact par l'Information</a:t>
            </a:r>
            <a:br>
              <a:rPr lang="fr-FR" sz="1800" b="1" dirty="0">
                <a:solidFill>
                  <a:schemeClr val="bg1"/>
                </a:solidFill>
                <a:latin typeface="Abadi Extra Light" panose="020B0204020104020204" pitchFamily="34" charset="0"/>
              </a:rPr>
            </a:br>
            <a:endParaRPr lang="fr-FR" sz="1800" b="1" dirty="0">
              <a:solidFill>
                <a:schemeClr val="bg1"/>
              </a:solidFill>
              <a:latin typeface="Abadi Extra Light" panose="020B0204020104020204" pitchFamily="34" charset="0"/>
            </a:endParaRPr>
          </a:p>
        </p:txBody>
      </p:sp>
      <p:sp>
        <p:nvSpPr>
          <p:cNvPr id="7" name="Sous-titre 2">
            <a:extLst>
              <a:ext uri="{FF2B5EF4-FFF2-40B4-BE49-F238E27FC236}">
                <a16:creationId xmlns:a16="http://schemas.microsoft.com/office/drawing/2014/main" id="{24A7F357-952B-665A-05C8-AB1934F871F4}"/>
              </a:ext>
            </a:extLst>
          </p:cNvPr>
          <p:cNvSpPr txBox="1">
            <a:spLocks/>
          </p:cNvSpPr>
          <p:nvPr/>
        </p:nvSpPr>
        <p:spPr>
          <a:xfrm>
            <a:off x="9047430" y="6660593"/>
            <a:ext cx="4292650" cy="22732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000" dirty="0">
                <a:solidFill>
                  <a:schemeClr val="bg1"/>
                </a:solidFill>
              </a:rPr>
              <a:t>AMER Athmane / Développeur front-end    -   Webgencia</a:t>
            </a:r>
          </a:p>
        </p:txBody>
      </p:sp>
      <p:sp>
        <p:nvSpPr>
          <p:cNvPr id="11" name="ZoneTexte 10">
            <a:extLst>
              <a:ext uri="{FF2B5EF4-FFF2-40B4-BE49-F238E27FC236}">
                <a16:creationId xmlns:a16="http://schemas.microsoft.com/office/drawing/2014/main" id="{9C51E01D-09F2-43B2-8981-FC5FC2AD964F}"/>
              </a:ext>
            </a:extLst>
          </p:cNvPr>
          <p:cNvSpPr txBox="1"/>
          <p:nvPr/>
        </p:nvSpPr>
        <p:spPr>
          <a:xfrm>
            <a:off x="255270" y="503414"/>
            <a:ext cx="2660650" cy="369332"/>
          </a:xfrm>
          <a:prstGeom prst="rect">
            <a:avLst/>
          </a:prstGeom>
          <a:noFill/>
        </p:spPr>
        <p:txBody>
          <a:bodyPr wrap="square">
            <a:spAutoFit/>
          </a:bodyPr>
          <a:lstStyle/>
          <a:p>
            <a:r>
              <a:rPr lang="fr-FR" b="1" dirty="0">
                <a:solidFill>
                  <a:srgbClr val="FF0000"/>
                </a:solidFill>
              </a:rPr>
              <a:t>3. Outil de Veille :</a:t>
            </a:r>
          </a:p>
        </p:txBody>
      </p:sp>
      <p:pic>
        <p:nvPicPr>
          <p:cNvPr id="2" name="Image 1">
            <a:extLst>
              <a:ext uri="{FF2B5EF4-FFF2-40B4-BE49-F238E27FC236}">
                <a16:creationId xmlns:a16="http://schemas.microsoft.com/office/drawing/2014/main" id="{A16FB700-C8E3-634D-36D6-A08CCEC367A5}"/>
              </a:ext>
            </a:extLst>
          </p:cNvPr>
          <p:cNvPicPr>
            <a:picLocks noChangeAspect="1"/>
          </p:cNvPicPr>
          <p:nvPr/>
        </p:nvPicPr>
        <p:blipFill rotWithShape="1">
          <a:blip r:embed="rId3"/>
          <a:srcRect l="13327" r="13414" b="8418"/>
          <a:stretch/>
        </p:blipFill>
        <p:spPr>
          <a:xfrm>
            <a:off x="8717032" y="2667816"/>
            <a:ext cx="1959610" cy="1836410"/>
          </a:xfrm>
          <a:prstGeom prst="rect">
            <a:avLst/>
          </a:prstGeom>
          <a:ln>
            <a:noFill/>
          </a:ln>
          <a:effectLst>
            <a:outerShdw blurRad="292100" dist="139700" dir="2700000" algn="tl" rotWithShape="0">
              <a:srgbClr val="333333">
                <a:alpha val="65000"/>
              </a:srgbClr>
            </a:outerShdw>
          </a:effectLst>
        </p:spPr>
      </p:pic>
      <p:sp>
        <p:nvSpPr>
          <p:cNvPr id="10" name="ZoneTexte 9">
            <a:extLst>
              <a:ext uri="{FF2B5EF4-FFF2-40B4-BE49-F238E27FC236}">
                <a16:creationId xmlns:a16="http://schemas.microsoft.com/office/drawing/2014/main" id="{3F34B9F0-EA44-8740-B29E-A5B3BC3D35C7}"/>
              </a:ext>
            </a:extLst>
          </p:cNvPr>
          <p:cNvSpPr txBox="1"/>
          <p:nvPr/>
        </p:nvSpPr>
        <p:spPr>
          <a:xfrm>
            <a:off x="255270" y="905126"/>
            <a:ext cx="11936730" cy="1077218"/>
          </a:xfrm>
          <a:prstGeom prst="rect">
            <a:avLst/>
          </a:prstGeom>
          <a:noFill/>
        </p:spPr>
        <p:txBody>
          <a:bodyPr wrap="square">
            <a:spAutoFit/>
          </a:bodyPr>
          <a:lstStyle/>
          <a:p>
            <a:r>
              <a:rPr lang="fr-FR" sz="1600" dirty="0">
                <a:solidFill>
                  <a:schemeClr val="bg1"/>
                </a:solidFill>
                <a:highlight>
                  <a:srgbClr val="00FF00"/>
                </a:highlight>
              </a:rPr>
              <a:t> </a:t>
            </a:r>
            <a:r>
              <a:rPr lang="fr-FR" sz="1600" dirty="0" err="1">
                <a:solidFill>
                  <a:schemeClr val="tx1">
                    <a:lumMod val="95000"/>
                    <a:lumOff val="5000"/>
                  </a:schemeClr>
                </a:solidFill>
                <a:highlight>
                  <a:srgbClr val="00FF00"/>
                </a:highlight>
              </a:rPr>
              <a:t>Feedly</a:t>
            </a:r>
            <a:r>
              <a:rPr lang="fr-FR" sz="1600" dirty="0">
                <a:solidFill>
                  <a:schemeClr val="tx1">
                    <a:lumMod val="95000"/>
                    <a:lumOff val="5000"/>
                  </a:schemeClr>
                </a:solidFill>
                <a:highlight>
                  <a:srgbClr val="00FF00"/>
                </a:highlight>
              </a:rPr>
              <a:t> </a:t>
            </a:r>
            <a:r>
              <a:rPr lang="fr-FR" sz="1600" dirty="0">
                <a:solidFill>
                  <a:schemeClr val="bg1"/>
                </a:solidFill>
              </a:rPr>
              <a:t> </a:t>
            </a:r>
            <a:r>
              <a:rPr lang="fr-FR" sz="1600" dirty="0"/>
              <a:t>est un outil de veille informationnelle qui permet aux utilisateurs de suivre et d'organiser facilement le contenu provenant de sources diverses telles que des sites Web, des blogs, des médias sociaux et des publications en ligne. </a:t>
            </a:r>
          </a:p>
          <a:p>
            <a:endParaRPr lang="fr-FR" sz="1600" dirty="0"/>
          </a:p>
          <a:p>
            <a:r>
              <a:rPr lang="fr-FR" sz="1600" dirty="0"/>
              <a:t>Voici quelques-unes de ses fonctionnalités principales :</a:t>
            </a:r>
          </a:p>
        </p:txBody>
      </p:sp>
      <p:sp>
        <p:nvSpPr>
          <p:cNvPr id="16" name="ZoneTexte 15">
            <a:extLst>
              <a:ext uri="{FF2B5EF4-FFF2-40B4-BE49-F238E27FC236}">
                <a16:creationId xmlns:a16="http://schemas.microsoft.com/office/drawing/2014/main" id="{6F691491-08D2-D08B-0707-D93865212203}"/>
              </a:ext>
            </a:extLst>
          </p:cNvPr>
          <p:cNvSpPr txBox="1"/>
          <p:nvPr/>
        </p:nvSpPr>
        <p:spPr>
          <a:xfrm>
            <a:off x="2915920" y="2494006"/>
            <a:ext cx="5539313" cy="2677656"/>
          </a:xfrm>
          <a:prstGeom prst="rect">
            <a:avLst/>
          </a:prstGeom>
          <a:noFill/>
        </p:spPr>
        <p:txBody>
          <a:bodyPr wrap="square">
            <a:spAutoFit/>
          </a:bodyPr>
          <a:lstStyle/>
          <a:p>
            <a:pPr marL="342900" indent="-342900">
              <a:buFont typeface="+mj-lt"/>
              <a:buAutoNum type="alphaLcParenR"/>
            </a:pPr>
            <a:r>
              <a:rPr lang="fr-FR" b="1" dirty="0"/>
              <a:t>Agrégation de contenu </a:t>
            </a:r>
          </a:p>
          <a:p>
            <a:pPr marL="228600" indent="-228600">
              <a:buFont typeface="+mj-lt"/>
              <a:buAutoNum type="alphaLcParenR"/>
            </a:pPr>
            <a:endParaRPr lang="fr-FR" sz="1000" dirty="0"/>
          </a:p>
          <a:p>
            <a:pPr marL="342900" indent="-342900">
              <a:buFont typeface="+mj-lt"/>
              <a:buAutoNum type="alphaLcParenR"/>
            </a:pPr>
            <a:r>
              <a:rPr lang="fr-FR" b="1" dirty="0"/>
              <a:t>Personnalisation des flux  </a:t>
            </a:r>
          </a:p>
          <a:p>
            <a:pPr marL="228600" indent="-228600">
              <a:buFont typeface="+mj-lt"/>
              <a:buAutoNum type="alphaLcParenR"/>
            </a:pPr>
            <a:endParaRPr lang="fr-FR" sz="1000" dirty="0"/>
          </a:p>
          <a:p>
            <a:pPr marL="342900" indent="-342900">
              <a:buFont typeface="+mj-lt"/>
              <a:buAutoNum type="alphaLcParenR"/>
            </a:pPr>
            <a:r>
              <a:rPr lang="fr-FR" b="1" dirty="0"/>
              <a:t>Algorithme intelligent  </a:t>
            </a:r>
          </a:p>
          <a:p>
            <a:pPr marL="228600" indent="-228600">
              <a:buFont typeface="+mj-lt"/>
              <a:buAutoNum type="alphaLcParenR"/>
            </a:pPr>
            <a:endParaRPr lang="fr-FR" sz="1000" dirty="0"/>
          </a:p>
          <a:p>
            <a:pPr marL="342900" indent="-342900">
              <a:buFont typeface="+mj-lt"/>
              <a:buAutoNum type="alphaLcParenR"/>
            </a:pPr>
            <a:r>
              <a:rPr lang="fr-FR" b="1" dirty="0"/>
              <a:t>Veille collaborative </a:t>
            </a:r>
          </a:p>
          <a:p>
            <a:pPr marL="228600" indent="-228600">
              <a:buFont typeface="+mj-lt"/>
              <a:buAutoNum type="alphaLcParenR"/>
            </a:pPr>
            <a:endParaRPr lang="fr-FR" sz="1000" dirty="0"/>
          </a:p>
          <a:p>
            <a:pPr marL="342900" indent="-342900">
              <a:buFont typeface="+mj-lt"/>
              <a:buAutoNum type="alphaLcParenR"/>
            </a:pPr>
            <a:r>
              <a:rPr lang="fr-FR" b="1" dirty="0"/>
              <a:t>Fonctionnalités de recherche avancées </a:t>
            </a:r>
          </a:p>
          <a:p>
            <a:pPr marL="228600" indent="-228600">
              <a:buFont typeface="+mj-lt"/>
              <a:buAutoNum type="alphaLcParenR"/>
            </a:pPr>
            <a:endParaRPr lang="fr-FR" sz="1000" dirty="0"/>
          </a:p>
          <a:p>
            <a:pPr marL="342900" indent="-342900">
              <a:buFont typeface="+mj-lt"/>
              <a:buAutoNum type="alphaLcParenR"/>
            </a:pPr>
            <a:r>
              <a:rPr lang="fr-FR" b="1" dirty="0"/>
              <a:t>Intégration avec d'autres outils </a:t>
            </a:r>
          </a:p>
          <a:p>
            <a:pPr marL="228600" indent="-228600">
              <a:buFont typeface="+mj-lt"/>
              <a:buAutoNum type="alphaLcParenR"/>
            </a:pPr>
            <a:endParaRPr lang="fr-FR" sz="1000" dirty="0"/>
          </a:p>
        </p:txBody>
      </p:sp>
      <p:sp>
        <p:nvSpPr>
          <p:cNvPr id="22" name="ZoneTexte 21">
            <a:extLst>
              <a:ext uri="{FF2B5EF4-FFF2-40B4-BE49-F238E27FC236}">
                <a16:creationId xmlns:a16="http://schemas.microsoft.com/office/drawing/2014/main" id="{F8910985-8234-AFE0-BFF8-DBE34598678E}"/>
              </a:ext>
            </a:extLst>
          </p:cNvPr>
          <p:cNvSpPr txBox="1"/>
          <p:nvPr/>
        </p:nvSpPr>
        <p:spPr>
          <a:xfrm>
            <a:off x="396240" y="5746435"/>
            <a:ext cx="11236960" cy="646331"/>
          </a:xfrm>
          <a:prstGeom prst="rect">
            <a:avLst/>
          </a:prstGeom>
          <a:noFill/>
        </p:spPr>
        <p:txBody>
          <a:bodyPr wrap="square">
            <a:spAutoFit/>
          </a:bodyPr>
          <a:lstStyle/>
          <a:p>
            <a:r>
              <a:rPr lang="fr-FR" sz="1800" dirty="0"/>
              <a:t>En résumé, </a:t>
            </a:r>
            <a:r>
              <a:rPr lang="fr-FR" sz="1800" dirty="0" err="1"/>
              <a:t>Feedly</a:t>
            </a:r>
            <a:r>
              <a:rPr lang="fr-FR" sz="1800" dirty="0"/>
              <a:t> est un outil puissant de veille informationnelle qui permet aux utilisateurs de suivre, d'organiser et de découvrir facilement du contenu pertinent en fonction de leurs intérêts et de leurs besoins spécifiques.</a:t>
            </a:r>
          </a:p>
        </p:txBody>
      </p:sp>
      <p:pic>
        <p:nvPicPr>
          <p:cNvPr id="23" name="Image 22">
            <a:extLst>
              <a:ext uri="{FF2B5EF4-FFF2-40B4-BE49-F238E27FC236}">
                <a16:creationId xmlns:a16="http://schemas.microsoft.com/office/drawing/2014/main" id="{B8D75E90-6689-EB90-B072-3B09B2F0F382}"/>
              </a:ext>
            </a:extLst>
          </p:cNvPr>
          <p:cNvPicPr>
            <a:picLocks noChangeAspect="1"/>
          </p:cNvPicPr>
          <p:nvPr/>
        </p:nvPicPr>
        <p:blipFill>
          <a:blip r:embed="rId4"/>
          <a:stretch>
            <a:fillRect/>
          </a:stretch>
        </p:blipFill>
        <p:spPr>
          <a:xfrm>
            <a:off x="2092326" y="439375"/>
            <a:ext cx="1278214" cy="404013"/>
          </a:xfrm>
          <a:prstGeom prst="rect">
            <a:avLst/>
          </a:prstGeom>
        </p:spPr>
      </p:pic>
    </p:spTree>
    <p:extLst>
      <p:ext uri="{BB962C8B-B14F-4D97-AF65-F5344CB8AC3E}">
        <p14:creationId xmlns:p14="http://schemas.microsoft.com/office/powerpoint/2010/main" val="2150552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F16EDB-59AD-6CD1-2987-12363453E846}"/>
              </a:ext>
            </a:extLst>
          </p:cNvPr>
          <p:cNvSpPr/>
          <p:nvPr/>
        </p:nvSpPr>
        <p:spPr>
          <a:xfrm>
            <a:off x="0" y="6628213"/>
            <a:ext cx="12192000" cy="22732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E81370BB-B468-74FD-487A-1EED1B0115E5}"/>
              </a:ext>
            </a:extLst>
          </p:cNvPr>
          <p:cNvSpPr/>
          <p:nvPr/>
        </p:nvSpPr>
        <p:spPr>
          <a:xfrm>
            <a:off x="0" y="0"/>
            <a:ext cx="12192000" cy="3556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4" name="Titre 1">
            <a:extLst>
              <a:ext uri="{FF2B5EF4-FFF2-40B4-BE49-F238E27FC236}">
                <a16:creationId xmlns:a16="http://schemas.microsoft.com/office/drawing/2014/main" id="{7A2A2CC2-9E08-B344-BAFC-13408A90D273}"/>
              </a:ext>
            </a:extLst>
          </p:cNvPr>
          <p:cNvSpPr txBox="1">
            <a:spLocks/>
          </p:cNvSpPr>
          <p:nvPr/>
        </p:nvSpPr>
        <p:spPr>
          <a:xfrm>
            <a:off x="3497605" y="83747"/>
            <a:ext cx="5676875" cy="46242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800" b="1" dirty="0">
                <a:solidFill>
                  <a:schemeClr val="bg1"/>
                </a:solidFill>
                <a:latin typeface="Abadi Extra Light" panose="020B0204020104020204" pitchFamily="34" charset="0"/>
              </a:rPr>
              <a:t>Veille Informationnelle:   Maximiser l'Impact par l'Information</a:t>
            </a:r>
            <a:br>
              <a:rPr lang="fr-FR" sz="1800" b="1" dirty="0">
                <a:solidFill>
                  <a:schemeClr val="bg1"/>
                </a:solidFill>
                <a:latin typeface="Abadi Extra Light" panose="020B0204020104020204" pitchFamily="34" charset="0"/>
              </a:rPr>
            </a:br>
            <a:endParaRPr lang="fr-FR" sz="1800" b="1" dirty="0">
              <a:solidFill>
                <a:schemeClr val="bg1"/>
              </a:solidFill>
              <a:latin typeface="Abadi Extra Light" panose="020B0204020104020204" pitchFamily="34" charset="0"/>
            </a:endParaRPr>
          </a:p>
        </p:txBody>
      </p:sp>
      <p:sp>
        <p:nvSpPr>
          <p:cNvPr id="7" name="Sous-titre 2">
            <a:extLst>
              <a:ext uri="{FF2B5EF4-FFF2-40B4-BE49-F238E27FC236}">
                <a16:creationId xmlns:a16="http://schemas.microsoft.com/office/drawing/2014/main" id="{24A7F357-952B-665A-05C8-AB1934F871F4}"/>
              </a:ext>
            </a:extLst>
          </p:cNvPr>
          <p:cNvSpPr txBox="1">
            <a:spLocks/>
          </p:cNvSpPr>
          <p:nvPr/>
        </p:nvSpPr>
        <p:spPr>
          <a:xfrm>
            <a:off x="9047430" y="6660593"/>
            <a:ext cx="4292650" cy="22732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000" dirty="0">
                <a:solidFill>
                  <a:schemeClr val="bg1"/>
                </a:solidFill>
              </a:rPr>
              <a:t>AMER Athmane / Développeur front-end    -   Webgencia</a:t>
            </a:r>
          </a:p>
        </p:txBody>
      </p:sp>
      <p:pic>
        <p:nvPicPr>
          <p:cNvPr id="3" name="Image 2">
            <a:extLst>
              <a:ext uri="{FF2B5EF4-FFF2-40B4-BE49-F238E27FC236}">
                <a16:creationId xmlns:a16="http://schemas.microsoft.com/office/drawing/2014/main" id="{7E5287EE-8843-8130-81F9-EC9385533C7E}"/>
              </a:ext>
            </a:extLst>
          </p:cNvPr>
          <p:cNvPicPr>
            <a:picLocks noChangeAspect="1"/>
          </p:cNvPicPr>
          <p:nvPr/>
        </p:nvPicPr>
        <p:blipFill>
          <a:blip r:embed="rId3"/>
          <a:stretch>
            <a:fillRect/>
          </a:stretch>
        </p:blipFill>
        <p:spPr>
          <a:xfrm>
            <a:off x="274913" y="1186535"/>
            <a:ext cx="11642173" cy="525110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6" name="ZoneTexte 5">
            <a:extLst>
              <a:ext uri="{FF2B5EF4-FFF2-40B4-BE49-F238E27FC236}">
                <a16:creationId xmlns:a16="http://schemas.microsoft.com/office/drawing/2014/main" id="{830FFFF0-B146-3DD3-7CD2-CD3699C9856F}"/>
              </a:ext>
            </a:extLst>
          </p:cNvPr>
          <p:cNvSpPr txBox="1"/>
          <p:nvPr/>
        </p:nvSpPr>
        <p:spPr>
          <a:xfrm>
            <a:off x="4277385" y="662720"/>
            <a:ext cx="6670040" cy="369332"/>
          </a:xfrm>
          <a:prstGeom prst="rect">
            <a:avLst/>
          </a:prstGeom>
          <a:noFill/>
        </p:spPr>
        <p:txBody>
          <a:bodyPr wrap="square">
            <a:spAutoFit/>
          </a:bodyPr>
          <a:lstStyle/>
          <a:p>
            <a:r>
              <a:rPr lang="fr-FR" dirty="0">
                <a:hlinkClick r:id="rId4"/>
              </a:rPr>
              <a:t>https://feedly.com/i/my</a:t>
            </a:r>
            <a:r>
              <a:rPr lang="fr-FR" dirty="0"/>
              <a:t> </a:t>
            </a:r>
          </a:p>
        </p:txBody>
      </p:sp>
      <p:sp>
        <p:nvSpPr>
          <p:cNvPr id="2" name="ZoneTexte 1">
            <a:extLst>
              <a:ext uri="{FF2B5EF4-FFF2-40B4-BE49-F238E27FC236}">
                <a16:creationId xmlns:a16="http://schemas.microsoft.com/office/drawing/2014/main" id="{43198B53-D3A8-C31A-3560-37F31B8BC71F}"/>
              </a:ext>
            </a:extLst>
          </p:cNvPr>
          <p:cNvSpPr txBox="1"/>
          <p:nvPr/>
        </p:nvSpPr>
        <p:spPr>
          <a:xfrm>
            <a:off x="255270" y="503414"/>
            <a:ext cx="2660650" cy="369332"/>
          </a:xfrm>
          <a:prstGeom prst="rect">
            <a:avLst/>
          </a:prstGeom>
          <a:noFill/>
        </p:spPr>
        <p:txBody>
          <a:bodyPr wrap="square">
            <a:spAutoFit/>
          </a:bodyPr>
          <a:lstStyle/>
          <a:p>
            <a:r>
              <a:rPr lang="fr-FR" b="1" dirty="0">
                <a:solidFill>
                  <a:srgbClr val="FF0000"/>
                </a:solidFill>
              </a:rPr>
              <a:t>3. Outil de Veille :</a:t>
            </a:r>
          </a:p>
        </p:txBody>
      </p:sp>
    </p:spTree>
    <p:extLst>
      <p:ext uri="{BB962C8B-B14F-4D97-AF65-F5344CB8AC3E}">
        <p14:creationId xmlns:p14="http://schemas.microsoft.com/office/powerpoint/2010/main" val="4039634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F16EDB-59AD-6CD1-2987-12363453E846}"/>
              </a:ext>
            </a:extLst>
          </p:cNvPr>
          <p:cNvSpPr/>
          <p:nvPr/>
        </p:nvSpPr>
        <p:spPr>
          <a:xfrm>
            <a:off x="0" y="6628213"/>
            <a:ext cx="12192000" cy="22732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E81370BB-B468-74FD-487A-1EED1B0115E5}"/>
              </a:ext>
            </a:extLst>
          </p:cNvPr>
          <p:cNvSpPr/>
          <p:nvPr/>
        </p:nvSpPr>
        <p:spPr>
          <a:xfrm>
            <a:off x="0" y="0"/>
            <a:ext cx="12192000" cy="3556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4" name="Titre 1">
            <a:extLst>
              <a:ext uri="{FF2B5EF4-FFF2-40B4-BE49-F238E27FC236}">
                <a16:creationId xmlns:a16="http://schemas.microsoft.com/office/drawing/2014/main" id="{7A2A2CC2-9E08-B344-BAFC-13408A90D273}"/>
              </a:ext>
            </a:extLst>
          </p:cNvPr>
          <p:cNvSpPr txBox="1">
            <a:spLocks/>
          </p:cNvSpPr>
          <p:nvPr/>
        </p:nvSpPr>
        <p:spPr>
          <a:xfrm>
            <a:off x="3497605" y="83747"/>
            <a:ext cx="5676875" cy="46242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800" b="1" dirty="0">
                <a:solidFill>
                  <a:schemeClr val="bg1"/>
                </a:solidFill>
                <a:latin typeface="Abadi Extra Light" panose="020B0204020104020204" pitchFamily="34" charset="0"/>
              </a:rPr>
              <a:t>Veille Informationnelle:   Maximiser l'Impact par l'Information</a:t>
            </a:r>
            <a:br>
              <a:rPr lang="fr-FR" sz="1800" b="1" dirty="0">
                <a:solidFill>
                  <a:schemeClr val="bg1"/>
                </a:solidFill>
                <a:latin typeface="Abadi Extra Light" panose="020B0204020104020204" pitchFamily="34" charset="0"/>
              </a:rPr>
            </a:br>
            <a:endParaRPr lang="fr-FR" sz="1800" b="1" dirty="0">
              <a:solidFill>
                <a:schemeClr val="bg1"/>
              </a:solidFill>
              <a:latin typeface="Abadi Extra Light" panose="020B0204020104020204" pitchFamily="34" charset="0"/>
            </a:endParaRPr>
          </a:p>
        </p:txBody>
      </p:sp>
      <p:sp>
        <p:nvSpPr>
          <p:cNvPr id="7" name="Sous-titre 2">
            <a:extLst>
              <a:ext uri="{FF2B5EF4-FFF2-40B4-BE49-F238E27FC236}">
                <a16:creationId xmlns:a16="http://schemas.microsoft.com/office/drawing/2014/main" id="{24A7F357-952B-665A-05C8-AB1934F871F4}"/>
              </a:ext>
            </a:extLst>
          </p:cNvPr>
          <p:cNvSpPr txBox="1">
            <a:spLocks/>
          </p:cNvSpPr>
          <p:nvPr/>
        </p:nvSpPr>
        <p:spPr>
          <a:xfrm>
            <a:off x="9047430" y="6660593"/>
            <a:ext cx="4292650" cy="22732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000" dirty="0">
                <a:solidFill>
                  <a:schemeClr val="bg1"/>
                </a:solidFill>
              </a:rPr>
              <a:t>AMER Athmane / Développeur front-end    -   Webgencia</a:t>
            </a:r>
          </a:p>
        </p:txBody>
      </p:sp>
      <p:sp>
        <p:nvSpPr>
          <p:cNvPr id="3" name="ZoneTexte 2">
            <a:extLst>
              <a:ext uri="{FF2B5EF4-FFF2-40B4-BE49-F238E27FC236}">
                <a16:creationId xmlns:a16="http://schemas.microsoft.com/office/drawing/2014/main" id="{3C835EBE-743E-04B5-75AD-5F4DB4FE7154}"/>
              </a:ext>
            </a:extLst>
          </p:cNvPr>
          <p:cNvSpPr txBox="1"/>
          <p:nvPr/>
        </p:nvSpPr>
        <p:spPr>
          <a:xfrm>
            <a:off x="278781" y="629920"/>
            <a:ext cx="3055434" cy="369332"/>
          </a:xfrm>
          <a:prstGeom prst="rect">
            <a:avLst/>
          </a:prstGeom>
          <a:noFill/>
        </p:spPr>
        <p:txBody>
          <a:bodyPr wrap="square">
            <a:spAutoFit/>
          </a:bodyPr>
          <a:lstStyle/>
          <a:p>
            <a:r>
              <a:rPr lang="fr-FR" b="1" dirty="0">
                <a:solidFill>
                  <a:srgbClr val="FF0000"/>
                </a:solidFill>
              </a:rPr>
              <a:t>4) Sélection des Sources</a:t>
            </a:r>
          </a:p>
        </p:txBody>
      </p:sp>
      <p:sp>
        <p:nvSpPr>
          <p:cNvPr id="5" name="ZoneTexte 4">
            <a:extLst>
              <a:ext uri="{FF2B5EF4-FFF2-40B4-BE49-F238E27FC236}">
                <a16:creationId xmlns:a16="http://schemas.microsoft.com/office/drawing/2014/main" id="{B98454EB-0D19-A9F5-4888-D35C7133E897}"/>
              </a:ext>
            </a:extLst>
          </p:cNvPr>
          <p:cNvSpPr txBox="1"/>
          <p:nvPr/>
        </p:nvSpPr>
        <p:spPr>
          <a:xfrm>
            <a:off x="278780" y="1031632"/>
            <a:ext cx="11719931" cy="369332"/>
          </a:xfrm>
          <a:prstGeom prst="rect">
            <a:avLst/>
          </a:prstGeom>
          <a:noFill/>
        </p:spPr>
        <p:txBody>
          <a:bodyPr wrap="square">
            <a:spAutoFit/>
          </a:bodyPr>
          <a:lstStyle/>
          <a:p>
            <a:r>
              <a:rPr lang="fr-FR" sz="1800" dirty="0"/>
              <a:t>Les informations viennent de diverses ressources, elles sont affichées par thèmes:  </a:t>
            </a:r>
            <a:r>
              <a:rPr lang="fr-FR" dirty="0"/>
              <a:t>BACK-END, FRONT-OFFICE et OUTILS.</a:t>
            </a:r>
            <a:endParaRPr lang="fr-FR" sz="1800" dirty="0"/>
          </a:p>
        </p:txBody>
      </p:sp>
      <p:pic>
        <p:nvPicPr>
          <p:cNvPr id="10" name="Image 9">
            <a:extLst>
              <a:ext uri="{FF2B5EF4-FFF2-40B4-BE49-F238E27FC236}">
                <a16:creationId xmlns:a16="http://schemas.microsoft.com/office/drawing/2014/main" id="{51EE030E-F622-20A3-3EF8-B07050BD6069}"/>
              </a:ext>
            </a:extLst>
          </p:cNvPr>
          <p:cNvPicPr>
            <a:picLocks noChangeAspect="1"/>
          </p:cNvPicPr>
          <p:nvPr/>
        </p:nvPicPr>
        <p:blipFill>
          <a:blip r:embed="rId2"/>
          <a:stretch>
            <a:fillRect/>
          </a:stretch>
        </p:blipFill>
        <p:spPr>
          <a:xfrm>
            <a:off x="738926" y="1433344"/>
            <a:ext cx="2758679" cy="5082980"/>
          </a:xfrm>
          <a:prstGeom prst="rect">
            <a:avLst/>
          </a:prstGeom>
        </p:spPr>
      </p:pic>
      <p:sp>
        <p:nvSpPr>
          <p:cNvPr id="11" name="ZoneTexte 10">
            <a:extLst>
              <a:ext uri="{FF2B5EF4-FFF2-40B4-BE49-F238E27FC236}">
                <a16:creationId xmlns:a16="http://schemas.microsoft.com/office/drawing/2014/main" id="{DF89A33A-64FD-2C4C-986E-0E7C7DC8C290}"/>
              </a:ext>
            </a:extLst>
          </p:cNvPr>
          <p:cNvSpPr txBox="1"/>
          <p:nvPr/>
        </p:nvSpPr>
        <p:spPr>
          <a:xfrm>
            <a:off x="4328694" y="2646059"/>
            <a:ext cx="6889433" cy="923330"/>
          </a:xfrm>
          <a:prstGeom prst="rect">
            <a:avLst/>
          </a:prstGeom>
          <a:noFill/>
        </p:spPr>
        <p:txBody>
          <a:bodyPr wrap="square">
            <a:spAutoFit/>
          </a:bodyPr>
          <a:lstStyle/>
          <a:p>
            <a:r>
              <a:rPr lang="fr-FR" sz="1800" dirty="0"/>
              <a:t>La version gratuite nous permet uniquement de créer trois catégories, et à la prise de la version payante, nous améliorons la classification et la recherche ciblées. </a:t>
            </a:r>
          </a:p>
        </p:txBody>
      </p:sp>
    </p:spTree>
    <p:extLst>
      <p:ext uri="{BB962C8B-B14F-4D97-AF65-F5344CB8AC3E}">
        <p14:creationId xmlns:p14="http://schemas.microsoft.com/office/powerpoint/2010/main" val="3754390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F16EDB-59AD-6CD1-2987-12363453E846}"/>
              </a:ext>
            </a:extLst>
          </p:cNvPr>
          <p:cNvSpPr/>
          <p:nvPr/>
        </p:nvSpPr>
        <p:spPr>
          <a:xfrm>
            <a:off x="0" y="6628213"/>
            <a:ext cx="12192000" cy="22732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E81370BB-B468-74FD-487A-1EED1B0115E5}"/>
              </a:ext>
            </a:extLst>
          </p:cNvPr>
          <p:cNvSpPr/>
          <p:nvPr/>
        </p:nvSpPr>
        <p:spPr>
          <a:xfrm>
            <a:off x="0" y="0"/>
            <a:ext cx="12192000" cy="3556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4" name="Titre 1">
            <a:extLst>
              <a:ext uri="{FF2B5EF4-FFF2-40B4-BE49-F238E27FC236}">
                <a16:creationId xmlns:a16="http://schemas.microsoft.com/office/drawing/2014/main" id="{7A2A2CC2-9E08-B344-BAFC-13408A90D273}"/>
              </a:ext>
            </a:extLst>
          </p:cNvPr>
          <p:cNvSpPr txBox="1">
            <a:spLocks/>
          </p:cNvSpPr>
          <p:nvPr/>
        </p:nvSpPr>
        <p:spPr>
          <a:xfrm>
            <a:off x="3497605" y="83747"/>
            <a:ext cx="5676875" cy="46242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800" b="1" dirty="0">
                <a:solidFill>
                  <a:schemeClr val="bg1"/>
                </a:solidFill>
                <a:latin typeface="Abadi Extra Light" panose="020B0204020104020204" pitchFamily="34" charset="0"/>
              </a:rPr>
              <a:t>Veille Informationnelle:   Maximiser l'Impact par l'Information</a:t>
            </a:r>
            <a:br>
              <a:rPr lang="fr-FR" sz="1800" b="1" dirty="0">
                <a:solidFill>
                  <a:schemeClr val="bg1"/>
                </a:solidFill>
                <a:latin typeface="Abadi Extra Light" panose="020B0204020104020204" pitchFamily="34" charset="0"/>
              </a:rPr>
            </a:br>
            <a:endParaRPr lang="fr-FR" sz="1800" b="1" dirty="0">
              <a:solidFill>
                <a:schemeClr val="bg1"/>
              </a:solidFill>
              <a:latin typeface="Abadi Extra Light" panose="020B0204020104020204" pitchFamily="34" charset="0"/>
            </a:endParaRPr>
          </a:p>
        </p:txBody>
      </p:sp>
      <p:sp>
        <p:nvSpPr>
          <p:cNvPr id="7" name="Sous-titre 2">
            <a:extLst>
              <a:ext uri="{FF2B5EF4-FFF2-40B4-BE49-F238E27FC236}">
                <a16:creationId xmlns:a16="http://schemas.microsoft.com/office/drawing/2014/main" id="{24A7F357-952B-665A-05C8-AB1934F871F4}"/>
              </a:ext>
            </a:extLst>
          </p:cNvPr>
          <p:cNvSpPr txBox="1">
            <a:spLocks/>
          </p:cNvSpPr>
          <p:nvPr/>
        </p:nvSpPr>
        <p:spPr>
          <a:xfrm>
            <a:off x="9047430" y="6660593"/>
            <a:ext cx="4292650" cy="22732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000" dirty="0">
                <a:solidFill>
                  <a:schemeClr val="bg1"/>
                </a:solidFill>
              </a:rPr>
              <a:t>AMER Athmane / Développeur front-end    -   Webgencia</a:t>
            </a:r>
          </a:p>
        </p:txBody>
      </p:sp>
      <p:sp>
        <p:nvSpPr>
          <p:cNvPr id="2" name="ZoneTexte 1">
            <a:extLst>
              <a:ext uri="{FF2B5EF4-FFF2-40B4-BE49-F238E27FC236}">
                <a16:creationId xmlns:a16="http://schemas.microsoft.com/office/drawing/2014/main" id="{1C11CFAA-4610-2D8F-46F5-A169CDBB4F17}"/>
              </a:ext>
            </a:extLst>
          </p:cNvPr>
          <p:cNvSpPr txBox="1"/>
          <p:nvPr/>
        </p:nvSpPr>
        <p:spPr>
          <a:xfrm>
            <a:off x="278781" y="2785607"/>
            <a:ext cx="11236960" cy="369332"/>
          </a:xfrm>
          <a:prstGeom prst="rect">
            <a:avLst/>
          </a:prstGeom>
          <a:noFill/>
        </p:spPr>
        <p:txBody>
          <a:bodyPr wrap="square">
            <a:spAutoFit/>
          </a:bodyPr>
          <a:lstStyle/>
          <a:p>
            <a:r>
              <a:rPr lang="fr-FR" sz="1800" dirty="0"/>
              <a:t>Les sites conseillés après des recherches sur le sujet de développement sont: </a:t>
            </a:r>
          </a:p>
        </p:txBody>
      </p:sp>
      <p:sp>
        <p:nvSpPr>
          <p:cNvPr id="3" name="ZoneTexte 2">
            <a:extLst>
              <a:ext uri="{FF2B5EF4-FFF2-40B4-BE49-F238E27FC236}">
                <a16:creationId xmlns:a16="http://schemas.microsoft.com/office/drawing/2014/main" id="{F02E379B-1B33-00A3-210E-01819B33DC91}"/>
              </a:ext>
            </a:extLst>
          </p:cNvPr>
          <p:cNvSpPr txBox="1"/>
          <p:nvPr/>
        </p:nvSpPr>
        <p:spPr>
          <a:xfrm>
            <a:off x="278781" y="629920"/>
            <a:ext cx="3055434" cy="369332"/>
          </a:xfrm>
          <a:prstGeom prst="rect">
            <a:avLst/>
          </a:prstGeom>
          <a:noFill/>
        </p:spPr>
        <p:txBody>
          <a:bodyPr wrap="square">
            <a:spAutoFit/>
          </a:bodyPr>
          <a:lstStyle/>
          <a:p>
            <a:r>
              <a:rPr lang="fr-FR" b="1" dirty="0">
                <a:solidFill>
                  <a:srgbClr val="FF0000"/>
                </a:solidFill>
              </a:rPr>
              <a:t>4 Sélection des Sources</a:t>
            </a:r>
          </a:p>
        </p:txBody>
      </p:sp>
      <p:sp>
        <p:nvSpPr>
          <p:cNvPr id="5" name="ZoneTexte 4">
            <a:extLst>
              <a:ext uri="{FF2B5EF4-FFF2-40B4-BE49-F238E27FC236}">
                <a16:creationId xmlns:a16="http://schemas.microsoft.com/office/drawing/2014/main" id="{97B4D085-04C7-21D5-F604-39CE5FF43F4A}"/>
              </a:ext>
            </a:extLst>
          </p:cNvPr>
          <p:cNvSpPr txBox="1"/>
          <p:nvPr/>
        </p:nvSpPr>
        <p:spPr>
          <a:xfrm>
            <a:off x="278781" y="1116509"/>
            <a:ext cx="11236960" cy="1200329"/>
          </a:xfrm>
          <a:prstGeom prst="rect">
            <a:avLst/>
          </a:prstGeom>
          <a:noFill/>
        </p:spPr>
        <p:txBody>
          <a:bodyPr wrap="square">
            <a:spAutoFit/>
          </a:bodyPr>
          <a:lstStyle/>
          <a:p>
            <a:r>
              <a:rPr lang="fr-FR" sz="1800" dirty="0"/>
              <a:t>Le choix des sites est fait sur la base de:</a:t>
            </a:r>
          </a:p>
          <a:p>
            <a:pPr marL="1200150" lvl="2" indent="-285750">
              <a:buFont typeface="Arial" panose="020B0604020202020204" pitchFamily="34" charset="0"/>
              <a:buChar char="•"/>
            </a:pPr>
            <a:r>
              <a:rPr lang="fr-FR" b="1" u="sng" dirty="0"/>
              <a:t>Pertinence: </a:t>
            </a:r>
            <a:r>
              <a:rPr lang="fr-FR" dirty="0"/>
              <a:t>s’il est reconnu,</a:t>
            </a:r>
          </a:p>
          <a:p>
            <a:pPr marL="1200150" lvl="2" indent="-285750">
              <a:buFont typeface="Arial" panose="020B0604020202020204" pitchFamily="34" charset="0"/>
              <a:buChar char="•"/>
            </a:pPr>
            <a:r>
              <a:rPr lang="fr-FR" b="1" u="sng" dirty="0"/>
              <a:t>Spécialité: </a:t>
            </a:r>
            <a:r>
              <a:rPr lang="fr-FR" dirty="0"/>
              <a:t>est-il spécialisé ou donne des généralités,</a:t>
            </a:r>
          </a:p>
          <a:p>
            <a:pPr marL="1200150" lvl="2" indent="-285750">
              <a:buFont typeface="Arial" panose="020B0604020202020204" pitchFamily="34" charset="0"/>
              <a:buChar char="•"/>
            </a:pPr>
            <a:r>
              <a:rPr lang="fr-FR" b="1" u="sng" dirty="0"/>
              <a:t>Expérience: </a:t>
            </a:r>
            <a:r>
              <a:rPr lang="fr-FR" dirty="0"/>
              <a:t>si le site est déjà connu, avec des bons retours,</a:t>
            </a:r>
          </a:p>
        </p:txBody>
      </p:sp>
      <p:sp>
        <p:nvSpPr>
          <p:cNvPr id="10" name="ZoneTexte 9">
            <a:extLst>
              <a:ext uri="{FF2B5EF4-FFF2-40B4-BE49-F238E27FC236}">
                <a16:creationId xmlns:a16="http://schemas.microsoft.com/office/drawing/2014/main" id="{4EA9A1E4-7073-8273-C990-15766C032F2E}"/>
              </a:ext>
            </a:extLst>
          </p:cNvPr>
          <p:cNvSpPr txBox="1"/>
          <p:nvPr/>
        </p:nvSpPr>
        <p:spPr>
          <a:xfrm>
            <a:off x="4237464" y="3626355"/>
            <a:ext cx="2553630" cy="2308324"/>
          </a:xfrm>
          <a:prstGeom prst="rect">
            <a:avLst/>
          </a:prstGeom>
          <a:noFill/>
        </p:spPr>
        <p:txBody>
          <a:bodyPr wrap="square">
            <a:spAutoFit/>
          </a:bodyPr>
          <a:lstStyle/>
          <a:p>
            <a:pPr marL="285750" indent="-285750">
              <a:buFont typeface="Arial" panose="020B0604020202020204" pitchFamily="34" charset="0"/>
              <a:buChar char="•"/>
            </a:pPr>
            <a:r>
              <a:rPr lang="fr-FR" dirty="0"/>
              <a:t>Node.js</a:t>
            </a:r>
          </a:p>
          <a:p>
            <a:pPr marL="285750" indent="-285750">
              <a:buFont typeface="Arial" panose="020B0604020202020204" pitchFamily="34" charset="0"/>
              <a:buChar char="•"/>
            </a:pPr>
            <a:r>
              <a:rPr lang="fr-FR" dirty="0"/>
              <a:t>Planète MySQL</a:t>
            </a:r>
          </a:p>
          <a:p>
            <a:pPr marL="285750" indent="-285750">
              <a:buFont typeface="Arial" panose="020B0604020202020204" pitchFamily="34" charset="0"/>
              <a:buChar char="•"/>
            </a:pPr>
            <a:r>
              <a:rPr lang="fr-FR" dirty="0"/>
              <a:t>Developpez.com</a:t>
            </a:r>
          </a:p>
          <a:p>
            <a:pPr marL="285750" indent="-285750">
              <a:buFont typeface="Arial" panose="020B0604020202020204" pitchFamily="34" charset="0"/>
              <a:buChar char="•"/>
            </a:pPr>
            <a:r>
              <a:rPr lang="fr-FR" dirty="0"/>
              <a:t>stackoverflow.com</a:t>
            </a:r>
          </a:p>
          <a:p>
            <a:pPr marL="285750" indent="-285750">
              <a:buFont typeface="Arial" panose="020B0604020202020204" pitchFamily="34" charset="0"/>
              <a:buChar char="•"/>
            </a:pPr>
            <a:r>
              <a:rPr lang="fr-FR" dirty="0" err="1"/>
              <a:t>React</a:t>
            </a:r>
            <a:r>
              <a:rPr lang="fr-FR" dirty="0"/>
              <a:t> JS</a:t>
            </a:r>
          </a:p>
          <a:p>
            <a:pPr marL="285750" indent="-285750">
              <a:buFont typeface="Arial" panose="020B0604020202020204" pitchFamily="34" charset="0"/>
              <a:buChar char="•"/>
            </a:pPr>
            <a:r>
              <a:rPr lang="fr-FR" dirty="0"/>
              <a:t>Postman</a:t>
            </a:r>
          </a:p>
          <a:p>
            <a:pPr marL="285750" indent="-285750">
              <a:buFont typeface="Arial" panose="020B0604020202020204" pitchFamily="34" charset="0"/>
              <a:buChar char="•"/>
            </a:pPr>
            <a:r>
              <a:rPr lang="fr-FR" dirty="0"/>
              <a:t>VSCODE</a:t>
            </a:r>
          </a:p>
          <a:p>
            <a:pPr marL="285750" indent="-285750">
              <a:buFont typeface="Arial" panose="020B0604020202020204" pitchFamily="34" charset="0"/>
              <a:buChar char="•"/>
            </a:pPr>
            <a:r>
              <a:rPr lang="fr-FR" dirty="0"/>
              <a:t>CNIL / RGPD</a:t>
            </a:r>
          </a:p>
        </p:txBody>
      </p:sp>
    </p:spTree>
    <p:extLst>
      <p:ext uri="{BB962C8B-B14F-4D97-AF65-F5344CB8AC3E}">
        <p14:creationId xmlns:p14="http://schemas.microsoft.com/office/powerpoint/2010/main" val="2205899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1684</Words>
  <Application>Microsoft Office PowerPoint</Application>
  <PresentationFormat>Grand écran</PresentationFormat>
  <Paragraphs>176</Paragraphs>
  <Slides>15</Slides>
  <Notes>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Abadi Extra Light</vt:lpstr>
      <vt:lpstr>Arial</vt:lpstr>
      <vt:lpstr>Calibri</vt:lpstr>
      <vt:lpstr>Calibri Light</vt:lpstr>
      <vt:lpstr>Söhne</vt:lpstr>
      <vt:lpstr>Thème Office</vt:lpstr>
      <vt:lpstr>Veille Informationnelle:  Maximiser l'Impact par l'Information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Veille Informationnelle:  Maximiser l'Impact par l'Information </dc:title>
  <dc:creator>Athmane AMER</dc:creator>
  <cp:lastModifiedBy>Athmane AMER</cp:lastModifiedBy>
  <cp:revision>4</cp:revision>
  <dcterms:created xsi:type="dcterms:W3CDTF">2024-03-08T09:05:17Z</dcterms:created>
  <dcterms:modified xsi:type="dcterms:W3CDTF">2024-03-11T23:44:16Z</dcterms:modified>
</cp:coreProperties>
</file>