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dvent Pro SemiBold"/>
      <p:regular r:id="rId27"/>
      <p:bold r:id="rId28"/>
    </p:embeddedFont>
    <p:embeddedFont>
      <p:font typeface="Lobster"/>
      <p:regular r:id="rId29"/>
    </p:embeddedFont>
    <p:embeddedFont>
      <p:font typeface="Nunito"/>
      <p:regular r:id="rId30"/>
      <p:bold r:id="rId31"/>
      <p:italic r:id="rId32"/>
      <p:boldItalic r:id="rId33"/>
    </p:embeddedFont>
    <p:embeddedFont>
      <p:font typeface="Merriweather Light"/>
      <p:regular r:id="rId34"/>
      <p:bold r:id="rId35"/>
      <p:italic r:id="rId36"/>
      <p:boldItalic r:id="rId37"/>
    </p:embeddedFont>
    <p:embeddedFont>
      <p:font typeface="Fira Sans Extra Condensed Medium"/>
      <p:regular r:id="rId38"/>
      <p:bold r:id="rId39"/>
      <p:italic r:id="rId40"/>
      <p:boldItalic r:id="rId41"/>
    </p:embeddedFont>
    <p:embeddedFont>
      <p:font typeface="Fira Sans Condensed Medium"/>
      <p:regular r:id="rId42"/>
      <p:bold r:id="rId43"/>
      <p:italic r:id="rId44"/>
      <p:boldItalic r:id="rId45"/>
    </p:embeddedFont>
    <p:embeddedFont>
      <p:font typeface="Maven Pro"/>
      <p:regular r:id="rId46"/>
      <p:bold r:id="rId47"/>
    </p:embeddedFont>
    <p:embeddedFont>
      <p:font typeface="Livvic"/>
      <p:regular r:id="rId48"/>
      <p:bold r:id="rId49"/>
      <p:italic r:id="rId50"/>
      <p:boldItalic r:id="rId51"/>
    </p:embeddedFont>
    <p:embeddedFont>
      <p:font typeface="Oswald"/>
      <p:regular r:id="rId52"/>
      <p:bold r:id="rId53"/>
    </p:embeddedFont>
    <p:embeddedFont>
      <p:font typeface="Share Tech"/>
      <p:regular r:id="rId54"/>
    </p:embeddedFont>
    <p:embeddedFont>
      <p:font typeface="Comfortaa"/>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42" Type="http://schemas.openxmlformats.org/officeDocument/2006/relationships/font" Target="fonts/FiraSansCondensedMedium-regular.fntdata"/><Relationship Id="rId41" Type="http://schemas.openxmlformats.org/officeDocument/2006/relationships/font" Target="fonts/FiraSansExtraCondensedMedium-boldItalic.fntdata"/><Relationship Id="rId44" Type="http://schemas.openxmlformats.org/officeDocument/2006/relationships/font" Target="fonts/FiraSansCondensedMedium-italic.fntdata"/><Relationship Id="rId43" Type="http://schemas.openxmlformats.org/officeDocument/2006/relationships/font" Target="fonts/FiraSansCondensedMedium-bold.fntdata"/><Relationship Id="rId46" Type="http://schemas.openxmlformats.org/officeDocument/2006/relationships/font" Target="fonts/MavenPro-regular.fntdata"/><Relationship Id="rId45" Type="http://schemas.openxmlformats.org/officeDocument/2006/relationships/font" Target="fonts/FiraSansCondensed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ivvic-regular.fntdata"/><Relationship Id="rId47" Type="http://schemas.openxmlformats.org/officeDocument/2006/relationships/font" Target="fonts/MavenPro-bold.fntdata"/><Relationship Id="rId49" Type="http://schemas.openxmlformats.org/officeDocument/2006/relationships/font" Target="fonts/Livv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fntdata"/><Relationship Id="rId30" Type="http://schemas.openxmlformats.org/officeDocument/2006/relationships/font" Target="fonts/Nunito-regular.fntdata"/><Relationship Id="rId33" Type="http://schemas.openxmlformats.org/officeDocument/2006/relationships/font" Target="fonts/Nunito-boldItalic.fntdata"/><Relationship Id="rId32" Type="http://schemas.openxmlformats.org/officeDocument/2006/relationships/font" Target="fonts/Nunito-italic.fntdata"/><Relationship Id="rId35" Type="http://schemas.openxmlformats.org/officeDocument/2006/relationships/font" Target="fonts/MerriweatherLight-bold.fntdata"/><Relationship Id="rId34" Type="http://schemas.openxmlformats.org/officeDocument/2006/relationships/font" Target="fonts/MerriweatherLight-regular.fntdata"/><Relationship Id="rId37" Type="http://schemas.openxmlformats.org/officeDocument/2006/relationships/font" Target="fonts/MerriweatherLight-boldItalic.fntdata"/><Relationship Id="rId36" Type="http://schemas.openxmlformats.org/officeDocument/2006/relationships/font" Target="fonts/MerriweatherLight-italic.fntdata"/><Relationship Id="rId39" Type="http://schemas.openxmlformats.org/officeDocument/2006/relationships/font" Target="fonts/FiraSansExtraCondensedMedium-bold.fntdata"/><Relationship Id="rId38" Type="http://schemas.openxmlformats.org/officeDocument/2006/relationships/font" Target="fonts/FiraSansExtraCondensedMedium-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dventProSemiBold-bold.fntdata"/><Relationship Id="rId27" Type="http://schemas.openxmlformats.org/officeDocument/2006/relationships/font" Target="fonts/AdventProSemiBold-regular.fntdata"/><Relationship Id="rId29" Type="http://schemas.openxmlformats.org/officeDocument/2006/relationships/font" Target="fonts/Lobster-regular.fntdata"/><Relationship Id="rId51" Type="http://schemas.openxmlformats.org/officeDocument/2006/relationships/font" Target="fonts/Livvic-boldItalic.fntdata"/><Relationship Id="rId50" Type="http://schemas.openxmlformats.org/officeDocument/2006/relationships/font" Target="fonts/Livvic-italic.fntdata"/><Relationship Id="rId53" Type="http://schemas.openxmlformats.org/officeDocument/2006/relationships/font" Target="fonts/Oswald-bold.fntdata"/><Relationship Id="rId52" Type="http://schemas.openxmlformats.org/officeDocument/2006/relationships/font" Target="fonts/Oswald-regular.fntdata"/><Relationship Id="rId11" Type="http://schemas.openxmlformats.org/officeDocument/2006/relationships/slide" Target="slides/slide7.xml"/><Relationship Id="rId55" Type="http://schemas.openxmlformats.org/officeDocument/2006/relationships/font" Target="fonts/Comfortaa-regular.fntdata"/><Relationship Id="rId10" Type="http://schemas.openxmlformats.org/officeDocument/2006/relationships/slide" Target="slides/slide6.xml"/><Relationship Id="rId54" Type="http://schemas.openxmlformats.org/officeDocument/2006/relationships/font" Target="fonts/ShareTech-regular.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Comfortaa-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78502fce06_3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8502fce06_3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78502fce06_3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8502fce06_3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78502fce06_3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78502fce06_3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6c52a2e8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6c52a2e8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78502fce06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78502fce06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72c4329eae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72c4329ea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6c4305b0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6c4305b0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6c52a2e8d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6c52a2e8d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78502fce06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78502fce06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78502fce06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78502fce06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78502fce06_3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8502fce06_3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8502fce06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8502fce06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78502fce06_3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8502fce06_3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78502fce06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78502fce06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6c4305b0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c4305b0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6c4305b0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c4305b0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6c4305b0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6c4305b0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78502fce06_3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8502fce06_3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8502fce06_3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8502fce06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8502fce06_3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8502fce06_3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78502fce06_3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78502fce06_3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CFCC"/>
                </a:solidFill>
              </a:rPr>
              <a:t>OSIRIS </a:t>
            </a:r>
            <a:r>
              <a:rPr lang="en"/>
              <a:t>PROJECT</a:t>
            </a:r>
            <a:endParaRPr/>
          </a:p>
        </p:txBody>
      </p:sp>
      <p:sp>
        <p:nvSpPr>
          <p:cNvPr id="431" name="Google Shape;431;p23"/>
          <p:cNvSpPr txBox="1"/>
          <p:nvPr>
            <p:ph idx="1" type="subTitle"/>
          </p:nvPr>
        </p:nvSpPr>
        <p:spPr>
          <a:xfrm>
            <a:off x="422638" y="3919588"/>
            <a:ext cx="3295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Fernan Enrique Cetina Escalante</a:t>
            </a:r>
            <a:endParaRPr sz="1000"/>
          </a:p>
          <a:p>
            <a:pPr indent="0" lvl="0" marL="0" rtl="0" algn="l">
              <a:spcBef>
                <a:spcPts val="0"/>
              </a:spcBef>
              <a:spcAft>
                <a:spcPts val="0"/>
              </a:spcAft>
              <a:buNone/>
            </a:pPr>
            <a:r>
              <a:rPr lang="en" sz="1000"/>
              <a:t>Jorge Teodoro Dawn Rodriguez</a:t>
            </a:r>
            <a:endParaRPr sz="1000"/>
          </a:p>
          <a:p>
            <a:pPr indent="0" lvl="0" marL="0" rtl="0" algn="l">
              <a:spcBef>
                <a:spcPts val="0"/>
              </a:spcBef>
              <a:spcAft>
                <a:spcPts val="0"/>
              </a:spcAft>
              <a:buNone/>
            </a:pPr>
            <a:r>
              <a:rPr lang="en" sz="1000"/>
              <a:t>Rodrigo Alejandro Castrejón Cervantes</a:t>
            </a:r>
            <a:endParaRPr sz="1000"/>
          </a:p>
          <a:p>
            <a:pPr indent="0" lvl="0" marL="0" rtl="0" algn="l">
              <a:spcBef>
                <a:spcPts val="0"/>
              </a:spcBef>
              <a:spcAft>
                <a:spcPts val="0"/>
              </a:spcAft>
              <a:buNone/>
            </a:pPr>
            <a:r>
              <a:rPr lang="en" sz="1000"/>
              <a:t>Cinthia January Huchin Pedrero</a:t>
            </a:r>
            <a:endParaRPr sz="1000"/>
          </a:p>
          <a:p>
            <a:pPr indent="0" lvl="0" marL="0" rtl="0" algn="l">
              <a:spcBef>
                <a:spcPts val="0"/>
              </a:spcBef>
              <a:spcAft>
                <a:spcPts val="0"/>
              </a:spcAft>
              <a:buNone/>
            </a:pPr>
            <a:r>
              <a:rPr lang="en" sz="1000"/>
              <a:t>Ricardo Reyes Balam Cupul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id="432" name="Google Shape;432;p23"/>
          <p:cNvPicPr preferRelativeResize="0"/>
          <p:nvPr/>
        </p:nvPicPr>
        <p:blipFill>
          <a:blip r:embed="rId3">
            <a:alphaModFix/>
          </a:blip>
          <a:stretch>
            <a:fillRect/>
          </a:stretch>
        </p:blipFill>
        <p:spPr>
          <a:xfrm>
            <a:off x="7780461" y="3618176"/>
            <a:ext cx="1123575" cy="139545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2"/>
          <p:cNvSpPr txBox="1"/>
          <p:nvPr>
            <p:ph type="ctrTitle"/>
          </p:nvPr>
        </p:nvSpPr>
        <p:spPr>
          <a:xfrm>
            <a:off x="466425" y="287541"/>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MoSCoW IN ACTION...</a:t>
            </a:r>
            <a:endParaRPr/>
          </a:p>
        </p:txBody>
      </p:sp>
      <p:sp>
        <p:nvSpPr>
          <p:cNvPr id="661" name="Google Shape;661;p32"/>
          <p:cNvSpPr/>
          <p:nvPr/>
        </p:nvSpPr>
        <p:spPr>
          <a:xfrm>
            <a:off x="2058600" y="1100806"/>
            <a:ext cx="1844400" cy="480600"/>
          </a:xfrm>
          <a:prstGeom prst="roundRect">
            <a:avLst>
              <a:gd fmla="val 16667" name="adj"/>
            </a:avLst>
          </a:prstGeom>
          <a:noFill/>
          <a:ln cap="flat" cmpd="sng" w="9525">
            <a:solidFill>
              <a:srgbClr val="FF6B6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REQUIREMENT</a:t>
            </a:r>
            <a:endParaRPr sz="1500">
              <a:solidFill>
                <a:schemeClr val="lt1"/>
              </a:solidFill>
              <a:latin typeface="Share Tech"/>
              <a:ea typeface="Share Tech"/>
              <a:cs typeface="Share Tech"/>
              <a:sym typeface="Share Tech"/>
            </a:endParaRPr>
          </a:p>
        </p:txBody>
      </p:sp>
      <p:sp>
        <p:nvSpPr>
          <p:cNvPr id="662" name="Google Shape;662;p32"/>
          <p:cNvSpPr/>
          <p:nvPr/>
        </p:nvSpPr>
        <p:spPr>
          <a:xfrm>
            <a:off x="4936200" y="1052206"/>
            <a:ext cx="1844400" cy="577800"/>
          </a:xfrm>
          <a:prstGeom prst="roundRect">
            <a:avLst>
              <a:gd fmla="val 16667" name="adj"/>
            </a:avLst>
          </a:prstGeom>
          <a:noFill/>
          <a:ln cap="flat" cmpd="sng" w="9525">
            <a:solidFill>
              <a:srgbClr val="FF6B6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D</a:t>
            </a:r>
            <a:r>
              <a:rPr lang="en" sz="1300">
                <a:solidFill>
                  <a:schemeClr val="lt1"/>
                </a:solidFill>
                <a:latin typeface="Maven Pro"/>
                <a:ea typeface="Maven Pro"/>
                <a:cs typeface="Maven Pro"/>
                <a:sym typeface="Maven Pro"/>
              </a:rPr>
              <a:t>isplay all of the user’s tasks in a list</a:t>
            </a:r>
            <a:endParaRPr sz="1200">
              <a:solidFill>
                <a:schemeClr val="lt1"/>
              </a:solidFill>
              <a:latin typeface="Maven Pro"/>
              <a:ea typeface="Maven Pro"/>
              <a:cs typeface="Maven Pro"/>
              <a:sym typeface="Maven Pro"/>
            </a:endParaRPr>
          </a:p>
        </p:txBody>
      </p:sp>
      <p:cxnSp>
        <p:nvCxnSpPr>
          <p:cNvPr id="663" name="Google Shape;663;p32"/>
          <p:cNvCxnSpPr>
            <a:stCxn id="661" idx="3"/>
            <a:endCxn id="662" idx="1"/>
          </p:cNvCxnSpPr>
          <p:nvPr/>
        </p:nvCxnSpPr>
        <p:spPr>
          <a:xfrm>
            <a:off x="3903000" y="1341106"/>
            <a:ext cx="1033200" cy="600"/>
          </a:xfrm>
          <a:prstGeom prst="bentConnector3">
            <a:avLst>
              <a:gd fmla="val 50000" name="adj1"/>
            </a:avLst>
          </a:prstGeom>
          <a:noFill/>
          <a:ln cap="flat" cmpd="sng" w="9525">
            <a:solidFill>
              <a:srgbClr val="FF6B65"/>
            </a:solidFill>
            <a:prstDash val="solid"/>
            <a:round/>
            <a:headEnd len="med" w="med" type="oval"/>
            <a:tailEnd len="med" w="med" type="triangle"/>
          </a:ln>
        </p:spPr>
      </p:cxnSp>
      <p:sp>
        <p:nvSpPr>
          <p:cNvPr id="664" name="Google Shape;664;p32"/>
          <p:cNvSpPr/>
          <p:nvPr/>
        </p:nvSpPr>
        <p:spPr>
          <a:xfrm>
            <a:off x="2058600" y="2067756"/>
            <a:ext cx="1844400" cy="480600"/>
          </a:xfrm>
          <a:prstGeom prst="roundRect">
            <a:avLst>
              <a:gd fmla="val 16667" name="adj"/>
            </a:avLst>
          </a:prstGeom>
          <a:noFill/>
          <a:ln cap="flat" cmpd="sng" w="9525">
            <a:solidFill>
              <a:srgbClr val="FF99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OBSERVATION</a:t>
            </a:r>
            <a:endParaRPr sz="1500">
              <a:solidFill>
                <a:schemeClr val="lt1"/>
              </a:solidFill>
              <a:latin typeface="Share Tech"/>
              <a:ea typeface="Share Tech"/>
              <a:cs typeface="Share Tech"/>
              <a:sym typeface="Share Tech"/>
            </a:endParaRPr>
          </a:p>
        </p:txBody>
      </p:sp>
      <p:sp>
        <p:nvSpPr>
          <p:cNvPr id="665" name="Google Shape;665;p32"/>
          <p:cNvSpPr/>
          <p:nvPr/>
        </p:nvSpPr>
        <p:spPr>
          <a:xfrm>
            <a:off x="4936200" y="1805256"/>
            <a:ext cx="1844400" cy="1005600"/>
          </a:xfrm>
          <a:prstGeom prst="roundRect">
            <a:avLst>
              <a:gd fmla="val 16667" name="adj"/>
            </a:avLst>
          </a:prstGeom>
          <a:noFill/>
          <a:ln cap="flat" cmpd="sng" w="9525">
            <a:solidFill>
              <a:srgbClr val="FF99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This requirement is necessary for our project’s functionality</a:t>
            </a:r>
            <a:endParaRPr sz="1200">
              <a:solidFill>
                <a:schemeClr val="lt1"/>
              </a:solidFill>
              <a:latin typeface="Maven Pro"/>
              <a:ea typeface="Maven Pro"/>
              <a:cs typeface="Maven Pro"/>
              <a:sym typeface="Maven Pro"/>
            </a:endParaRPr>
          </a:p>
        </p:txBody>
      </p:sp>
      <p:cxnSp>
        <p:nvCxnSpPr>
          <p:cNvPr id="666" name="Google Shape;666;p32"/>
          <p:cNvCxnSpPr>
            <a:stCxn id="664" idx="3"/>
            <a:endCxn id="665" idx="1"/>
          </p:cNvCxnSpPr>
          <p:nvPr/>
        </p:nvCxnSpPr>
        <p:spPr>
          <a:xfrm>
            <a:off x="3903000" y="2308056"/>
            <a:ext cx="1033200" cy="600"/>
          </a:xfrm>
          <a:prstGeom prst="bentConnector3">
            <a:avLst>
              <a:gd fmla="val 50000" name="adj1"/>
            </a:avLst>
          </a:prstGeom>
          <a:noFill/>
          <a:ln cap="flat" cmpd="sng" w="9525">
            <a:solidFill>
              <a:srgbClr val="FF9973"/>
            </a:solidFill>
            <a:prstDash val="solid"/>
            <a:round/>
            <a:headEnd len="med" w="med" type="oval"/>
            <a:tailEnd len="med" w="med" type="triangle"/>
          </a:ln>
        </p:spPr>
      </p:cxnSp>
      <p:sp>
        <p:nvSpPr>
          <p:cNvPr id="667" name="Google Shape;667;p32"/>
          <p:cNvSpPr/>
          <p:nvPr/>
        </p:nvSpPr>
        <p:spPr>
          <a:xfrm>
            <a:off x="2058600" y="3034706"/>
            <a:ext cx="1844400" cy="480600"/>
          </a:xfrm>
          <a:prstGeom prst="roundRect">
            <a:avLst>
              <a:gd fmla="val 16667" name="adj"/>
            </a:avLst>
          </a:prstGeom>
          <a:no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DIFFICULTY</a:t>
            </a:r>
            <a:endParaRPr sz="1500">
              <a:solidFill>
                <a:schemeClr val="lt1"/>
              </a:solidFill>
              <a:latin typeface="Share Tech"/>
              <a:ea typeface="Share Tech"/>
              <a:cs typeface="Share Tech"/>
              <a:sym typeface="Share Tech"/>
            </a:endParaRPr>
          </a:p>
        </p:txBody>
      </p:sp>
      <p:sp>
        <p:nvSpPr>
          <p:cNvPr id="668" name="Google Shape;668;p32"/>
          <p:cNvSpPr/>
          <p:nvPr/>
        </p:nvSpPr>
        <p:spPr>
          <a:xfrm>
            <a:off x="4936200" y="2986106"/>
            <a:ext cx="1844400" cy="577800"/>
          </a:xfrm>
          <a:prstGeom prst="roundRect">
            <a:avLst>
              <a:gd fmla="val 16667" name="adj"/>
            </a:avLst>
          </a:prstGeom>
          <a:no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Easy to implement</a:t>
            </a:r>
            <a:endParaRPr sz="1200">
              <a:solidFill>
                <a:schemeClr val="lt1"/>
              </a:solidFill>
              <a:latin typeface="Maven Pro"/>
              <a:ea typeface="Maven Pro"/>
              <a:cs typeface="Maven Pro"/>
              <a:sym typeface="Maven Pro"/>
            </a:endParaRPr>
          </a:p>
        </p:txBody>
      </p:sp>
      <p:cxnSp>
        <p:nvCxnSpPr>
          <p:cNvPr id="669" name="Google Shape;669;p32"/>
          <p:cNvCxnSpPr>
            <a:stCxn id="667" idx="3"/>
            <a:endCxn id="668" idx="1"/>
          </p:cNvCxnSpPr>
          <p:nvPr/>
        </p:nvCxnSpPr>
        <p:spPr>
          <a:xfrm>
            <a:off x="3903000" y="3275006"/>
            <a:ext cx="1033200" cy="600"/>
          </a:xfrm>
          <a:prstGeom prst="bentConnector3">
            <a:avLst>
              <a:gd fmla="val 50000" name="adj1"/>
            </a:avLst>
          </a:prstGeom>
          <a:noFill/>
          <a:ln cap="flat" cmpd="sng" w="9525">
            <a:solidFill>
              <a:srgbClr val="00C3B1"/>
            </a:solidFill>
            <a:prstDash val="solid"/>
            <a:round/>
            <a:headEnd len="med" w="med" type="oval"/>
            <a:tailEnd len="med" w="med" type="triangle"/>
          </a:ln>
        </p:spPr>
      </p:cxnSp>
      <p:sp>
        <p:nvSpPr>
          <p:cNvPr id="670" name="Google Shape;670;p32"/>
          <p:cNvSpPr/>
          <p:nvPr/>
        </p:nvSpPr>
        <p:spPr>
          <a:xfrm>
            <a:off x="2058600" y="3787756"/>
            <a:ext cx="1844400" cy="480600"/>
          </a:xfrm>
          <a:prstGeom prst="roundRect">
            <a:avLst>
              <a:gd fmla="val 16667" name="adj"/>
            </a:avLst>
          </a:prstGeom>
          <a:noFill/>
          <a:ln cap="flat" cmpd="sng" w="9525">
            <a:solidFill>
              <a:srgbClr val="E898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CLASSIFICATION</a:t>
            </a:r>
            <a:endParaRPr sz="1500">
              <a:solidFill>
                <a:schemeClr val="lt1"/>
              </a:solidFill>
              <a:latin typeface="Share Tech"/>
              <a:ea typeface="Share Tech"/>
              <a:cs typeface="Share Tech"/>
              <a:sym typeface="Share Tech"/>
            </a:endParaRPr>
          </a:p>
        </p:txBody>
      </p:sp>
      <p:sp>
        <p:nvSpPr>
          <p:cNvPr id="671" name="Google Shape;671;p32"/>
          <p:cNvSpPr/>
          <p:nvPr/>
        </p:nvSpPr>
        <p:spPr>
          <a:xfrm>
            <a:off x="4936200" y="3739156"/>
            <a:ext cx="1844400" cy="577800"/>
          </a:xfrm>
          <a:prstGeom prst="roundRect">
            <a:avLst>
              <a:gd fmla="val 16667" name="adj"/>
            </a:avLst>
          </a:prstGeom>
          <a:noFill/>
          <a:ln cap="flat" cmpd="sng" w="9525">
            <a:solidFill>
              <a:srgbClr val="E898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M: Must have</a:t>
            </a:r>
            <a:endParaRPr sz="1200">
              <a:solidFill>
                <a:schemeClr val="lt1"/>
              </a:solidFill>
              <a:latin typeface="Maven Pro"/>
              <a:ea typeface="Maven Pro"/>
              <a:cs typeface="Maven Pro"/>
              <a:sym typeface="Maven Pro"/>
            </a:endParaRPr>
          </a:p>
        </p:txBody>
      </p:sp>
      <p:cxnSp>
        <p:nvCxnSpPr>
          <p:cNvPr id="672" name="Google Shape;672;p32"/>
          <p:cNvCxnSpPr>
            <a:stCxn id="670" idx="3"/>
            <a:endCxn id="671" idx="1"/>
          </p:cNvCxnSpPr>
          <p:nvPr/>
        </p:nvCxnSpPr>
        <p:spPr>
          <a:xfrm>
            <a:off x="3903000" y="4028056"/>
            <a:ext cx="1033200" cy="600"/>
          </a:xfrm>
          <a:prstGeom prst="bentConnector3">
            <a:avLst>
              <a:gd fmla="val 50000" name="adj1"/>
            </a:avLst>
          </a:prstGeom>
          <a:noFill/>
          <a:ln cap="flat" cmpd="sng" w="9525">
            <a:solidFill>
              <a:srgbClr val="E898AC"/>
            </a:solidFill>
            <a:prstDash val="solid"/>
            <a:round/>
            <a:headEnd len="med" w="med" type="oval"/>
            <a:tailEnd len="med" w="med" type="triangle"/>
          </a:ln>
        </p:spPr>
      </p:cxnSp>
      <p:grpSp>
        <p:nvGrpSpPr>
          <p:cNvPr id="673" name="Google Shape;673;p32"/>
          <p:cNvGrpSpPr/>
          <p:nvPr/>
        </p:nvGrpSpPr>
        <p:grpSpPr>
          <a:xfrm rot="5400000">
            <a:off x="159401" y="2625070"/>
            <a:ext cx="3161334" cy="125066"/>
            <a:chOff x="803163" y="1111966"/>
            <a:chExt cx="2447800" cy="121553"/>
          </a:xfrm>
        </p:grpSpPr>
        <p:grpSp>
          <p:nvGrpSpPr>
            <p:cNvPr id="674" name="Google Shape;674;p32"/>
            <p:cNvGrpSpPr/>
            <p:nvPr/>
          </p:nvGrpSpPr>
          <p:grpSpPr>
            <a:xfrm>
              <a:off x="1958180" y="1111966"/>
              <a:ext cx="588019" cy="121396"/>
              <a:chOff x="4808316" y="2800065"/>
              <a:chExt cx="1999386" cy="412910"/>
            </a:xfrm>
          </p:grpSpPr>
          <p:sp>
            <p:nvSpPr>
              <p:cNvPr id="675" name="Google Shape;675;p32"/>
              <p:cNvSpPr/>
              <p:nvPr/>
            </p:nvSpPr>
            <p:spPr>
              <a:xfrm>
                <a:off x="4849302" y="3079475"/>
                <a:ext cx="1958400" cy="133500"/>
              </a:xfrm>
              <a:prstGeom prst="rect">
                <a:avLst/>
              </a:prstGeom>
              <a:noFill/>
              <a:ln cap="flat" cmpd="sng" w="9525">
                <a:solidFill>
                  <a:srgbClr val="00CF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32"/>
              <p:cNvGrpSpPr/>
              <p:nvPr/>
            </p:nvGrpSpPr>
            <p:grpSpPr>
              <a:xfrm>
                <a:off x="4808316" y="2800065"/>
                <a:ext cx="92400" cy="411825"/>
                <a:chOff x="845575" y="2563700"/>
                <a:chExt cx="92400" cy="411825"/>
              </a:xfrm>
            </p:grpSpPr>
            <p:cxnSp>
              <p:nvCxnSpPr>
                <p:cNvPr id="677" name="Google Shape;677;p32"/>
                <p:cNvCxnSpPr/>
                <p:nvPr/>
              </p:nvCxnSpPr>
              <p:spPr>
                <a:xfrm>
                  <a:off x="891775" y="2616125"/>
                  <a:ext cx="0" cy="359400"/>
                </a:xfrm>
                <a:prstGeom prst="straightConnector1">
                  <a:avLst/>
                </a:prstGeom>
                <a:noFill/>
                <a:ln cap="flat" cmpd="sng" w="9525">
                  <a:solidFill>
                    <a:srgbClr val="00CFCC"/>
                  </a:solidFill>
                  <a:prstDash val="solid"/>
                  <a:round/>
                  <a:headEnd len="sm" w="sm" type="none"/>
                  <a:tailEnd len="sm" w="sm" type="none"/>
                </a:ln>
              </p:spPr>
            </p:cxnSp>
            <p:sp>
              <p:nvSpPr>
                <p:cNvPr id="678" name="Google Shape;678;p32"/>
                <p:cNvSpPr/>
                <p:nvPr/>
              </p:nvSpPr>
              <p:spPr>
                <a:xfrm>
                  <a:off x="845575" y="2563700"/>
                  <a:ext cx="92400" cy="92400"/>
                </a:xfrm>
                <a:prstGeom prst="ellipse">
                  <a:avLst/>
                </a:prstGeom>
                <a:solidFill>
                  <a:srgbClr val="667E92"/>
                </a:solidFill>
                <a:ln cap="flat" cmpd="sng" w="9525">
                  <a:solidFill>
                    <a:srgbClr val="00CF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79" name="Google Shape;679;p32"/>
            <p:cNvCxnSpPr/>
            <p:nvPr/>
          </p:nvCxnSpPr>
          <p:spPr>
            <a:xfrm>
              <a:off x="3237251" y="1127387"/>
              <a:ext cx="0" cy="105600"/>
            </a:xfrm>
            <a:prstGeom prst="straightConnector1">
              <a:avLst/>
            </a:prstGeom>
            <a:noFill/>
            <a:ln cap="flat" cmpd="sng" w="9525">
              <a:solidFill>
                <a:srgbClr val="00CFCC"/>
              </a:solidFill>
              <a:prstDash val="solid"/>
              <a:round/>
              <a:headEnd len="sm" w="sm" type="none"/>
              <a:tailEnd len="sm" w="sm" type="none"/>
            </a:ln>
          </p:spPr>
        </p:cxnSp>
        <p:sp>
          <p:nvSpPr>
            <p:cNvPr id="680" name="Google Shape;680;p32"/>
            <p:cNvSpPr/>
            <p:nvPr/>
          </p:nvSpPr>
          <p:spPr>
            <a:xfrm>
              <a:off x="3223663" y="1111974"/>
              <a:ext cx="27300" cy="27300"/>
            </a:xfrm>
            <a:prstGeom prst="ellipse">
              <a:avLst/>
            </a:prstGeom>
            <a:solidFill>
              <a:srgbClr val="667E92"/>
            </a:solidFill>
            <a:ln cap="flat" cmpd="sng" w="9525">
              <a:solidFill>
                <a:srgbClr val="00CF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32"/>
            <p:cNvGrpSpPr/>
            <p:nvPr/>
          </p:nvGrpSpPr>
          <p:grpSpPr>
            <a:xfrm>
              <a:off x="803163" y="1111974"/>
              <a:ext cx="591158" cy="121545"/>
              <a:chOff x="803163" y="1111974"/>
              <a:chExt cx="591158" cy="121545"/>
            </a:xfrm>
          </p:grpSpPr>
          <p:grpSp>
            <p:nvGrpSpPr>
              <p:cNvPr id="682" name="Google Shape;682;p32"/>
              <p:cNvGrpSpPr/>
              <p:nvPr/>
            </p:nvGrpSpPr>
            <p:grpSpPr>
              <a:xfrm>
                <a:off x="803163" y="1111974"/>
                <a:ext cx="27175" cy="121077"/>
                <a:chOff x="845575" y="2563700"/>
                <a:chExt cx="92400" cy="411825"/>
              </a:xfrm>
            </p:grpSpPr>
            <p:cxnSp>
              <p:nvCxnSpPr>
                <p:cNvPr id="683" name="Google Shape;683;p32"/>
                <p:cNvCxnSpPr/>
                <p:nvPr/>
              </p:nvCxnSpPr>
              <p:spPr>
                <a:xfrm>
                  <a:off x="891775" y="2616125"/>
                  <a:ext cx="0" cy="359400"/>
                </a:xfrm>
                <a:prstGeom prst="straightConnector1">
                  <a:avLst/>
                </a:prstGeom>
                <a:noFill/>
                <a:ln cap="flat" cmpd="sng" w="9525">
                  <a:solidFill>
                    <a:srgbClr val="00CFCC"/>
                  </a:solidFill>
                  <a:prstDash val="solid"/>
                  <a:round/>
                  <a:headEnd len="sm" w="sm" type="none"/>
                  <a:tailEnd len="sm" w="sm" type="none"/>
                </a:ln>
              </p:spPr>
            </p:cxnSp>
            <p:sp>
              <p:nvSpPr>
                <p:cNvPr id="684" name="Google Shape;684;p32"/>
                <p:cNvSpPr/>
                <p:nvPr/>
              </p:nvSpPr>
              <p:spPr>
                <a:xfrm>
                  <a:off x="845575" y="2563700"/>
                  <a:ext cx="92400" cy="92400"/>
                </a:xfrm>
                <a:prstGeom prst="ellipse">
                  <a:avLst/>
                </a:prstGeom>
                <a:solidFill>
                  <a:srgbClr val="667E92"/>
                </a:solidFill>
                <a:ln cap="flat" cmpd="sng" w="9525">
                  <a:solidFill>
                    <a:srgbClr val="00CF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32"/>
              <p:cNvSpPr/>
              <p:nvPr/>
            </p:nvSpPr>
            <p:spPr>
              <a:xfrm>
                <a:off x="818321" y="1194219"/>
                <a:ext cx="576000" cy="39300"/>
              </a:xfrm>
              <a:prstGeom prst="rect">
                <a:avLst/>
              </a:prstGeom>
              <a:noFill/>
              <a:ln cap="flat" cmpd="sng" w="9525">
                <a:solidFill>
                  <a:srgbClr val="00CF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32"/>
            <p:cNvSpPr/>
            <p:nvPr/>
          </p:nvSpPr>
          <p:spPr>
            <a:xfrm>
              <a:off x="1394250" y="1194219"/>
              <a:ext cx="576000" cy="39300"/>
            </a:xfrm>
            <a:prstGeom prst="rect">
              <a:avLst/>
            </a:prstGeom>
            <a:noFill/>
            <a:ln cap="flat" cmpd="sng" w="9525">
              <a:solidFill>
                <a:srgbClr val="00CF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2546107" y="1194219"/>
              <a:ext cx="690900" cy="39300"/>
            </a:xfrm>
            <a:prstGeom prst="rect">
              <a:avLst/>
            </a:prstGeom>
            <a:noFill/>
            <a:ln cap="flat" cmpd="sng" w="9525">
              <a:solidFill>
                <a:srgbClr val="00CF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32"/>
          <p:cNvSpPr txBox="1"/>
          <p:nvPr>
            <p:ph type="ctrTitle"/>
          </p:nvPr>
        </p:nvSpPr>
        <p:spPr>
          <a:xfrm>
            <a:off x="3996600" y="4395609"/>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latin typeface="Maven Pro"/>
                <a:ea typeface="Maven Pro"/>
                <a:cs typeface="Maven Pro"/>
                <a:sym typeface="Maven Pro"/>
              </a:rPr>
              <a:t>We repeat this process for each requirement...</a:t>
            </a:r>
            <a:endParaRPr sz="1600">
              <a:latin typeface="Maven Pro"/>
              <a:ea typeface="Maven Pro"/>
              <a:cs typeface="Maven Pro"/>
              <a:sym typeface="Maven Pro"/>
            </a:endParaRPr>
          </a:p>
        </p:txBody>
      </p:sp>
      <p:cxnSp>
        <p:nvCxnSpPr>
          <p:cNvPr id="689" name="Google Shape;689;p32"/>
          <p:cNvCxnSpPr>
            <a:stCxn id="661" idx="2"/>
            <a:endCxn id="664" idx="0"/>
          </p:cNvCxnSpPr>
          <p:nvPr/>
        </p:nvCxnSpPr>
        <p:spPr>
          <a:xfrm flipH="1" rot="-5400000">
            <a:off x="2737950" y="1824256"/>
            <a:ext cx="486300" cy="600"/>
          </a:xfrm>
          <a:prstGeom prst="bentConnector3">
            <a:avLst>
              <a:gd fmla="val 50005" name="adj1"/>
            </a:avLst>
          </a:prstGeom>
          <a:noFill/>
          <a:ln cap="flat" cmpd="sng" w="9525">
            <a:solidFill>
              <a:srgbClr val="FF9973"/>
            </a:solidFill>
            <a:prstDash val="dash"/>
            <a:round/>
            <a:headEnd len="med" w="med" type="none"/>
            <a:tailEnd len="med" w="med" type="stealth"/>
          </a:ln>
        </p:spPr>
      </p:cxnSp>
      <p:cxnSp>
        <p:nvCxnSpPr>
          <p:cNvPr id="690" name="Google Shape;690;p32"/>
          <p:cNvCxnSpPr>
            <a:stCxn id="664" idx="2"/>
            <a:endCxn id="667" idx="0"/>
          </p:cNvCxnSpPr>
          <p:nvPr/>
        </p:nvCxnSpPr>
        <p:spPr>
          <a:xfrm flipH="1" rot="-5400000">
            <a:off x="2737950" y="2791206"/>
            <a:ext cx="486300" cy="600"/>
          </a:xfrm>
          <a:prstGeom prst="bentConnector3">
            <a:avLst>
              <a:gd fmla="val 50005" name="adj1"/>
            </a:avLst>
          </a:prstGeom>
          <a:noFill/>
          <a:ln cap="flat" cmpd="sng" w="9525">
            <a:solidFill>
              <a:srgbClr val="FF9973"/>
            </a:solidFill>
            <a:prstDash val="dash"/>
            <a:round/>
            <a:headEnd len="med" w="med" type="none"/>
            <a:tailEnd len="med" w="med" type="stealth"/>
          </a:ln>
        </p:spPr>
      </p:cxnSp>
      <p:cxnSp>
        <p:nvCxnSpPr>
          <p:cNvPr id="691" name="Google Shape;691;p32"/>
          <p:cNvCxnSpPr>
            <a:stCxn id="667" idx="2"/>
            <a:endCxn id="670" idx="0"/>
          </p:cNvCxnSpPr>
          <p:nvPr/>
        </p:nvCxnSpPr>
        <p:spPr>
          <a:xfrm flipH="1" rot="-5400000">
            <a:off x="2844900" y="3651206"/>
            <a:ext cx="272400" cy="600"/>
          </a:xfrm>
          <a:prstGeom prst="bentConnector3">
            <a:avLst>
              <a:gd fmla="val 50009" name="adj1"/>
            </a:avLst>
          </a:prstGeom>
          <a:noFill/>
          <a:ln cap="flat" cmpd="sng" w="9525">
            <a:solidFill>
              <a:srgbClr val="FF9973"/>
            </a:solidFill>
            <a:prstDash val="dash"/>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33"/>
          <p:cNvSpPr/>
          <p:nvPr/>
        </p:nvSpPr>
        <p:spPr>
          <a:xfrm>
            <a:off x="2821338" y="1047225"/>
            <a:ext cx="3540300" cy="3475200"/>
          </a:xfrm>
          <a:prstGeom prst="rect">
            <a:avLst/>
          </a:prstGeom>
          <a:solidFill>
            <a:srgbClr val="40566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7" name="Google Shape;697;p33"/>
          <p:cNvPicPr preferRelativeResize="0"/>
          <p:nvPr/>
        </p:nvPicPr>
        <p:blipFill>
          <a:blip r:embed="rId3">
            <a:alphaModFix/>
          </a:blip>
          <a:stretch>
            <a:fillRect/>
          </a:stretch>
        </p:blipFill>
        <p:spPr>
          <a:xfrm>
            <a:off x="2850818" y="1041450"/>
            <a:ext cx="3368276" cy="3475199"/>
          </a:xfrm>
          <a:prstGeom prst="rect">
            <a:avLst/>
          </a:prstGeom>
          <a:noFill/>
          <a:ln>
            <a:noFill/>
          </a:ln>
        </p:spPr>
      </p:pic>
      <p:sp>
        <p:nvSpPr>
          <p:cNvPr id="698" name="Google Shape;698;p33"/>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a:t>
            </a:r>
            <a:endParaRPr sz="3000"/>
          </a:p>
        </p:txBody>
      </p:sp>
      <p:sp>
        <p:nvSpPr>
          <p:cNvPr id="699" name="Google Shape;699;p33"/>
          <p:cNvSpPr txBox="1"/>
          <p:nvPr>
            <p:ph type="ctrTitle"/>
          </p:nvPr>
        </p:nvSpPr>
        <p:spPr>
          <a:xfrm>
            <a:off x="776224" y="2355219"/>
            <a:ext cx="1881300" cy="64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USER</a:t>
            </a:r>
            <a:endParaRPr/>
          </a:p>
        </p:txBody>
      </p:sp>
      <p:sp>
        <p:nvSpPr>
          <p:cNvPr id="700" name="Google Shape;700;p33"/>
          <p:cNvSpPr txBox="1"/>
          <p:nvPr>
            <p:ph idx="1" type="subTitle"/>
          </p:nvPr>
        </p:nvSpPr>
        <p:spPr>
          <a:xfrm>
            <a:off x="740201" y="1833072"/>
            <a:ext cx="1917300" cy="644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The user has direct access to the tasks list.</a:t>
            </a:r>
            <a:endParaRPr/>
          </a:p>
        </p:txBody>
      </p:sp>
      <p:sp>
        <p:nvSpPr>
          <p:cNvPr id="701" name="Google Shape;701;p33"/>
          <p:cNvSpPr txBox="1"/>
          <p:nvPr>
            <p:ph idx="3" type="subTitle"/>
          </p:nvPr>
        </p:nvSpPr>
        <p:spPr>
          <a:xfrm>
            <a:off x="6395280" y="1292747"/>
            <a:ext cx="188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These actions can be performed via the tasks list view.</a:t>
            </a:r>
            <a:endParaRPr/>
          </a:p>
        </p:txBody>
      </p:sp>
      <p:sp>
        <p:nvSpPr>
          <p:cNvPr id="702" name="Google Shape;702;p33"/>
          <p:cNvSpPr txBox="1"/>
          <p:nvPr>
            <p:ph idx="2" type="ctrTitle"/>
          </p:nvPr>
        </p:nvSpPr>
        <p:spPr>
          <a:xfrm>
            <a:off x="6395280" y="1814894"/>
            <a:ext cx="18813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ACTIONS</a:t>
            </a:r>
            <a:endParaRPr/>
          </a:p>
        </p:txBody>
      </p:sp>
      <p:sp>
        <p:nvSpPr>
          <p:cNvPr id="703" name="Google Shape;703;p33"/>
          <p:cNvSpPr txBox="1"/>
          <p:nvPr>
            <p:ph idx="4" type="ctrTitle"/>
          </p:nvPr>
        </p:nvSpPr>
        <p:spPr>
          <a:xfrm>
            <a:off x="848799" y="3469600"/>
            <a:ext cx="1881300" cy="644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SYSTEM</a:t>
            </a:r>
            <a:endParaRPr/>
          </a:p>
        </p:txBody>
      </p:sp>
      <p:sp>
        <p:nvSpPr>
          <p:cNvPr id="704" name="Google Shape;704;p33"/>
          <p:cNvSpPr txBox="1"/>
          <p:nvPr>
            <p:ph idx="5" type="subTitle"/>
          </p:nvPr>
        </p:nvSpPr>
        <p:spPr>
          <a:xfrm>
            <a:off x="848799" y="3961350"/>
            <a:ext cx="1881300" cy="64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system keeps pushing notifications to the user.</a:t>
            </a:r>
            <a:endParaRPr/>
          </a:p>
        </p:txBody>
      </p:sp>
      <p:cxnSp>
        <p:nvCxnSpPr>
          <p:cNvPr id="705" name="Google Shape;705;p33"/>
          <p:cNvCxnSpPr/>
          <p:nvPr/>
        </p:nvCxnSpPr>
        <p:spPr>
          <a:xfrm>
            <a:off x="1882438" y="2779050"/>
            <a:ext cx="1016700" cy="0"/>
          </a:xfrm>
          <a:prstGeom prst="straightConnector1">
            <a:avLst/>
          </a:prstGeom>
          <a:noFill/>
          <a:ln cap="flat" cmpd="sng" w="19050">
            <a:solidFill>
              <a:schemeClr val="accent2"/>
            </a:solidFill>
            <a:prstDash val="solid"/>
            <a:round/>
            <a:headEnd len="med" w="med" type="none"/>
            <a:tailEnd len="med" w="med" type="oval"/>
          </a:ln>
        </p:spPr>
      </p:cxnSp>
      <p:cxnSp>
        <p:nvCxnSpPr>
          <p:cNvPr id="706" name="Google Shape;706;p33"/>
          <p:cNvCxnSpPr/>
          <p:nvPr/>
        </p:nvCxnSpPr>
        <p:spPr>
          <a:xfrm rot="10800000">
            <a:off x="5937538" y="2240525"/>
            <a:ext cx="1561800" cy="0"/>
          </a:xfrm>
          <a:prstGeom prst="straightConnector1">
            <a:avLst/>
          </a:prstGeom>
          <a:noFill/>
          <a:ln cap="flat" cmpd="sng" w="19050">
            <a:solidFill>
              <a:schemeClr val="accent3"/>
            </a:solidFill>
            <a:prstDash val="solid"/>
            <a:round/>
            <a:headEnd len="med" w="med" type="none"/>
            <a:tailEnd len="med" w="med" type="oval"/>
          </a:ln>
        </p:spPr>
      </p:cxnSp>
      <p:cxnSp>
        <p:nvCxnSpPr>
          <p:cNvPr id="707" name="Google Shape;707;p33"/>
          <p:cNvCxnSpPr/>
          <p:nvPr/>
        </p:nvCxnSpPr>
        <p:spPr>
          <a:xfrm>
            <a:off x="1804713" y="3656550"/>
            <a:ext cx="1921500" cy="0"/>
          </a:xfrm>
          <a:prstGeom prst="straightConnector1">
            <a:avLst/>
          </a:prstGeom>
          <a:noFill/>
          <a:ln cap="flat" cmpd="sng" w="19050">
            <a:solidFill>
              <a:schemeClr val="accent4"/>
            </a:solidFill>
            <a:prstDash val="solid"/>
            <a:round/>
            <a:headEnd len="med" w="med" type="none"/>
            <a:tailEnd len="med" w="med" type="oval"/>
          </a:ln>
        </p:spPr>
      </p:cxnSp>
      <p:sp>
        <p:nvSpPr>
          <p:cNvPr id="708" name="Google Shape;708;p33"/>
          <p:cNvSpPr txBox="1"/>
          <p:nvPr>
            <p:ph idx="6" type="ctrTitle"/>
          </p:nvPr>
        </p:nvSpPr>
        <p:spPr>
          <a:xfrm>
            <a:off x="6395280" y="3476660"/>
            <a:ext cx="188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REMINDERS</a:t>
            </a:r>
            <a:endParaRPr/>
          </a:p>
        </p:txBody>
      </p:sp>
      <p:sp>
        <p:nvSpPr>
          <p:cNvPr id="709" name="Google Shape;709;p33"/>
          <p:cNvSpPr txBox="1"/>
          <p:nvPr>
            <p:ph idx="7" type="subTitle"/>
          </p:nvPr>
        </p:nvSpPr>
        <p:spPr>
          <a:xfrm>
            <a:off x="6395289" y="3968410"/>
            <a:ext cx="20085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a:t>
            </a:r>
            <a:r>
              <a:rPr lang="en"/>
              <a:t>reminders</a:t>
            </a:r>
            <a:r>
              <a:rPr lang="en"/>
              <a:t> rely on notifications in order to work.</a:t>
            </a:r>
            <a:endParaRPr/>
          </a:p>
        </p:txBody>
      </p:sp>
      <p:cxnSp>
        <p:nvCxnSpPr>
          <p:cNvPr id="710" name="Google Shape;710;p33"/>
          <p:cNvCxnSpPr/>
          <p:nvPr/>
        </p:nvCxnSpPr>
        <p:spPr>
          <a:xfrm rot="10800000">
            <a:off x="5836088" y="3656550"/>
            <a:ext cx="1635000" cy="0"/>
          </a:xfrm>
          <a:prstGeom prst="straightConnector1">
            <a:avLst/>
          </a:prstGeom>
          <a:noFill/>
          <a:ln cap="flat" cmpd="sng" w="19050">
            <a:solidFill>
              <a:schemeClr val="accent1"/>
            </a:solidFill>
            <a:prstDash val="solid"/>
            <a:round/>
            <a:headEnd len="med" w="med" type="none"/>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4"/>
          <p:cNvSpPr txBox="1"/>
          <p:nvPr/>
        </p:nvSpPr>
        <p:spPr>
          <a:xfrm>
            <a:off x="968500" y="1740650"/>
            <a:ext cx="5397000" cy="2386200"/>
          </a:xfrm>
          <a:prstGeom prst="rect">
            <a:avLst/>
          </a:prstGeom>
          <a:solidFill>
            <a:srgbClr val="00FFFF">
              <a:alpha val="15629"/>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ven Pro"/>
              <a:ea typeface="Maven Pro"/>
              <a:cs typeface="Maven Pro"/>
              <a:sym typeface="Maven Pro"/>
            </a:endParaRPr>
          </a:p>
        </p:txBody>
      </p:sp>
      <p:sp>
        <p:nvSpPr>
          <p:cNvPr id="716" name="Google Shape;716;p34"/>
          <p:cNvSpPr txBox="1"/>
          <p:nvPr/>
        </p:nvSpPr>
        <p:spPr>
          <a:xfrm>
            <a:off x="3206525" y="523500"/>
            <a:ext cx="5339700" cy="2386200"/>
          </a:xfrm>
          <a:prstGeom prst="rect">
            <a:avLst/>
          </a:prstGeom>
          <a:solidFill>
            <a:srgbClr val="00FF00">
              <a:alpha val="2277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ven Pro"/>
              <a:ea typeface="Maven Pro"/>
              <a:cs typeface="Maven Pro"/>
              <a:sym typeface="Maven Pro"/>
            </a:endParaRPr>
          </a:p>
        </p:txBody>
      </p:sp>
      <p:sp>
        <p:nvSpPr>
          <p:cNvPr id="717" name="Google Shape;717;p34"/>
          <p:cNvSpPr txBox="1"/>
          <p:nvPr>
            <p:ph type="title"/>
          </p:nvPr>
        </p:nvSpPr>
        <p:spPr>
          <a:xfrm>
            <a:off x="1762175" y="1095100"/>
            <a:ext cx="5397000" cy="2403600"/>
          </a:xfrm>
          <a:prstGeom prst="rect">
            <a:avLst/>
          </a:prstGeom>
          <a:solidFill>
            <a:srgbClr val="FFFF00">
              <a:alpha val="2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500">
                <a:solidFill>
                  <a:srgbClr val="000000"/>
                </a:solidFill>
                <a:latin typeface="Oswald"/>
                <a:ea typeface="Oswald"/>
                <a:cs typeface="Oswald"/>
                <a:sym typeface="Oswald"/>
              </a:rPr>
              <a:t>Development process</a:t>
            </a:r>
            <a:endParaRPr sz="10600">
              <a:solidFill>
                <a:srgbClr val="000000"/>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35"/>
          <p:cNvSpPr txBox="1"/>
          <p:nvPr>
            <p:ph idx="4" type="ctrTitle"/>
          </p:nvPr>
        </p:nvSpPr>
        <p:spPr>
          <a:xfrm>
            <a:off x="2307025" y="361325"/>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sz="3500">
                <a:solidFill>
                  <a:schemeClr val="accent3"/>
                </a:solidFill>
                <a:latin typeface="Verdana"/>
                <a:ea typeface="Verdana"/>
                <a:cs typeface="Verdana"/>
                <a:sym typeface="Verdana"/>
              </a:rPr>
              <a:t>Methodology</a:t>
            </a:r>
            <a:endParaRPr sz="5200">
              <a:solidFill>
                <a:schemeClr val="accent3"/>
              </a:solidFill>
              <a:latin typeface="Verdana"/>
              <a:ea typeface="Verdana"/>
              <a:cs typeface="Verdana"/>
              <a:sym typeface="Verdana"/>
            </a:endParaRPr>
          </a:p>
        </p:txBody>
      </p:sp>
      <p:sp>
        <p:nvSpPr>
          <p:cNvPr id="723" name="Google Shape;723;p35"/>
          <p:cNvSpPr/>
          <p:nvPr/>
        </p:nvSpPr>
        <p:spPr>
          <a:xfrm>
            <a:off x="7458725" y="41403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4" name="Google Shape;724;p35"/>
          <p:cNvSpPr/>
          <p:nvPr/>
        </p:nvSpPr>
        <p:spPr>
          <a:xfrm>
            <a:off x="7611125" y="42927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7763525" y="44451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7915925" y="45975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772850" y="404722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880500" y="386947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642450" y="419962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8034425" y="47160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456850" y="450442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304800" y="465682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0" y="133775"/>
            <a:ext cx="423300" cy="4233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152400" y="286175"/>
            <a:ext cx="423300" cy="4233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304800" y="438575"/>
            <a:ext cx="423300" cy="4233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457200" y="590975"/>
            <a:ext cx="423300" cy="4233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1631725" y="1155775"/>
            <a:ext cx="6078300" cy="2230200"/>
          </a:xfrm>
          <a:prstGeom prst="rect">
            <a:avLst/>
          </a:prstGeom>
          <a:solidFill>
            <a:srgbClr val="5F819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p:txBody>
      </p:sp>
      <p:sp>
        <p:nvSpPr>
          <p:cNvPr id="738" name="Google Shape;738;p35"/>
          <p:cNvSpPr txBox="1"/>
          <p:nvPr/>
        </p:nvSpPr>
        <p:spPr>
          <a:xfrm>
            <a:off x="1685225" y="1351598"/>
            <a:ext cx="6078300" cy="25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Maven Pro"/>
                <a:ea typeface="Maven Pro"/>
                <a:cs typeface="Maven Pro"/>
                <a:sym typeface="Maven Pro"/>
              </a:rPr>
              <a:t>We are implementing scrum due to its flexibility and its ability to adapt to the project. We have already determined the product backlog that covers the needs of our users, which we identified based on a survey that 25 of our classmates answered.</a:t>
            </a:r>
            <a:endParaRPr sz="1900">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6"/>
          <p:cNvSpPr txBox="1"/>
          <p:nvPr>
            <p:ph idx="4" type="ctrTitle"/>
          </p:nvPr>
        </p:nvSpPr>
        <p:spPr>
          <a:xfrm>
            <a:off x="1415275" y="5036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3500">
                <a:solidFill>
                  <a:schemeClr val="accent3"/>
                </a:solidFill>
                <a:latin typeface="Verdana"/>
                <a:ea typeface="Verdana"/>
                <a:cs typeface="Verdana"/>
                <a:sym typeface="Verdana"/>
              </a:rPr>
              <a:t>Methodology</a:t>
            </a:r>
            <a:endParaRPr sz="5200">
              <a:solidFill>
                <a:schemeClr val="accent3"/>
              </a:solidFill>
              <a:latin typeface="Verdana"/>
              <a:ea typeface="Verdana"/>
              <a:cs typeface="Verdana"/>
              <a:sym typeface="Verdana"/>
            </a:endParaRPr>
          </a:p>
        </p:txBody>
      </p:sp>
      <p:sp>
        <p:nvSpPr>
          <p:cNvPr id="744" name="Google Shape;744;p36"/>
          <p:cNvSpPr/>
          <p:nvPr/>
        </p:nvSpPr>
        <p:spPr>
          <a:xfrm>
            <a:off x="1783325" y="1199225"/>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7458725" y="41403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46" name="Google Shape;746;p36"/>
          <p:cNvSpPr/>
          <p:nvPr/>
        </p:nvSpPr>
        <p:spPr>
          <a:xfrm>
            <a:off x="7611125" y="42927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7763525" y="44451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7915925" y="45975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772850" y="404722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880500" y="386947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642450" y="419962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8034425" y="4716075"/>
            <a:ext cx="423300" cy="42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456850" y="450442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304800" y="4656825"/>
            <a:ext cx="423300" cy="42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0" y="133775"/>
            <a:ext cx="423300" cy="4233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152400" y="286175"/>
            <a:ext cx="423300" cy="4233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6"/>
          <p:cNvSpPr/>
          <p:nvPr/>
        </p:nvSpPr>
        <p:spPr>
          <a:xfrm>
            <a:off x="304800" y="438575"/>
            <a:ext cx="423300" cy="4233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p:nvPr/>
        </p:nvSpPr>
        <p:spPr>
          <a:xfrm>
            <a:off x="457200" y="590975"/>
            <a:ext cx="423300" cy="4233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9" name="Google Shape;759;p36"/>
          <p:cNvPicPr preferRelativeResize="0"/>
          <p:nvPr/>
        </p:nvPicPr>
        <p:blipFill>
          <a:blip r:embed="rId3">
            <a:alphaModFix/>
          </a:blip>
          <a:stretch>
            <a:fillRect/>
          </a:stretch>
        </p:blipFill>
        <p:spPr>
          <a:xfrm>
            <a:off x="1170050" y="1311675"/>
            <a:ext cx="6803875" cy="27508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37"/>
          <p:cNvSpPr txBox="1"/>
          <p:nvPr>
            <p:ph type="ctrTitle"/>
          </p:nvPr>
        </p:nvSpPr>
        <p:spPr>
          <a:xfrm>
            <a:off x="2905375" y="720825"/>
            <a:ext cx="36507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obster"/>
                <a:ea typeface="Lobster"/>
                <a:cs typeface="Lobster"/>
                <a:sym typeface="Lobster"/>
              </a:rPr>
              <a:t>Scrum master.</a:t>
            </a:r>
            <a:endParaRPr>
              <a:latin typeface="Lobster"/>
              <a:ea typeface="Lobster"/>
              <a:cs typeface="Lobster"/>
              <a:sym typeface="Lobster"/>
            </a:endParaRPr>
          </a:p>
        </p:txBody>
      </p:sp>
      <p:sp>
        <p:nvSpPr>
          <p:cNvPr id="765" name="Google Shape;765;p37"/>
          <p:cNvSpPr txBox="1"/>
          <p:nvPr>
            <p:ph idx="1" type="subTitle"/>
          </p:nvPr>
        </p:nvSpPr>
        <p:spPr>
          <a:xfrm>
            <a:off x="2407650" y="1334950"/>
            <a:ext cx="4328700" cy="478800"/>
          </a:xfrm>
          <a:prstGeom prst="rect">
            <a:avLst/>
          </a:prstGeom>
          <a:solidFill>
            <a:srgbClr val="A6CBC2"/>
          </a:solidFill>
          <a:ln cap="flat" cmpd="sng" w="9525">
            <a:solidFill>
              <a:srgbClr val="FF6B6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Fernan Enrique Cetina Escalante</a:t>
            </a:r>
            <a:endParaRPr>
              <a:solidFill>
                <a:srgbClr val="000000"/>
              </a:solidFill>
            </a:endParaRPr>
          </a:p>
        </p:txBody>
      </p:sp>
      <p:sp>
        <p:nvSpPr>
          <p:cNvPr id="766" name="Google Shape;766;p37"/>
          <p:cNvSpPr txBox="1"/>
          <p:nvPr/>
        </p:nvSpPr>
        <p:spPr>
          <a:xfrm>
            <a:off x="706725" y="2904600"/>
            <a:ext cx="1465800" cy="1400400"/>
          </a:xfrm>
          <a:prstGeom prst="rect">
            <a:avLst/>
          </a:prstGeom>
          <a:solidFill>
            <a:srgbClr val="A6CBC2"/>
          </a:solidFill>
          <a:ln cap="flat" cmpd="sng" w="9525">
            <a:solidFill>
              <a:srgbClr val="FF6B65"/>
            </a:solidFill>
            <a:prstDash val="solid"/>
            <a:round/>
            <a:headEnd len="sm" w="sm" type="none"/>
            <a:tailEnd len="sm" w="sm" type="none"/>
          </a:ln>
          <a:effectLst>
            <a:outerShdw blurRad="857250" rotWithShape="0" algn="bl" dir="12300000" dist="628650">
              <a:srgbClr val="000000">
                <a:alpha val="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aven Pro"/>
                <a:ea typeface="Maven Pro"/>
                <a:cs typeface="Maven Pro"/>
                <a:sym typeface="Maven Pro"/>
              </a:rPr>
              <a:t>Jorge Teodoro Dawn </a:t>
            </a:r>
            <a:r>
              <a:rPr lang="en" sz="1700">
                <a:latin typeface="Maven Pro"/>
                <a:ea typeface="Maven Pro"/>
                <a:cs typeface="Maven Pro"/>
                <a:sym typeface="Maven Pro"/>
              </a:rPr>
              <a:t>Rodriguez</a:t>
            </a:r>
            <a:endParaRPr sz="1700">
              <a:latin typeface="Maven Pro"/>
              <a:ea typeface="Maven Pro"/>
              <a:cs typeface="Maven Pro"/>
              <a:sym typeface="Maven Pro"/>
            </a:endParaRPr>
          </a:p>
        </p:txBody>
      </p:sp>
      <p:sp>
        <p:nvSpPr>
          <p:cNvPr id="767" name="Google Shape;767;p37"/>
          <p:cNvSpPr txBox="1"/>
          <p:nvPr/>
        </p:nvSpPr>
        <p:spPr>
          <a:xfrm>
            <a:off x="2678325" y="2904600"/>
            <a:ext cx="1465800" cy="1400400"/>
          </a:xfrm>
          <a:prstGeom prst="rect">
            <a:avLst/>
          </a:prstGeom>
          <a:solidFill>
            <a:srgbClr val="A6CBC2"/>
          </a:solidFill>
          <a:ln cap="flat" cmpd="sng" w="9525">
            <a:solidFill>
              <a:srgbClr val="00C3B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aven Pro"/>
                <a:ea typeface="Maven Pro"/>
                <a:cs typeface="Maven Pro"/>
                <a:sym typeface="Maven Pro"/>
              </a:rPr>
              <a:t>Rodrigo Alejandro Castrejón Cervantes</a:t>
            </a:r>
            <a:endParaRPr sz="1700">
              <a:latin typeface="Maven Pro"/>
              <a:ea typeface="Maven Pro"/>
              <a:cs typeface="Maven Pro"/>
              <a:sym typeface="Maven Pro"/>
            </a:endParaRPr>
          </a:p>
        </p:txBody>
      </p:sp>
      <p:sp>
        <p:nvSpPr>
          <p:cNvPr id="768" name="Google Shape;768;p37"/>
          <p:cNvSpPr txBox="1"/>
          <p:nvPr/>
        </p:nvSpPr>
        <p:spPr>
          <a:xfrm>
            <a:off x="4649925" y="2904600"/>
            <a:ext cx="1465800" cy="1400400"/>
          </a:xfrm>
          <a:prstGeom prst="rect">
            <a:avLst/>
          </a:prstGeom>
          <a:solidFill>
            <a:srgbClr val="A6CBC2"/>
          </a:solidFill>
          <a:ln cap="flat" cmpd="sng" w="9525">
            <a:solidFill>
              <a:srgbClr val="FF997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aven Pro"/>
                <a:ea typeface="Maven Pro"/>
                <a:cs typeface="Maven Pro"/>
                <a:sym typeface="Maven Pro"/>
              </a:rPr>
              <a:t>Cinthia January Huchin Pedrero</a:t>
            </a:r>
            <a:endParaRPr sz="1700">
              <a:latin typeface="Maven Pro"/>
              <a:ea typeface="Maven Pro"/>
              <a:cs typeface="Maven Pro"/>
              <a:sym typeface="Maven Pro"/>
            </a:endParaRPr>
          </a:p>
        </p:txBody>
      </p:sp>
      <p:sp>
        <p:nvSpPr>
          <p:cNvPr id="769" name="Google Shape;769;p37"/>
          <p:cNvSpPr txBox="1"/>
          <p:nvPr/>
        </p:nvSpPr>
        <p:spPr>
          <a:xfrm>
            <a:off x="6556075" y="2904600"/>
            <a:ext cx="1465800" cy="1400400"/>
          </a:xfrm>
          <a:prstGeom prst="rect">
            <a:avLst/>
          </a:prstGeom>
          <a:solidFill>
            <a:srgbClr val="A6CBC2"/>
          </a:solidFill>
          <a:ln cap="flat" cmpd="sng" w="9525">
            <a:solidFill>
              <a:srgbClr val="E898A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aven Pro"/>
                <a:ea typeface="Maven Pro"/>
                <a:cs typeface="Maven Pro"/>
                <a:sym typeface="Maven Pro"/>
              </a:rPr>
              <a:t>Ricardo Reyes Balam Cupul</a:t>
            </a:r>
            <a:endParaRPr b="1" sz="1700">
              <a:solidFill>
                <a:srgbClr val="FFFFFF"/>
              </a:solidFill>
              <a:latin typeface="Comfortaa"/>
              <a:ea typeface="Comfortaa"/>
              <a:cs typeface="Comfortaa"/>
              <a:sym typeface="Comfortaa"/>
            </a:endParaRPr>
          </a:p>
        </p:txBody>
      </p:sp>
      <p:cxnSp>
        <p:nvCxnSpPr>
          <p:cNvPr id="770" name="Google Shape;770;p37"/>
          <p:cNvCxnSpPr/>
          <p:nvPr/>
        </p:nvCxnSpPr>
        <p:spPr>
          <a:xfrm>
            <a:off x="4572000" y="1813750"/>
            <a:ext cx="8700" cy="4113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37"/>
          <p:cNvCxnSpPr>
            <a:stCxn id="765" idx="2"/>
            <a:endCxn id="769" idx="0"/>
          </p:cNvCxnSpPr>
          <p:nvPr/>
        </p:nvCxnSpPr>
        <p:spPr>
          <a:xfrm flipH="1" rot="-5400000">
            <a:off x="5385150" y="1000600"/>
            <a:ext cx="1090800" cy="2717100"/>
          </a:xfrm>
          <a:prstGeom prst="bentConnector3">
            <a:avLst>
              <a:gd fmla="val 50002" name="adj1"/>
            </a:avLst>
          </a:prstGeom>
          <a:noFill/>
          <a:ln cap="flat" cmpd="sng" w="9525">
            <a:solidFill>
              <a:schemeClr val="lt2"/>
            </a:solidFill>
            <a:prstDash val="solid"/>
            <a:round/>
            <a:headEnd len="med" w="med" type="none"/>
            <a:tailEnd len="med" w="med" type="none"/>
          </a:ln>
        </p:spPr>
      </p:cxnSp>
      <p:cxnSp>
        <p:nvCxnSpPr>
          <p:cNvPr id="772" name="Google Shape;772;p37"/>
          <p:cNvCxnSpPr>
            <a:stCxn id="765" idx="2"/>
            <a:endCxn id="766" idx="0"/>
          </p:cNvCxnSpPr>
          <p:nvPr/>
        </p:nvCxnSpPr>
        <p:spPr>
          <a:xfrm rot="5400000">
            <a:off x="2460450" y="793000"/>
            <a:ext cx="1090800" cy="3132300"/>
          </a:xfrm>
          <a:prstGeom prst="bentConnector3">
            <a:avLst>
              <a:gd fmla="val 50002" name="adj1"/>
            </a:avLst>
          </a:prstGeom>
          <a:noFill/>
          <a:ln cap="flat" cmpd="sng" w="9525">
            <a:solidFill>
              <a:schemeClr val="lt2"/>
            </a:solidFill>
            <a:prstDash val="solid"/>
            <a:round/>
            <a:headEnd len="med" w="med" type="none"/>
            <a:tailEnd len="med" w="med" type="none"/>
          </a:ln>
        </p:spPr>
      </p:cxnSp>
      <p:cxnSp>
        <p:nvCxnSpPr>
          <p:cNvPr id="773" name="Google Shape;773;p37"/>
          <p:cNvCxnSpPr>
            <a:endCxn id="767" idx="0"/>
          </p:cNvCxnSpPr>
          <p:nvPr/>
        </p:nvCxnSpPr>
        <p:spPr>
          <a:xfrm flipH="1">
            <a:off x="3411225" y="2355900"/>
            <a:ext cx="1156500" cy="548700"/>
          </a:xfrm>
          <a:prstGeom prst="bentConnector2">
            <a:avLst/>
          </a:prstGeom>
          <a:noFill/>
          <a:ln cap="flat" cmpd="sng" w="9525">
            <a:solidFill>
              <a:schemeClr val="lt2"/>
            </a:solidFill>
            <a:prstDash val="solid"/>
            <a:round/>
            <a:headEnd len="med" w="med" type="none"/>
            <a:tailEnd len="med" w="med" type="none"/>
          </a:ln>
        </p:spPr>
      </p:cxnSp>
      <p:cxnSp>
        <p:nvCxnSpPr>
          <p:cNvPr id="774" name="Google Shape;774;p37"/>
          <p:cNvCxnSpPr>
            <a:stCxn id="765" idx="2"/>
            <a:endCxn id="768" idx="0"/>
          </p:cNvCxnSpPr>
          <p:nvPr/>
        </p:nvCxnSpPr>
        <p:spPr>
          <a:xfrm flipH="1" rot="-5400000">
            <a:off x="4432050" y="1953700"/>
            <a:ext cx="1090800" cy="810900"/>
          </a:xfrm>
          <a:prstGeom prst="bentConnector3">
            <a:avLst>
              <a:gd fmla="val 50002" name="adj1"/>
            </a:avLst>
          </a:prstGeom>
          <a:noFill/>
          <a:ln cap="flat" cmpd="sng" w="9525">
            <a:solidFill>
              <a:schemeClr val="lt2"/>
            </a:solidFill>
            <a:prstDash val="solid"/>
            <a:round/>
            <a:headEnd len="med" w="med" type="none"/>
            <a:tailEnd len="med" w="med" type="none"/>
          </a:ln>
        </p:spPr>
      </p:cxnSp>
      <p:sp>
        <p:nvSpPr>
          <p:cNvPr id="775" name="Google Shape;775;p37"/>
          <p:cNvSpPr txBox="1"/>
          <p:nvPr>
            <p:ph type="ctrTitle"/>
          </p:nvPr>
        </p:nvSpPr>
        <p:spPr>
          <a:xfrm>
            <a:off x="5256000" y="1944600"/>
            <a:ext cx="2147700" cy="41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Lobster"/>
                <a:ea typeface="Lobster"/>
                <a:cs typeface="Lobster"/>
                <a:sym typeface="Lobster"/>
              </a:rPr>
              <a:t>Developers.</a:t>
            </a:r>
            <a:endParaRPr sz="2200">
              <a:solidFill>
                <a:schemeClr val="lt1"/>
              </a:solidFill>
              <a:latin typeface="Lobster"/>
              <a:ea typeface="Lobster"/>
              <a:cs typeface="Lobster"/>
              <a:sym typeface="Lobster"/>
            </a:endParaRPr>
          </a:p>
        </p:txBody>
      </p:sp>
      <p:sp>
        <p:nvSpPr>
          <p:cNvPr id="776" name="Google Shape;776;p37"/>
          <p:cNvSpPr txBox="1"/>
          <p:nvPr>
            <p:ph type="ctrTitle"/>
          </p:nvPr>
        </p:nvSpPr>
        <p:spPr>
          <a:xfrm>
            <a:off x="2172525" y="1879175"/>
            <a:ext cx="2147700" cy="41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Lobster"/>
                <a:ea typeface="Lobster"/>
                <a:cs typeface="Lobster"/>
                <a:sym typeface="Lobster"/>
              </a:rPr>
              <a:t>Developers.</a:t>
            </a:r>
            <a:endParaRPr sz="2200">
              <a:solidFill>
                <a:schemeClr val="lt1"/>
              </a:solidFill>
              <a:latin typeface="Lobster"/>
              <a:ea typeface="Lobster"/>
              <a:cs typeface="Lobster"/>
              <a:sym typeface="Lobster"/>
            </a:endParaRPr>
          </a:p>
        </p:txBody>
      </p:sp>
      <p:sp>
        <p:nvSpPr>
          <p:cNvPr id="777" name="Google Shape;777;p37"/>
          <p:cNvSpPr txBox="1"/>
          <p:nvPr/>
        </p:nvSpPr>
        <p:spPr>
          <a:xfrm>
            <a:off x="759100" y="314100"/>
            <a:ext cx="36507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FF"/>
                </a:solidFill>
                <a:latin typeface="Share Tech"/>
                <a:ea typeface="Share Tech"/>
                <a:cs typeface="Share Tech"/>
                <a:sym typeface="Share Tech"/>
              </a:rPr>
              <a:t>ROLES</a:t>
            </a:r>
            <a:endParaRPr sz="2500">
              <a:solidFill>
                <a:srgbClr val="FFFFFF"/>
              </a:solidFill>
              <a:latin typeface="Share Tech"/>
              <a:ea typeface="Share Tech"/>
              <a:cs typeface="Share Tech"/>
              <a:sym typeface="Share Tech"/>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8"/>
          <p:cNvSpPr txBox="1"/>
          <p:nvPr>
            <p:ph type="ctrTitle"/>
          </p:nvPr>
        </p:nvSpPr>
        <p:spPr>
          <a:xfrm>
            <a:off x="605750" y="549700"/>
            <a:ext cx="3961800" cy="8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3800">
                <a:solidFill>
                  <a:srgbClr val="E69138"/>
                </a:solidFill>
                <a:latin typeface="Oswald"/>
                <a:ea typeface="Oswald"/>
                <a:cs typeface="Oswald"/>
                <a:sym typeface="Oswald"/>
              </a:rPr>
              <a:t>Evidence of meetings</a:t>
            </a:r>
            <a:endParaRPr i="1" sz="5500">
              <a:solidFill>
                <a:srgbClr val="E69138"/>
              </a:solidFill>
              <a:latin typeface="Oswald"/>
              <a:ea typeface="Oswald"/>
              <a:cs typeface="Oswald"/>
              <a:sym typeface="Oswald"/>
            </a:endParaRPr>
          </a:p>
        </p:txBody>
      </p:sp>
      <p:sp>
        <p:nvSpPr>
          <p:cNvPr id="783" name="Google Shape;783;p38"/>
          <p:cNvSpPr txBox="1"/>
          <p:nvPr/>
        </p:nvSpPr>
        <p:spPr>
          <a:xfrm>
            <a:off x="447950" y="1626650"/>
            <a:ext cx="4034400" cy="243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D9EAD3"/>
                </a:solidFill>
                <a:latin typeface="Nunito"/>
                <a:ea typeface="Nunito"/>
                <a:cs typeface="Nunito"/>
                <a:sym typeface="Nunito"/>
              </a:rPr>
              <a:t>To keep track of the progress of the activities and maintain communication between the team members, we hold review meetings once a week or every 15 days, depending on the needs of the group.</a:t>
            </a:r>
            <a:endParaRPr sz="2000">
              <a:solidFill>
                <a:srgbClr val="D9EAD3"/>
              </a:solidFill>
              <a:latin typeface="Nunito"/>
              <a:ea typeface="Nunito"/>
              <a:cs typeface="Nunito"/>
              <a:sym typeface="Nunito"/>
            </a:endParaRPr>
          </a:p>
          <a:p>
            <a:pPr indent="0" lvl="0" marL="0" rtl="0" algn="l">
              <a:spcBef>
                <a:spcPts val="0"/>
              </a:spcBef>
              <a:spcAft>
                <a:spcPts val="0"/>
              </a:spcAft>
              <a:buNone/>
            </a:pPr>
            <a:r>
              <a:t/>
            </a:r>
            <a:endParaRPr>
              <a:latin typeface="Maven Pro"/>
              <a:ea typeface="Maven Pro"/>
              <a:cs typeface="Maven Pro"/>
              <a:sym typeface="Maven Pro"/>
            </a:endParaRPr>
          </a:p>
        </p:txBody>
      </p:sp>
      <p:pic>
        <p:nvPicPr>
          <p:cNvPr id="784" name="Google Shape;784;p38"/>
          <p:cNvPicPr preferRelativeResize="0"/>
          <p:nvPr/>
        </p:nvPicPr>
        <p:blipFill>
          <a:blip r:embed="rId3">
            <a:alphaModFix/>
          </a:blip>
          <a:stretch>
            <a:fillRect/>
          </a:stretch>
        </p:blipFill>
        <p:spPr>
          <a:xfrm>
            <a:off x="4785500" y="1217175"/>
            <a:ext cx="3961800" cy="2574075"/>
          </a:xfrm>
          <a:prstGeom prst="rect">
            <a:avLst/>
          </a:prstGeom>
          <a:noFill/>
          <a:ln>
            <a:noFill/>
          </a:ln>
        </p:spPr>
      </p:pic>
      <p:sp>
        <p:nvSpPr>
          <p:cNvPr id="785" name="Google Shape;785;p38"/>
          <p:cNvSpPr/>
          <p:nvPr/>
        </p:nvSpPr>
        <p:spPr>
          <a:xfrm>
            <a:off x="428750" y="1550800"/>
            <a:ext cx="4072800" cy="2574000"/>
          </a:xfrm>
          <a:prstGeom prst="rect">
            <a:avLst/>
          </a:prstGeom>
          <a:solidFill>
            <a:srgbClr val="657E93">
              <a:alpha val="27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4785500" y="1217213"/>
            <a:ext cx="3961800" cy="2574000"/>
          </a:xfrm>
          <a:prstGeom prst="rect">
            <a:avLst/>
          </a:prstGeom>
          <a:solidFill>
            <a:srgbClr val="657E93">
              <a:alpha val="27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txBox="1"/>
          <p:nvPr/>
        </p:nvSpPr>
        <p:spPr>
          <a:xfrm>
            <a:off x="4785500" y="3991800"/>
            <a:ext cx="39618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CFCC"/>
                </a:solidFill>
                <a:latin typeface="Comfortaa"/>
                <a:ea typeface="Comfortaa"/>
                <a:cs typeface="Comfortaa"/>
                <a:sym typeface="Comfortaa"/>
              </a:rPr>
              <a:t>October / 22 / 2020 - </a:t>
            </a:r>
            <a:r>
              <a:rPr b="1" lang="en" sz="1300">
                <a:solidFill>
                  <a:schemeClr val="accent2"/>
                </a:solidFill>
                <a:latin typeface="Comfortaa"/>
                <a:ea typeface="Comfortaa"/>
                <a:cs typeface="Comfortaa"/>
                <a:sym typeface="Comfortaa"/>
              </a:rPr>
              <a:t>November / 23 / 2020</a:t>
            </a:r>
            <a:endParaRPr b="1" sz="1600">
              <a:solidFill>
                <a:schemeClr val="accent2"/>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39"/>
          <p:cNvSpPr txBox="1"/>
          <p:nvPr>
            <p:ph idx="8" type="ctrTitle"/>
          </p:nvPr>
        </p:nvSpPr>
        <p:spPr>
          <a:xfrm>
            <a:off x="817800" y="348925"/>
            <a:ext cx="4727700" cy="9240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1200"/>
              </a:spcAft>
              <a:buNone/>
            </a:pPr>
            <a:r>
              <a:rPr i="1" lang="en" sz="3200">
                <a:solidFill>
                  <a:srgbClr val="A5B7C5"/>
                </a:solidFill>
              </a:rPr>
              <a:t>Process description.</a:t>
            </a:r>
            <a:endParaRPr i="1" sz="3200">
              <a:solidFill>
                <a:srgbClr val="A5B7C5"/>
              </a:solidFill>
            </a:endParaRPr>
          </a:p>
        </p:txBody>
      </p:sp>
      <p:sp>
        <p:nvSpPr>
          <p:cNvPr id="793" name="Google Shape;793;p39"/>
          <p:cNvSpPr txBox="1"/>
          <p:nvPr/>
        </p:nvSpPr>
        <p:spPr>
          <a:xfrm>
            <a:off x="817800" y="1412250"/>
            <a:ext cx="7508400" cy="2319000"/>
          </a:xfrm>
          <a:prstGeom prst="rect">
            <a:avLst/>
          </a:prstGeom>
          <a:solidFill>
            <a:srgbClr val="C9DAF8">
              <a:alpha val="21880"/>
            </a:srgbClr>
          </a:solid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Maven Pro"/>
                <a:ea typeface="Maven Pro"/>
                <a:cs typeface="Maven Pro"/>
                <a:sym typeface="Maven Pro"/>
              </a:rPr>
              <a:t>Defined responsibilities:</a:t>
            </a:r>
            <a:endParaRPr b="1" sz="1600">
              <a:solidFill>
                <a:srgbClr val="FFFFFF"/>
              </a:solidFill>
              <a:latin typeface="Maven Pro"/>
              <a:ea typeface="Maven Pro"/>
              <a:cs typeface="Maven Pro"/>
              <a:sym typeface="Maven Pro"/>
            </a:endParaRPr>
          </a:p>
          <a:p>
            <a:pPr indent="0" lvl="0" marL="457200" rtl="0" algn="l">
              <a:spcBef>
                <a:spcPts val="0"/>
              </a:spcBef>
              <a:spcAft>
                <a:spcPts val="0"/>
              </a:spcAft>
              <a:buNone/>
            </a:pPr>
            <a:r>
              <a:t/>
            </a:r>
            <a:endParaRPr b="1" sz="1600">
              <a:solidFill>
                <a:srgbClr val="FFFFFF"/>
              </a:solidFill>
              <a:latin typeface="Maven Pro"/>
              <a:ea typeface="Maven Pro"/>
              <a:cs typeface="Maven Pro"/>
              <a:sym typeface="Maven Pro"/>
            </a:endParaRPr>
          </a:p>
          <a:p>
            <a:pPr indent="0" lvl="0" marL="0" rtl="0" algn="just">
              <a:spcBef>
                <a:spcPts val="0"/>
              </a:spcBef>
              <a:spcAft>
                <a:spcPts val="0"/>
              </a:spcAft>
              <a:buNone/>
            </a:pPr>
            <a:r>
              <a:rPr lang="en" sz="1800">
                <a:solidFill>
                  <a:srgbClr val="CCCCCC"/>
                </a:solidFill>
                <a:latin typeface="Maven Pro"/>
                <a:ea typeface="Maven Pro"/>
                <a:cs typeface="Maven Pro"/>
                <a:sym typeface="Maven Pro"/>
              </a:rPr>
              <a:t>The assignment of activities are done according to the knowledge of each member. Each activity is carried out in subgroups, ie the main activity is divided into one or more sprints, which in turn is shared by two or more team members.</a:t>
            </a:r>
            <a:endParaRPr sz="1700">
              <a:solidFill>
                <a:srgbClr val="CCCCCC"/>
              </a:solidFill>
              <a:latin typeface="Maven Pro"/>
              <a:ea typeface="Maven Pro"/>
              <a:cs typeface="Maven Pro"/>
              <a:sym typeface="Maven Pro"/>
            </a:endParaRPr>
          </a:p>
          <a:p>
            <a:pPr indent="0" lvl="0" marL="0" rtl="0" algn="just">
              <a:spcBef>
                <a:spcPts val="0"/>
              </a:spcBef>
              <a:spcAft>
                <a:spcPts val="0"/>
              </a:spcAft>
              <a:buNone/>
            </a:pPr>
            <a:r>
              <a:t/>
            </a:r>
            <a:endParaRPr sz="1700">
              <a:solidFill>
                <a:srgbClr val="CCCCCC"/>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id="798" name="Google Shape;798;p40"/>
          <p:cNvPicPr preferRelativeResize="0"/>
          <p:nvPr/>
        </p:nvPicPr>
        <p:blipFill>
          <a:blip r:embed="rId3">
            <a:alphaModFix amt="21000"/>
          </a:blip>
          <a:stretch>
            <a:fillRect/>
          </a:stretch>
        </p:blipFill>
        <p:spPr>
          <a:xfrm>
            <a:off x="2481375" y="3518055"/>
            <a:ext cx="2032700" cy="1143395"/>
          </a:xfrm>
          <a:prstGeom prst="rect">
            <a:avLst/>
          </a:prstGeom>
          <a:noFill/>
          <a:ln>
            <a:noFill/>
          </a:ln>
          <a:effectLst>
            <a:outerShdw blurRad="57150" rotWithShape="0" algn="bl" dir="5400000" dist="19050">
              <a:srgbClr val="000000">
                <a:alpha val="50000"/>
              </a:srgbClr>
            </a:outerShdw>
          </a:effectLst>
        </p:spPr>
      </p:pic>
      <p:sp>
        <p:nvSpPr>
          <p:cNvPr id="799" name="Google Shape;799;p40"/>
          <p:cNvSpPr txBox="1"/>
          <p:nvPr>
            <p:ph idx="8" type="ctrTitle"/>
          </p:nvPr>
        </p:nvSpPr>
        <p:spPr>
          <a:xfrm>
            <a:off x="407825" y="284300"/>
            <a:ext cx="3314100" cy="705000"/>
          </a:xfrm>
          <a:prstGeom prst="rect">
            <a:avLst/>
          </a:prstGeom>
        </p:spPr>
        <p:txBody>
          <a:bodyPr anchorCtr="0" anchor="b" bIns="91425" lIns="91425" spcFirstLastPara="1" rIns="91425" wrap="square" tIns="91425">
            <a:noAutofit/>
          </a:bodyPr>
          <a:lstStyle/>
          <a:p>
            <a:pPr indent="0" lvl="0" marL="0" rtl="0" algn="just">
              <a:lnSpc>
                <a:spcPct val="115000"/>
              </a:lnSpc>
              <a:spcBef>
                <a:spcPts val="1200"/>
              </a:spcBef>
              <a:spcAft>
                <a:spcPts val="1200"/>
              </a:spcAft>
              <a:buNone/>
            </a:pPr>
            <a:r>
              <a:rPr i="1" lang="en" sz="2400">
                <a:solidFill>
                  <a:srgbClr val="CCCCCC"/>
                </a:solidFill>
                <a:latin typeface="Merriweather Light"/>
                <a:ea typeface="Merriweather Light"/>
                <a:cs typeface="Merriweather Light"/>
                <a:sym typeface="Merriweather Light"/>
              </a:rPr>
              <a:t>Process management.</a:t>
            </a:r>
            <a:endParaRPr i="1" sz="2400">
              <a:solidFill>
                <a:srgbClr val="CCCCCC"/>
              </a:solidFill>
              <a:latin typeface="Merriweather Light"/>
              <a:ea typeface="Merriweather Light"/>
              <a:cs typeface="Merriweather Light"/>
              <a:sym typeface="Merriweather Light"/>
            </a:endParaRPr>
          </a:p>
        </p:txBody>
      </p:sp>
      <p:sp>
        <p:nvSpPr>
          <p:cNvPr id="800" name="Google Shape;800;p40"/>
          <p:cNvSpPr txBox="1"/>
          <p:nvPr/>
        </p:nvSpPr>
        <p:spPr>
          <a:xfrm>
            <a:off x="3930650" y="841275"/>
            <a:ext cx="4727700" cy="4082700"/>
          </a:xfrm>
          <a:prstGeom prst="rect">
            <a:avLst/>
          </a:prstGeom>
          <a:solidFill>
            <a:srgbClr val="213B5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The schedule of activities is created for the 3 increments.</a:t>
            </a:r>
            <a:endParaRPr sz="1500">
              <a:solidFill>
                <a:schemeClr val="lt1"/>
              </a:solidFill>
              <a:latin typeface="Maven Pro"/>
              <a:ea typeface="Maven Pro"/>
              <a:cs typeface="Maven Pro"/>
              <a:sym typeface="Maven Pro"/>
            </a:endParaRPr>
          </a:p>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The objective and users are well defined.</a:t>
            </a:r>
            <a:endParaRPr sz="1500">
              <a:solidFill>
                <a:schemeClr val="lt1"/>
              </a:solidFill>
              <a:latin typeface="Maven Pro"/>
              <a:ea typeface="Maven Pro"/>
              <a:cs typeface="Maven Pro"/>
              <a:sym typeface="Maven Pro"/>
            </a:endParaRPr>
          </a:p>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A calendar of activities is defined in the general panorama with managers and products; the repository is created.</a:t>
            </a:r>
            <a:endParaRPr sz="1500">
              <a:solidFill>
                <a:schemeClr val="lt1"/>
              </a:solidFill>
              <a:latin typeface="Maven Pro"/>
              <a:ea typeface="Maven Pro"/>
              <a:cs typeface="Maven Pro"/>
              <a:sym typeface="Maven Pro"/>
            </a:endParaRPr>
          </a:p>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The team meets to define commitments on the products that must be shown, tools and methods are also specified.</a:t>
            </a:r>
            <a:endParaRPr sz="1500">
              <a:solidFill>
                <a:schemeClr val="lt1"/>
              </a:solidFill>
              <a:latin typeface="Maven Pro"/>
              <a:ea typeface="Maven Pro"/>
              <a:cs typeface="Maven Pro"/>
              <a:sym typeface="Maven Pro"/>
            </a:endParaRPr>
          </a:p>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Objective, users, clients, and innovation are defined.</a:t>
            </a:r>
            <a:endParaRPr sz="1500">
              <a:solidFill>
                <a:schemeClr val="lt1"/>
              </a:solidFill>
              <a:latin typeface="Maven Pro"/>
              <a:ea typeface="Maven Pro"/>
              <a:cs typeface="Maven Pro"/>
              <a:sym typeface="Maven Pro"/>
            </a:endParaRPr>
          </a:p>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The agile framework is defined with the description of the process, the management, the evidence of the meetings, and the quality assurance.</a:t>
            </a:r>
            <a:endParaRPr sz="1500">
              <a:solidFill>
                <a:schemeClr val="lt1"/>
              </a:solidFill>
              <a:latin typeface="Maven Pro"/>
              <a:ea typeface="Maven Pro"/>
              <a:cs typeface="Maven Pro"/>
              <a:sym typeface="Maven Pro"/>
            </a:endParaRPr>
          </a:p>
        </p:txBody>
      </p:sp>
      <p:sp>
        <p:nvSpPr>
          <p:cNvPr id="801" name="Google Shape;801;p40"/>
          <p:cNvSpPr/>
          <p:nvPr/>
        </p:nvSpPr>
        <p:spPr>
          <a:xfrm>
            <a:off x="1170125" y="2303738"/>
            <a:ext cx="2185800" cy="879000"/>
          </a:xfrm>
          <a:prstGeom prst="rect">
            <a:avLst/>
          </a:prstGeom>
          <a:solidFill>
            <a:srgbClr val="00CFCC">
              <a:alpha val="35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0"/>
          <p:cNvSpPr/>
          <p:nvPr/>
        </p:nvSpPr>
        <p:spPr>
          <a:xfrm>
            <a:off x="942450" y="1890913"/>
            <a:ext cx="2185800" cy="879000"/>
          </a:xfrm>
          <a:prstGeom prst="rect">
            <a:avLst/>
          </a:prstGeom>
          <a:solidFill>
            <a:srgbClr val="00CFCC">
              <a:alpha val="35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0"/>
          <p:cNvSpPr/>
          <p:nvPr/>
        </p:nvSpPr>
        <p:spPr>
          <a:xfrm>
            <a:off x="1757300" y="1521088"/>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0"/>
          <p:cNvSpPr/>
          <p:nvPr/>
        </p:nvSpPr>
        <p:spPr>
          <a:xfrm>
            <a:off x="790400" y="1521088"/>
            <a:ext cx="2185800" cy="879000"/>
          </a:xfrm>
          <a:prstGeom prst="rect">
            <a:avLst/>
          </a:prstGeom>
          <a:solidFill>
            <a:srgbClr val="00CFB3">
              <a:alpha val="21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0"/>
          <p:cNvSpPr txBox="1"/>
          <p:nvPr/>
        </p:nvSpPr>
        <p:spPr>
          <a:xfrm>
            <a:off x="942450" y="1592131"/>
            <a:ext cx="2460600" cy="1760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FFF2CC"/>
              </a:buClr>
              <a:buSzPts val="2200"/>
              <a:buFont typeface="Maven Pro"/>
              <a:buChar char="●"/>
            </a:pPr>
            <a:r>
              <a:rPr b="1" lang="en" sz="2200">
                <a:solidFill>
                  <a:srgbClr val="FFF2CC"/>
                </a:solidFill>
                <a:latin typeface="Maven Pro"/>
                <a:ea typeface="Maven Pro"/>
                <a:cs typeface="Maven Pro"/>
                <a:sym typeface="Maven Pro"/>
              </a:rPr>
              <a:t>Scrum.</a:t>
            </a:r>
            <a:endParaRPr b="1" sz="2200">
              <a:solidFill>
                <a:srgbClr val="FFF2CC"/>
              </a:solidFill>
              <a:latin typeface="Maven Pro"/>
              <a:ea typeface="Maven Pro"/>
              <a:cs typeface="Maven Pro"/>
              <a:sym typeface="Maven Pro"/>
            </a:endParaRPr>
          </a:p>
          <a:p>
            <a:pPr indent="-368300" lvl="1" marL="914400" rtl="0" algn="l">
              <a:spcBef>
                <a:spcPts val="0"/>
              </a:spcBef>
              <a:spcAft>
                <a:spcPts val="0"/>
              </a:spcAft>
              <a:buClr>
                <a:srgbClr val="FFF2CC"/>
              </a:buClr>
              <a:buSzPts val="2200"/>
              <a:buFont typeface="Maven Pro"/>
              <a:buChar char="○"/>
            </a:pPr>
            <a:r>
              <a:rPr b="1" lang="en" sz="2200">
                <a:solidFill>
                  <a:srgbClr val="FFF2CC"/>
                </a:solidFill>
                <a:latin typeface="Maven Pro"/>
                <a:ea typeface="Maven Pro"/>
                <a:cs typeface="Maven Pro"/>
                <a:sym typeface="Maven Pro"/>
              </a:rPr>
              <a:t>Trello.</a:t>
            </a:r>
            <a:endParaRPr b="1" sz="2200">
              <a:solidFill>
                <a:srgbClr val="FFF2CC"/>
              </a:solidFill>
              <a:latin typeface="Maven Pro"/>
              <a:ea typeface="Maven Pro"/>
              <a:cs typeface="Maven Pro"/>
              <a:sym typeface="Maven Pro"/>
            </a:endParaRPr>
          </a:p>
          <a:p>
            <a:pPr indent="-368300" lvl="1" marL="914400" rtl="0" algn="l">
              <a:spcBef>
                <a:spcPts val="0"/>
              </a:spcBef>
              <a:spcAft>
                <a:spcPts val="0"/>
              </a:spcAft>
              <a:buClr>
                <a:srgbClr val="FFF2CC"/>
              </a:buClr>
              <a:buSzPts val="2200"/>
              <a:buFont typeface="Maven Pro"/>
              <a:buChar char="○"/>
            </a:pPr>
            <a:r>
              <a:rPr b="1" lang="en" sz="2200">
                <a:solidFill>
                  <a:srgbClr val="FFF2CC"/>
                </a:solidFill>
                <a:latin typeface="Maven Pro"/>
                <a:ea typeface="Maven Pro"/>
                <a:cs typeface="Maven Pro"/>
                <a:sym typeface="Maven Pro"/>
              </a:rPr>
              <a:t>GitHub.</a:t>
            </a:r>
            <a:endParaRPr b="1" sz="2200">
              <a:solidFill>
                <a:srgbClr val="FFF2CC"/>
              </a:solidFill>
              <a:latin typeface="Maven Pro"/>
              <a:ea typeface="Maven Pro"/>
              <a:cs typeface="Maven Pro"/>
              <a:sym typeface="Maven Pro"/>
            </a:endParaRPr>
          </a:p>
          <a:p>
            <a:pPr indent="-368300" lvl="1" marL="914400" rtl="0" algn="l">
              <a:spcBef>
                <a:spcPts val="0"/>
              </a:spcBef>
              <a:spcAft>
                <a:spcPts val="0"/>
              </a:spcAft>
              <a:buClr>
                <a:srgbClr val="FFF2CC"/>
              </a:buClr>
              <a:buSzPts val="2200"/>
              <a:buFont typeface="Maven Pro"/>
              <a:buChar char="○"/>
            </a:pPr>
            <a:r>
              <a:rPr b="1" lang="en" sz="2200">
                <a:solidFill>
                  <a:srgbClr val="FFF2CC"/>
                </a:solidFill>
                <a:latin typeface="Maven Pro"/>
                <a:ea typeface="Maven Pro"/>
                <a:cs typeface="Maven Pro"/>
                <a:sym typeface="Maven Pro"/>
              </a:rPr>
              <a:t>Excel</a:t>
            </a:r>
            <a:endParaRPr b="1" sz="2200">
              <a:solidFill>
                <a:srgbClr val="FFF2CC"/>
              </a:solidFill>
              <a:latin typeface="Maven Pro"/>
              <a:ea typeface="Maven Pro"/>
              <a:cs typeface="Maven Pro"/>
              <a:sym typeface="Maven Pro"/>
            </a:endParaRPr>
          </a:p>
        </p:txBody>
      </p:sp>
      <p:sp>
        <p:nvSpPr>
          <p:cNvPr id="806" name="Google Shape;806;p40"/>
          <p:cNvSpPr txBox="1"/>
          <p:nvPr/>
        </p:nvSpPr>
        <p:spPr>
          <a:xfrm>
            <a:off x="472000" y="983915"/>
            <a:ext cx="28488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D5A6BD"/>
                </a:solidFill>
                <a:latin typeface="Maven Pro"/>
                <a:ea typeface="Maven Pro"/>
                <a:cs typeface="Maven Pro"/>
                <a:sym typeface="Maven Pro"/>
              </a:rPr>
              <a:t>Monitoring tools:</a:t>
            </a:r>
            <a:endParaRPr sz="1600">
              <a:solidFill>
                <a:srgbClr val="D5A6BD"/>
              </a:solidFill>
              <a:latin typeface="Maven Pro"/>
              <a:ea typeface="Maven Pro"/>
              <a:cs typeface="Maven Pro"/>
              <a:sym typeface="Maven Pro"/>
            </a:endParaRPr>
          </a:p>
        </p:txBody>
      </p:sp>
      <p:pic>
        <p:nvPicPr>
          <p:cNvPr id="807" name="Google Shape;807;p40"/>
          <p:cNvPicPr preferRelativeResize="0"/>
          <p:nvPr/>
        </p:nvPicPr>
        <p:blipFill>
          <a:blip r:embed="rId4">
            <a:alphaModFix amt="24000"/>
          </a:blip>
          <a:stretch>
            <a:fillRect/>
          </a:stretch>
        </p:blipFill>
        <p:spPr>
          <a:xfrm>
            <a:off x="249725" y="2882475"/>
            <a:ext cx="819849" cy="81982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22000" stPos="0" sy="-100000" ky="0"/>
          </a:effectLst>
        </p:spPr>
      </p:pic>
      <p:pic>
        <p:nvPicPr>
          <p:cNvPr id="808" name="Google Shape;808;p40"/>
          <p:cNvPicPr preferRelativeResize="0"/>
          <p:nvPr/>
        </p:nvPicPr>
        <p:blipFill>
          <a:blip r:embed="rId5">
            <a:alphaModFix amt="27000"/>
          </a:blip>
          <a:stretch>
            <a:fillRect/>
          </a:stretch>
        </p:blipFill>
        <p:spPr>
          <a:xfrm>
            <a:off x="1170128" y="3562922"/>
            <a:ext cx="1053650" cy="1053650"/>
          </a:xfrm>
          <a:prstGeom prst="rect">
            <a:avLst/>
          </a:prstGeom>
          <a:noFill/>
          <a:ln>
            <a:noFill/>
          </a:ln>
        </p:spPr>
      </p:pic>
      <p:sp>
        <p:nvSpPr>
          <p:cNvPr id="809" name="Google Shape;809;p40"/>
          <p:cNvSpPr txBox="1"/>
          <p:nvPr/>
        </p:nvSpPr>
        <p:spPr>
          <a:xfrm>
            <a:off x="4096475" y="431900"/>
            <a:ext cx="40179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Impact"/>
                <a:ea typeface="Impact"/>
                <a:cs typeface="Impact"/>
                <a:sym typeface="Impact"/>
              </a:rPr>
              <a:t>Activities</a:t>
            </a:r>
            <a:endParaRPr sz="2000">
              <a:solidFill>
                <a:schemeClr val="lt2"/>
              </a:solidFill>
              <a:latin typeface="Impact"/>
              <a:ea typeface="Impact"/>
              <a:cs typeface="Impact"/>
              <a:sym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1"/>
          <p:cNvSpPr txBox="1"/>
          <p:nvPr>
            <p:ph idx="7" type="subTitle"/>
          </p:nvPr>
        </p:nvSpPr>
        <p:spPr>
          <a:xfrm>
            <a:off x="5973250" y="1567200"/>
            <a:ext cx="2765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B45F06"/>
                </a:solidFill>
              </a:rPr>
              <a:t>Update of excel document.</a:t>
            </a:r>
            <a:endParaRPr sz="1600">
              <a:solidFill>
                <a:srgbClr val="B45F06"/>
              </a:solidFill>
            </a:endParaRPr>
          </a:p>
        </p:txBody>
      </p:sp>
      <p:sp>
        <p:nvSpPr>
          <p:cNvPr id="815" name="Google Shape;815;p41"/>
          <p:cNvSpPr txBox="1"/>
          <p:nvPr>
            <p:ph idx="8" type="ctrTitle"/>
          </p:nvPr>
        </p:nvSpPr>
        <p:spPr>
          <a:xfrm>
            <a:off x="1601550" y="579675"/>
            <a:ext cx="6021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Tasks of some agile methodology.</a:t>
            </a:r>
            <a:endParaRPr/>
          </a:p>
        </p:txBody>
      </p:sp>
      <p:sp>
        <p:nvSpPr>
          <p:cNvPr id="816" name="Google Shape;816;p41"/>
          <p:cNvSpPr txBox="1"/>
          <p:nvPr>
            <p:ph idx="7" type="subTitle"/>
          </p:nvPr>
        </p:nvSpPr>
        <p:spPr>
          <a:xfrm>
            <a:off x="6527800" y="2247663"/>
            <a:ext cx="1656600" cy="982500"/>
          </a:xfrm>
          <a:prstGeom prst="rect">
            <a:avLst/>
          </a:prstGeom>
          <a:noFill/>
          <a:ln cap="flat" cmpd="sng" w="952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Mark the contribution of each participant.</a:t>
            </a:r>
            <a:endParaRPr>
              <a:solidFill>
                <a:srgbClr val="EFEFEF"/>
              </a:solidFill>
            </a:endParaRPr>
          </a:p>
        </p:txBody>
      </p:sp>
      <p:sp>
        <p:nvSpPr>
          <p:cNvPr id="817" name="Google Shape;817;p41"/>
          <p:cNvSpPr txBox="1"/>
          <p:nvPr>
            <p:ph idx="7" type="subTitle"/>
          </p:nvPr>
        </p:nvSpPr>
        <p:spPr>
          <a:xfrm>
            <a:off x="6199350" y="3477350"/>
            <a:ext cx="2401200" cy="816900"/>
          </a:xfrm>
          <a:prstGeom prst="rect">
            <a:avLst/>
          </a:prstGeom>
          <a:noFill/>
          <a:ln cap="flat" cmpd="sng" w="952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Assignment of new tasks and their managers, as well as the delivery date.</a:t>
            </a:r>
            <a:endParaRPr>
              <a:solidFill>
                <a:srgbClr val="F3F3F3"/>
              </a:solidFill>
            </a:endParaRPr>
          </a:p>
        </p:txBody>
      </p:sp>
      <p:sp>
        <p:nvSpPr>
          <p:cNvPr id="818" name="Google Shape;818;p41"/>
          <p:cNvSpPr txBox="1"/>
          <p:nvPr>
            <p:ph idx="7" type="subTitle"/>
          </p:nvPr>
        </p:nvSpPr>
        <p:spPr>
          <a:xfrm>
            <a:off x="3289550" y="1520252"/>
            <a:ext cx="22719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B45F06"/>
                </a:solidFill>
              </a:rPr>
              <a:t>Assignment of the activities in the trello</a:t>
            </a:r>
            <a:r>
              <a:rPr lang="en" sz="1600">
                <a:solidFill>
                  <a:srgbClr val="B45F06"/>
                </a:solidFill>
              </a:rPr>
              <a:t>.</a:t>
            </a:r>
            <a:endParaRPr sz="1600">
              <a:solidFill>
                <a:srgbClr val="B45F06"/>
              </a:solidFill>
            </a:endParaRPr>
          </a:p>
        </p:txBody>
      </p:sp>
      <p:sp>
        <p:nvSpPr>
          <p:cNvPr id="819" name="Google Shape;819;p41"/>
          <p:cNvSpPr txBox="1"/>
          <p:nvPr>
            <p:ph idx="7" type="subTitle"/>
          </p:nvPr>
        </p:nvSpPr>
        <p:spPr>
          <a:xfrm>
            <a:off x="3597188" y="2348962"/>
            <a:ext cx="1656600" cy="902700"/>
          </a:xfrm>
          <a:prstGeom prst="rect">
            <a:avLst/>
          </a:prstGeom>
          <a:noFill/>
          <a:ln cap="flat" cmpd="sng" w="952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Move the tokens of the performed activities.</a:t>
            </a:r>
            <a:endParaRPr>
              <a:solidFill>
                <a:srgbClr val="EFEFEF"/>
              </a:solidFill>
            </a:endParaRPr>
          </a:p>
        </p:txBody>
      </p:sp>
      <p:sp>
        <p:nvSpPr>
          <p:cNvPr id="820" name="Google Shape;820;p41"/>
          <p:cNvSpPr txBox="1"/>
          <p:nvPr>
            <p:ph idx="7" type="subTitle"/>
          </p:nvPr>
        </p:nvSpPr>
        <p:spPr>
          <a:xfrm>
            <a:off x="3224900" y="3549950"/>
            <a:ext cx="2401200" cy="671700"/>
          </a:xfrm>
          <a:prstGeom prst="rect">
            <a:avLst/>
          </a:prstGeom>
          <a:noFill/>
          <a:ln cap="flat" cmpd="sng" w="952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Create the general sheets of the pending work</a:t>
            </a:r>
            <a:r>
              <a:rPr lang="en">
                <a:solidFill>
                  <a:srgbClr val="F3F3F3"/>
                </a:solidFill>
              </a:rPr>
              <a:t>.</a:t>
            </a:r>
            <a:endParaRPr>
              <a:solidFill>
                <a:srgbClr val="F3F3F3"/>
              </a:solidFill>
            </a:endParaRPr>
          </a:p>
        </p:txBody>
      </p:sp>
      <p:sp>
        <p:nvSpPr>
          <p:cNvPr id="821" name="Google Shape;821;p41"/>
          <p:cNvSpPr txBox="1"/>
          <p:nvPr>
            <p:ph idx="7" type="subTitle"/>
          </p:nvPr>
        </p:nvSpPr>
        <p:spPr>
          <a:xfrm>
            <a:off x="605850" y="1567200"/>
            <a:ext cx="2271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B45F06"/>
                </a:solidFill>
              </a:rPr>
              <a:t>Update the repository.</a:t>
            </a:r>
            <a:endParaRPr sz="1600">
              <a:solidFill>
                <a:srgbClr val="B45F06"/>
              </a:solidFill>
            </a:endParaRPr>
          </a:p>
        </p:txBody>
      </p:sp>
      <p:sp>
        <p:nvSpPr>
          <p:cNvPr id="822" name="Google Shape;822;p41"/>
          <p:cNvSpPr txBox="1"/>
          <p:nvPr>
            <p:ph idx="7" type="subTitle"/>
          </p:nvPr>
        </p:nvSpPr>
        <p:spPr>
          <a:xfrm>
            <a:off x="770200" y="2224813"/>
            <a:ext cx="1656600" cy="462900"/>
          </a:xfrm>
          <a:prstGeom prst="rect">
            <a:avLst/>
          </a:prstGeom>
          <a:noFill/>
          <a:ln cap="flat" cmpd="sng" w="952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Making changes.</a:t>
            </a:r>
            <a:endParaRPr>
              <a:solidFill>
                <a:srgbClr val="EFEFEF"/>
              </a:solidFill>
            </a:endParaRPr>
          </a:p>
        </p:txBody>
      </p:sp>
      <p:sp>
        <p:nvSpPr>
          <p:cNvPr id="823" name="Google Shape;823;p41"/>
          <p:cNvSpPr txBox="1"/>
          <p:nvPr>
            <p:ph idx="7" type="subTitle"/>
          </p:nvPr>
        </p:nvSpPr>
        <p:spPr>
          <a:xfrm>
            <a:off x="397900" y="2951200"/>
            <a:ext cx="2401200" cy="462900"/>
          </a:xfrm>
          <a:prstGeom prst="rect">
            <a:avLst/>
          </a:prstGeom>
          <a:noFill/>
          <a:ln cap="flat" cmpd="sng" w="952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Creation of new branches.</a:t>
            </a:r>
            <a:endParaRPr>
              <a:solidFill>
                <a:srgbClr val="F3F3F3"/>
              </a:solidFill>
            </a:endParaRPr>
          </a:p>
        </p:txBody>
      </p:sp>
      <p:sp>
        <p:nvSpPr>
          <p:cNvPr id="824" name="Google Shape;824;p41"/>
          <p:cNvSpPr txBox="1"/>
          <p:nvPr>
            <p:ph idx="7" type="subTitle"/>
          </p:nvPr>
        </p:nvSpPr>
        <p:spPr>
          <a:xfrm>
            <a:off x="545350" y="3677575"/>
            <a:ext cx="2106300" cy="462900"/>
          </a:xfrm>
          <a:prstGeom prst="rect">
            <a:avLst/>
          </a:prstGeom>
          <a:noFill/>
          <a:ln cap="flat" cmpd="sng" w="952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Description update.</a:t>
            </a:r>
            <a:endParaRPr>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4"/>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chemeClr val="accent2"/>
                </a:solidFill>
              </a:rPr>
              <a:t>APPLICATION </a:t>
            </a:r>
            <a:r>
              <a:rPr lang="en" sz="5200"/>
              <a:t>DEFINITION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42"/>
          <p:cNvSpPr txBox="1"/>
          <p:nvPr>
            <p:ph idx="8" type="ctrTitle"/>
          </p:nvPr>
        </p:nvSpPr>
        <p:spPr>
          <a:xfrm>
            <a:off x="716050" y="491500"/>
            <a:ext cx="4727700" cy="705000"/>
          </a:xfrm>
          <a:prstGeom prst="rect">
            <a:avLst/>
          </a:prstGeom>
        </p:spPr>
        <p:txBody>
          <a:bodyPr anchorCtr="0" anchor="b" bIns="91425" lIns="91425" spcFirstLastPara="1" rIns="91425" wrap="square" tIns="91425">
            <a:noAutofit/>
          </a:bodyPr>
          <a:lstStyle/>
          <a:p>
            <a:pPr indent="0" lvl="0" marL="0" rtl="0" algn="just">
              <a:lnSpc>
                <a:spcPct val="115000"/>
              </a:lnSpc>
              <a:spcBef>
                <a:spcPts val="1200"/>
              </a:spcBef>
              <a:spcAft>
                <a:spcPts val="1200"/>
              </a:spcAft>
              <a:buNone/>
            </a:pPr>
            <a:r>
              <a:rPr b="1" i="1" lang="en" sz="2900">
                <a:solidFill>
                  <a:srgbClr val="FFFFFF"/>
                </a:solidFill>
                <a:latin typeface="Livvic"/>
                <a:ea typeface="Livvic"/>
                <a:cs typeface="Livvic"/>
                <a:sym typeface="Livvic"/>
              </a:rPr>
              <a:t>Quality check:</a:t>
            </a:r>
            <a:endParaRPr b="1" i="1" sz="2900">
              <a:solidFill>
                <a:srgbClr val="FFFFFF"/>
              </a:solidFill>
              <a:latin typeface="Livvic"/>
              <a:ea typeface="Livvic"/>
              <a:cs typeface="Livvic"/>
              <a:sym typeface="Livvic"/>
            </a:endParaRPr>
          </a:p>
        </p:txBody>
      </p:sp>
      <p:sp>
        <p:nvSpPr>
          <p:cNvPr id="830" name="Google Shape;830;p42"/>
          <p:cNvSpPr txBox="1"/>
          <p:nvPr/>
        </p:nvSpPr>
        <p:spPr>
          <a:xfrm>
            <a:off x="949100" y="1325400"/>
            <a:ext cx="7179600" cy="2700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9250" lvl="0" marL="457200" rtl="0" algn="l">
              <a:spcBef>
                <a:spcPts val="0"/>
              </a:spcBef>
              <a:spcAft>
                <a:spcPts val="0"/>
              </a:spcAft>
              <a:buClr>
                <a:srgbClr val="FFF2CC"/>
              </a:buClr>
              <a:buSzPts val="1900"/>
              <a:buFont typeface="Maven Pro"/>
              <a:buChar char="●"/>
            </a:pPr>
            <a:r>
              <a:rPr lang="en" sz="1900">
                <a:solidFill>
                  <a:srgbClr val="FFF2CC"/>
                </a:solidFill>
                <a:latin typeface="Maven Pro"/>
                <a:ea typeface="Maven Pro"/>
                <a:cs typeface="Maven Pro"/>
                <a:sym typeface="Maven Pro"/>
              </a:rPr>
              <a:t>For an activity, process or product to be delivered, we monitor the process that was carried out, then we submit the final product to a series of reviews. When we find an issue, the product in question is returned and it is assigned to the corresponding developer so that they can </a:t>
            </a:r>
            <a:r>
              <a:rPr lang="en" sz="1900">
                <a:solidFill>
                  <a:srgbClr val="FFF2CC"/>
                </a:solidFill>
                <a:latin typeface="Maven Pro"/>
                <a:ea typeface="Maven Pro"/>
                <a:cs typeface="Maven Pro"/>
                <a:sym typeface="Maven Pro"/>
              </a:rPr>
              <a:t>apply</a:t>
            </a:r>
            <a:r>
              <a:rPr lang="en" sz="1900">
                <a:solidFill>
                  <a:srgbClr val="FFF2CC"/>
                </a:solidFill>
                <a:latin typeface="Maven Pro"/>
                <a:ea typeface="Maven Pro"/>
                <a:cs typeface="Maven Pro"/>
                <a:sym typeface="Maven Pro"/>
              </a:rPr>
              <a:t> their corrections. At the end of this process, it is evaluated one more time by the scrum master and by all the members.</a:t>
            </a:r>
            <a:endParaRPr sz="1900">
              <a:solidFill>
                <a:srgbClr val="FFF2CC"/>
              </a:solidFill>
              <a:latin typeface="Maven Pro"/>
              <a:ea typeface="Maven Pro"/>
              <a:cs typeface="Maven Pro"/>
              <a:sym typeface="Maven Pro"/>
            </a:endParaRPr>
          </a:p>
          <a:p>
            <a:pPr indent="0" lvl="0" marL="0" rtl="0" algn="l">
              <a:spcBef>
                <a:spcPts val="0"/>
              </a:spcBef>
              <a:spcAft>
                <a:spcPts val="0"/>
              </a:spcAft>
              <a:buNone/>
            </a:pPr>
            <a:r>
              <a:t/>
            </a:r>
            <a:endParaRPr>
              <a:latin typeface="Maven Pro"/>
              <a:ea typeface="Maven Pro"/>
              <a:cs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3"/>
          <p:cNvSpPr txBox="1"/>
          <p:nvPr>
            <p:ph type="ctrTitle"/>
          </p:nvPr>
        </p:nvSpPr>
        <p:spPr>
          <a:xfrm>
            <a:off x="618825" y="411675"/>
            <a:ext cx="2686500" cy="107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 OUT OUR PROGRESS!</a:t>
            </a:r>
            <a:endParaRPr/>
          </a:p>
        </p:txBody>
      </p:sp>
      <p:grpSp>
        <p:nvGrpSpPr>
          <p:cNvPr id="836" name="Google Shape;836;p43"/>
          <p:cNvGrpSpPr/>
          <p:nvPr/>
        </p:nvGrpSpPr>
        <p:grpSpPr>
          <a:xfrm>
            <a:off x="2090297" y="2190743"/>
            <a:ext cx="1828952" cy="2061493"/>
            <a:chOff x="2501950" y="1507050"/>
            <a:chExt cx="2392350" cy="2696525"/>
          </a:xfrm>
        </p:grpSpPr>
        <p:sp>
          <p:nvSpPr>
            <p:cNvPr id="837" name="Google Shape;837;p43"/>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3"/>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3"/>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3"/>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3"/>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3"/>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3"/>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3"/>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3"/>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3"/>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6" name="Google Shape;856;p43"/>
          <p:cNvPicPr preferRelativeResize="0"/>
          <p:nvPr/>
        </p:nvPicPr>
        <p:blipFill>
          <a:blip r:embed="rId3">
            <a:alphaModFix/>
          </a:blip>
          <a:stretch>
            <a:fillRect/>
          </a:stretch>
        </p:blipFill>
        <p:spPr>
          <a:xfrm>
            <a:off x="2298091" y="2240056"/>
            <a:ext cx="1572825" cy="1953430"/>
          </a:xfrm>
          <a:prstGeom prst="rect">
            <a:avLst/>
          </a:prstGeom>
          <a:noFill/>
          <a:ln>
            <a:noFill/>
          </a:ln>
          <a:effectLst>
            <a:outerShdw blurRad="57150" rotWithShape="0" algn="bl" dir="5400000" dist="19050">
              <a:srgbClr val="000000">
                <a:alpha val="50000"/>
              </a:srgbClr>
            </a:outerShdw>
          </a:effectLst>
        </p:spPr>
      </p:pic>
      <p:grpSp>
        <p:nvGrpSpPr>
          <p:cNvPr id="857" name="Google Shape;857;p43"/>
          <p:cNvGrpSpPr/>
          <p:nvPr/>
        </p:nvGrpSpPr>
        <p:grpSpPr>
          <a:xfrm>
            <a:off x="5224747" y="2190743"/>
            <a:ext cx="1828952" cy="2061493"/>
            <a:chOff x="2501950" y="1507050"/>
            <a:chExt cx="2392350" cy="2696525"/>
          </a:xfrm>
        </p:grpSpPr>
        <p:sp>
          <p:nvSpPr>
            <p:cNvPr id="858" name="Google Shape;858;p43"/>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3"/>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3"/>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3"/>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3"/>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3"/>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3"/>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3"/>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3"/>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3"/>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3"/>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3"/>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3"/>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3"/>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3"/>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3"/>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3"/>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3"/>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3"/>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7" name="Google Shape;877;p43"/>
          <p:cNvPicPr preferRelativeResize="0"/>
          <p:nvPr/>
        </p:nvPicPr>
        <p:blipFill>
          <a:blip r:embed="rId4">
            <a:alphaModFix/>
          </a:blip>
          <a:stretch>
            <a:fillRect/>
          </a:stretch>
        </p:blipFill>
        <p:spPr>
          <a:xfrm>
            <a:off x="5443375" y="2244761"/>
            <a:ext cx="1572825" cy="1953449"/>
          </a:xfrm>
          <a:prstGeom prst="rect">
            <a:avLst/>
          </a:prstGeom>
          <a:noFill/>
          <a:ln>
            <a:noFill/>
          </a:ln>
        </p:spPr>
      </p:pic>
      <p:sp>
        <p:nvSpPr>
          <p:cNvPr id="878" name="Google Shape;878;p43"/>
          <p:cNvSpPr txBox="1"/>
          <p:nvPr/>
        </p:nvSpPr>
        <p:spPr>
          <a:xfrm>
            <a:off x="2169950" y="1715850"/>
            <a:ext cx="1829100" cy="47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Github repository</a:t>
            </a:r>
            <a:endParaRPr>
              <a:solidFill>
                <a:schemeClr val="lt1"/>
              </a:solidFill>
              <a:latin typeface="Maven Pro"/>
              <a:ea typeface="Maven Pro"/>
              <a:cs typeface="Maven Pro"/>
              <a:sym typeface="Maven Pro"/>
            </a:endParaRPr>
          </a:p>
        </p:txBody>
      </p:sp>
      <p:sp>
        <p:nvSpPr>
          <p:cNvPr id="879" name="Google Shape;879;p43"/>
          <p:cNvSpPr txBox="1"/>
          <p:nvPr/>
        </p:nvSpPr>
        <p:spPr>
          <a:xfrm>
            <a:off x="5204238" y="1631050"/>
            <a:ext cx="2051100" cy="47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Detailed first increment document</a:t>
            </a:r>
            <a:endParaRPr>
              <a:solidFill>
                <a:schemeClr val="lt1"/>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44"/>
          <p:cNvSpPr txBox="1"/>
          <p:nvPr>
            <p:ph type="title"/>
          </p:nvPr>
        </p:nvSpPr>
        <p:spPr>
          <a:xfrm>
            <a:off x="2471150" y="1759800"/>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885" name="Google Shape;885;p44"/>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44"/>
          <p:cNvGrpSpPr/>
          <p:nvPr/>
        </p:nvGrpSpPr>
        <p:grpSpPr>
          <a:xfrm>
            <a:off x="7981434" y="-1177061"/>
            <a:ext cx="203789" cy="1274754"/>
            <a:chOff x="2877432" y="975334"/>
            <a:chExt cx="188886" cy="1181531"/>
          </a:xfrm>
        </p:grpSpPr>
        <p:sp>
          <p:nvSpPr>
            <p:cNvPr id="887" name="Google Shape;887;p4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0" name="Google Shape;890;p44"/>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4"/>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5"/>
          <p:cNvSpPr txBox="1"/>
          <p:nvPr>
            <p:ph idx="4294967295" type="ctrTitle"/>
          </p:nvPr>
        </p:nvSpPr>
        <p:spPr>
          <a:xfrm>
            <a:off x="6179050" y="5331225"/>
            <a:ext cx="1451100" cy="2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SATURN</a:t>
            </a:r>
            <a:endParaRPr sz="1800"/>
          </a:p>
        </p:txBody>
      </p:sp>
      <p:sp>
        <p:nvSpPr>
          <p:cNvPr id="443" name="Google Shape;443;p25"/>
          <p:cNvSpPr txBox="1"/>
          <p:nvPr>
            <p:ph idx="4294967295" type="subTitle"/>
          </p:nvPr>
        </p:nvSpPr>
        <p:spPr>
          <a:xfrm>
            <a:off x="5898163" y="5451475"/>
            <a:ext cx="2040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Saturn is composed of hydrogen and helium</a:t>
            </a:r>
            <a:endParaRPr sz="1400"/>
          </a:p>
        </p:txBody>
      </p:sp>
      <p:sp>
        <p:nvSpPr>
          <p:cNvPr id="444" name="Google Shape;444;p25"/>
          <p:cNvSpPr/>
          <p:nvPr/>
        </p:nvSpPr>
        <p:spPr>
          <a:xfrm>
            <a:off x="6826638" y="4852950"/>
            <a:ext cx="155925" cy="156375"/>
          </a:xfrm>
          <a:custGeom>
            <a:rect b="b" l="l" r="r" t="t"/>
            <a:pathLst>
              <a:path extrusionOk="0" h="6255" w="6237">
                <a:moveTo>
                  <a:pt x="0" y="0"/>
                </a:moveTo>
                <a:lnTo>
                  <a:pt x="0" y="6255"/>
                </a:lnTo>
                <a:lnTo>
                  <a:pt x="6236" y="6255"/>
                </a:lnTo>
                <a:lnTo>
                  <a:pt x="62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txBox="1"/>
          <p:nvPr/>
        </p:nvSpPr>
        <p:spPr>
          <a:xfrm>
            <a:off x="1170575" y="1707400"/>
            <a:ext cx="6698700" cy="197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FFFFFF"/>
                </a:solidFill>
                <a:latin typeface="Share Tech"/>
                <a:ea typeface="Share Tech"/>
                <a:cs typeface="Share Tech"/>
                <a:sym typeface="Share Tech"/>
              </a:rPr>
              <a:t>Our project intends to help students manage their time, keep track of their future activities and allow them to retrieve time missed. For this purpose, we will develop a tool that allows its users to add and remove objectives. It will also have several options to keep track of them with constant notifications, progress updates and a tool that helps them find a path to complete those activities they missed without overlapping with new tasks.</a:t>
            </a:r>
            <a:endParaRPr sz="1800">
              <a:solidFill>
                <a:srgbClr val="FFFFFF"/>
              </a:solidFill>
              <a:latin typeface="Share Tech"/>
              <a:ea typeface="Share Tech"/>
              <a:cs typeface="Share Tech"/>
              <a:sym typeface="Share Tech"/>
            </a:endParaRPr>
          </a:p>
          <a:p>
            <a:pPr indent="0" lvl="0" marL="0" rtl="0" algn="l">
              <a:spcBef>
                <a:spcPts val="0"/>
              </a:spcBef>
              <a:spcAft>
                <a:spcPts val="0"/>
              </a:spcAft>
              <a:buNone/>
            </a:pPr>
            <a:r>
              <a:t/>
            </a:r>
            <a:endParaRPr>
              <a:latin typeface="Maven Pro"/>
              <a:ea typeface="Maven Pro"/>
              <a:cs typeface="Maven Pro"/>
              <a:sym typeface="Maven Pro"/>
            </a:endParaRPr>
          </a:p>
        </p:txBody>
      </p:sp>
      <p:sp>
        <p:nvSpPr>
          <p:cNvPr id="446" name="Google Shape;446;p25"/>
          <p:cNvSpPr txBox="1"/>
          <p:nvPr>
            <p:ph idx="4294967295" type="title"/>
          </p:nvPr>
        </p:nvSpPr>
        <p:spPr>
          <a:xfrm>
            <a:off x="881279" y="981662"/>
            <a:ext cx="1753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OBJECTIVE</a:t>
            </a:r>
            <a:r>
              <a:rPr lang="en"/>
              <a:t>:</a:t>
            </a:r>
            <a:endParaRPr/>
          </a:p>
        </p:txBody>
      </p:sp>
      <p:sp>
        <p:nvSpPr>
          <p:cNvPr id="447" name="Google Shape;447;p25"/>
          <p:cNvSpPr/>
          <p:nvPr/>
        </p:nvSpPr>
        <p:spPr>
          <a:xfrm>
            <a:off x="927901" y="336950"/>
            <a:ext cx="644700" cy="6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25"/>
          <p:cNvCxnSpPr>
            <a:stCxn id="447" idx="1"/>
            <a:endCxn id="446" idx="1"/>
          </p:cNvCxnSpPr>
          <p:nvPr/>
        </p:nvCxnSpPr>
        <p:spPr>
          <a:xfrm flipH="1">
            <a:off x="881401" y="659300"/>
            <a:ext cx="46500" cy="611400"/>
          </a:xfrm>
          <a:prstGeom prst="bentConnector3">
            <a:avLst>
              <a:gd fmla="val 612358" name="adj1"/>
            </a:avLst>
          </a:prstGeom>
          <a:noFill/>
          <a:ln cap="flat" cmpd="sng" w="9525">
            <a:solidFill>
              <a:schemeClr val="lt1"/>
            </a:solidFill>
            <a:prstDash val="solid"/>
            <a:round/>
            <a:headEnd len="med" w="med" type="none"/>
            <a:tailEnd len="med" w="med" type="none"/>
          </a:ln>
        </p:spPr>
      </p:cxnSp>
      <p:sp>
        <p:nvSpPr>
          <p:cNvPr id="449" name="Google Shape;449;p25"/>
          <p:cNvSpPr/>
          <p:nvPr/>
        </p:nvSpPr>
        <p:spPr>
          <a:xfrm>
            <a:off x="1667108" y="36743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958351" y="367413"/>
            <a:ext cx="583802" cy="583773"/>
          </a:xfrm>
          <a:custGeom>
            <a:rect b="b" l="l" r="r" t="t"/>
            <a:pathLst>
              <a:path extrusionOk="0" h="11693" w="11693">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25"/>
          <p:cNvCxnSpPr/>
          <p:nvPr/>
        </p:nvCxnSpPr>
        <p:spPr>
          <a:xfrm flipH="1" rot="10800000">
            <a:off x="5793363" y="2209609"/>
            <a:ext cx="2327400" cy="1842000"/>
          </a:xfrm>
          <a:prstGeom prst="bentConnector3">
            <a:avLst>
              <a:gd fmla="val 100270" name="adj1"/>
            </a:avLst>
          </a:prstGeom>
          <a:noFill/>
          <a:ln cap="flat" cmpd="sng" w="19050">
            <a:solidFill>
              <a:srgbClr val="FFFFFF"/>
            </a:solidFill>
            <a:prstDash val="solid"/>
            <a:round/>
            <a:headEnd len="med" w="med" type="none"/>
            <a:tailEnd len="med" w="med" type="none"/>
          </a:ln>
        </p:spPr>
      </p:cxnSp>
      <p:sp>
        <p:nvSpPr>
          <p:cNvPr id="452" name="Google Shape;452;p25"/>
          <p:cNvSpPr/>
          <p:nvPr/>
        </p:nvSpPr>
        <p:spPr>
          <a:xfrm>
            <a:off x="3038263" y="4566700"/>
            <a:ext cx="155925" cy="156375"/>
          </a:xfrm>
          <a:custGeom>
            <a:rect b="b" l="l" r="r" t="t"/>
            <a:pathLst>
              <a:path extrusionOk="0" h="6255" w="6237">
                <a:moveTo>
                  <a:pt x="0" y="0"/>
                </a:moveTo>
                <a:lnTo>
                  <a:pt x="0" y="6255"/>
                </a:lnTo>
                <a:lnTo>
                  <a:pt x="6236" y="6255"/>
                </a:lnTo>
                <a:lnTo>
                  <a:pt x="62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6"/>
          <p:cNvSpPr/>
          <p:nvPr/>
        </p:nvSpPr>
        <p:spPr>
          <a:xfrm>
            <a:off x="3358900" y="4361844"/>
            <a:ext cx="497100" cy="5142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txBox="1"/>
          <p:nvPr>
            <p:ph type="ctrTitle"/>
          </p:nvPr>
        </p:nvSpPr>
        <p:spPr>
          <a:xfrm>
            <a:off x="618825" y="259275"/>
            <a:ext cx="1440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USERS</a:t>
            </a:r>
            <a:endParaRPr/>
          </a:p>
        </p:txBody>
      </p:sp>
      <p:sp>
        <p:nvSpPr>
          <p:cNvPr id="459" name="Google Shape;459;p26"/>
          <p:cNvSpPr/>
          <p:nvPr/>
        </p:nvSpPr>
        <p:spPr>
          <a:xfrm>
            <a:off x="1143200" y="4267825"/>
            <a:ext cx="138900" cy="13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1902675" y="4865425"/>
            <a:ext cx="138900" cy="13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txBox="1"/>
          <p:nvPr>
            <p:ph idx="4294967295" type="title"/>
          </p:nvPr>
        </p:nvSpPr>
        <p:spPr>
          <a:xfrm>
            <a:off x="1189886" y="2032901"/>
            <a:ext cx="15168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a:t>
            </a:r>
            <a:endParaRPr/>
          </a:p>
        </p:txBody>
      </p:sp>
      <p:sp>
        <p:nvSpPr>
          <p:cNvPr id="462" name="Google Shape;462;p26"/>
          <p:cNvSpPr txBox="1"/>
          <p:nvPr>
            <p:ph idx="4294967295" type="title"/>
          </p:nvPr>
        </p:nvSpPr>
        <p:spPr>
          <a:xfrm>
            <a:off x="3922924" y="2413900"/>
            <a:ext cx="16311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Secondary</a:t>
            </a:r>
            <a:endParaRPr/>
          </a:p>
        </p:txBody>
      </p:sp>
      <p:sp>
        <p:nvSpPr>
          <p:cNvPr id="463" name="Google Shape;463;p26"/>
          <p:cNvSpPr txBox="1"/>
          <p:nvPr>
            <p:ph idx="4294967295" type="title"/>
          </p:nvPr>
        </p:nvSpPr>
        <p:spPr>
          <a:xfrm>
            <a:off x="6811278" y="2871101"/>
            <a:ext cx="15168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a:t>
            </a:r>
            <a:endParaRPr/>
          </a:p>
        </p:txBody>
      </p:sp>
      <p:sp>
        <p:nvSpPr>
          <p:cNvPr id="464" name="Google Shape;464;p26"/>
          <p:cNvSpPr/>
          <p:nvPr/>
        </p:nvSpPr>
        <p:spPr>
          <a:xfrm>
            <a:off x="1189886" y="1063675"/>
            <a:ext cx="712800" cy="73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922933" y="1444675"/>
            <a:ext cx="712800" cy="737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6811278" y="1901875"/>
            <a:ext cx="712800" cy="73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 name="Google Shape;467;p26"/>
          <p:cNvCxnSpPr>
            <a:stCxn id="464" idx="1"/>
            <a:endCxn id="461" idx="1"/>
          </p:cNvCxnSpPr>
          <p:nvPr/>
        </p:nvCxnSpPr>
        <p:spPr>
          <a:xfrm>
            <a:off x="1189886" y="1432375"/>
            <a:ext cx="600" cy="858900"/>
          </a:xfrm>
          <a:prstGeom prst="bentConnector3">
            <a:avLst>
              <a:gd fmla="val -39687500" name="adj1"/>
            </a:avLst>
          </a:prstGeom>
          <a:noFill/>
          <a:ln cap="flat" cmpd="sng" w="19050">
            <a:solidFill>
              <a:schemeClr val="lt1"/>
            </a:solidFill>
            <a:prstDash val="solid"/>
            <a:round/>
            <a:headEnd len="med" w="med" type="none"/>
            <a:tailEnd len="med" w="med" type="none"/>
          </a:ln>
        </p:spPr>
      </p:cxnSp>
      <p:cxnSp>
        <p:nvCxnSpPr>
          <p:cNvPr id="468" name="Google Shape;468;p26"/>
          <p:cNvCxnSpPr>
            <a:stCxn id="465" idx="1"/>
            <a:endCxn id="462" idx="1"/>
          </p:cNvCxnSpPr>
          <p:nvPr/>
        </p:nvCxnSpPr>
        <p:spPr>
          <a:xfrm>
            <a:off x="3922933" y="1813375"/>
            <a:ext cx="600" cy="858900"/>
          </a:xfrm>
          <a:prstGeom prst="bentConnector3">
            <a:avLst>
              <a:gd fmla="val -39688983" name="adj1"/>
            </a:avLst>
          </a:prstGeom>
          <a:noFill/>
          <a:ln cap="flat" cmpd="sng" w="19050">
            <a:solidFill>
              <a:schemeClr val="lt1"/>
            </a:solidFill>
            <a:prstDash val="solid"/>
            <a:round/>
            <a:headEnd len="med" w="med" type="none"/>
            <a:tailEnd len="med" w="med" type="none"/>
          </a:ln>
        </p:spPr>
      </p:cxnSp>
      <p:cxnSp>
        <p:nvCxnSpPr>
          <p:cNvPr id="469" name="Google Shape;469;p26"/>
          <p:cNvCxnSpPr>
            <a:stCxn id="466" idx="1"/>
            <a:endCxn id="463" idx="1"/>
          </p:cNvCxnSpPr>
          <p:nvPr/>
        </p:nvCxnSpPr>
        <p:spPr>
          <a:xfrm>
            <a:off x="6811278" y="2270575"/>
            <a:ext cx="600" cy="858900"/>
          </a:xfrm>
          <a:prstGeom prst="bentConnector3">
            <a:avLst>
              <a:gd fmla="val -39687500" name="adj1"/>
            </a:avLst>
          </a:prstGeom>
          <a:noFill/>
          <a:ln cap="flat" cmpd="sng" w="19050">
            <a:solidFill>
              <a:schemeClr val="lt1"/>
            </a:solidFill>
            <a:prstDash val="solid"/>
            <a:round/>
            <a:headEnd len="med" w="med" type="none"/>
            <a:tailEnd len="med" w="med" type="none"/>
          </a:ln>
        </p:spPr>
      </p:cxnSp>
      <p:sp>
        <p:nvSpPr>
          <p:cNvPr id="470" name="Google Shape;470;p26"/>
          <p:cNvSpPr/>
          <p:nvPr/>
        </p:nvSpPr>
        <p:spPr>
          <a:xfrm>
            <a:off x="7830999" y="2717792"/>
            <a:ext cx="206476" cy="212997"/>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6"/>
          <p:cNvGrpSpPr/>
          <p:nvPr/>
        </p:nvGrpSpPr>
        <p:grpSpPr>
          <a:xfrm>
            <a:off x="1341044" y="1143466"/>
            <a:ext cx="410449" cy="577784"/>
            <a:chOff x="5355653" y="2881493"/>
            <a:chExt cx="262184" cy="346643"/>
          </a:xfrm>
        </p:grpSpPr>
        <p:sp>
          <p:nvSpPr>
            <p:cNvPr id="472" name="Google Shape;472;p26"/>
            <p:cNvSpPr/>
            <p:nvPr/>
          </p:nvSpPr>
          <p:spPr>
            <a:xfrm>
              <a:off x="5465044" y="3060359"/>
              <a:ext cx="43402" cy="15777"/>
            </a:xfrm>
            <a:custGeom>
              <a:rect b="b" l="l" r="r" t="t"/>
              <a:pathLst>
                <a:path extrusionOk="0" h="498" w="1370">
                  <a:moveTo>
                    <a:pt x="167" y="1"/>
                  </a:moveTo>
                  <a:cubicBezTo>
                    <a:pt x="128" y="1"/>
                    <a:pt x="90" y="15"/>
                    <a:pt x="60" y="45"/>
                  </a:cubicBezTo>
                  <a:cubicBezTo>
                    <a:pt x="0" y="105"/>
                    <a:pt x="0" y="212"/>
                    <a:pt x="60" y="271"/>
                  </a:cubicBezTo>
                  <a:cubicBezTo>
                    <a:pt x="191" y="402"/>
                    <a:pt x="429" y="498"/>
                    <a:pt x="679" y="498"/>
                  </a:cubicBezTo>
                  <a:cubicBezTo>
                    <a:pt x="941" y="498"/>
                    <a:pt x="1167" y="414"/>
                    <a:pt x="1310" y="271"/>
                  </a:cubicBezTo>
                  <a:cubicBezTo>
                    <a:pt x="1370" y="212"/>
                    <a:pt x="1370" y="117"/>
                    <a:pt x="1310" y="45"/>
                  </a:cubicBezTo>
                  <a:cubicBezTo>
                    <a:pt x="1280" y="15"/>
                    <a:pt x="1239" y="1"/>
                    <a:pt x="1197" y="1"/>
                  </a:cubicBezTo>
                  <a:cubicBezTo>
                    <a:pt x="1155" y="1"/>
                    <a:pt x="1114" y="15"/>
                    <a:pt x="1084" y="45"/>
                  </a:cubicBezTo>
                  <a:cubicBezTo>
                    <a:pt x="1024" y="105"/>
                    <a:pt x="893" y="164"/>
                    <a:pt x="679" y="164"/>
                  </a:cubicBezTo>
                  <a:cubicBezTo>
                    <a:pt x="477" y="164"/>
                    <a:pt x="346" y="93"/>
                    <a:pt x="274" y="45"/>
                  </a:cubicBezTo>
                  <a:cubicBezTo>
                    <a:pt x="244" y="15"/>
                    <a:pt x="206"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5448823" y="3022564"/>
              <a:ext cx="10581" cy="15872"/>
            </a:xfrm>
            <a:custGeom>
              <a:rect b="b" l="l" r="r" t="t"/>
              <a:pathLst>
                <a:path extrusionOk="0" h="501" w="334">
                  <a:moveTo>
                    <a:pt x="167" y="0"/>
                  </a:moveTo>
                  <a:cubicBezTo>
                    <a:pt x="84" y="0"/>
                    <a:pt x="0" y="83"/>
                    <a:pt x="0" y="167"/>
                  </a:cubicBezTo>
                  <a:lnTo>
                    <a:pt x="0" y="333"/>
                  </a:lnTo>
                  <a:cubicBezTo>
                    <a:pt x="0" y="417"/>
                    <a:pt x="84" y="500"/>
                    <a:pt x="167" y="500"/>
                  </a:cubicBezTo>
                  <a:cubicBezTo>
                    <a:pt x="262" y="500"/>
                    <a:pt x="334" y="417"/>
                    <a:pt x="334" y="333"/>
                  </a:cubicBezTo>
                  <a:lnTo>
                    <a:pt x="334" y="167"/>
                  </a:lnTo>
                  <a:cubicBezTo>
                    <a:pt x="334" y="60"/>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5514084" y="3022564"/>
              <a:ext cx="10201" cy="15872"/>
            </a:xfrm>
            <a:custGeom>
              <a:rect b="b" l="l" r="r" t="t"/>
              <a:pathLst>
                <a:path extrusionOk="0" h="501" w="322">
                  <a:moveTo>
                    <a:pt x="167" y="0"/>
                  </a:moveTo>
                  <a:cubicBezTo>
                    <a:pt x="72" y="0"/>
                    <a:pt x="0" y="83"/>
                    <a:pt x="0" y="167"/>
                  </a:cubicBezTo>
                  <a:lnTo>
                    <a:pt x="0" y="333"/>
                  </a:lnTo>
                  <a:cubicBezTo>
                    <a:pt x="0" y="417"/>
                    <a:pt x="72" y="500"/>
                    <a:pt x="167" y="500"/>
                  </a:cubicBezTo>
                  <a:cubicBezTo>
                    <a:pt x="250" y="500"/>
                    <a:pt x="322" y="417"/>
                    <a:pt x="322" y="333"/>
                  </a:cubicBezTo>
                  <a:lnTo>
                    <a:pt x="322" y="167"/>
                  </a:lnTo>
                  <a:cubicBezTo>
                    <a:pt x="322" y="60"/>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5355653" y="2881493"/>
              <a:ext cx="262184" cy="346643"/>
            </a:xfrm>
            <a:custGeom>
              <a:rect b="b" l="l" r="r" t="t"/>
              <a:pathLst>
                <a:path extrusionOk="0" h="10942" w="8276">
                  <a:moveTo>
                    <a:pt x="4656" y="322"/>
                  </a:moveTo>
                  <a:cubicBezTo>
                    <a:pt x="4942" y="322"/>
                    <a:pt x="5180" y="560"/>
                    <a:pt x="5180" y="845"/>
                  </a:cubicBezTo>
                  <a:cubicBezTo>
                    <a:pt x="5180" y="988"/>
                    <a:pt x="5120" y="1119"/>
                    <a:pt x="5013" y="1215"/>
                  </a:cubicBezTo>
                  <a:cubicBezTo>
                    <a:pt x="4894" y="1203"/>
                    <a:pt x="4775" y="1179"/>
                    <a:pt x="4656" y="1179"/>
                  </a:cubicBezTo>
                  <a:lnTo>
                    <a:pt x="3632" y="1179"/>
                  </a:lnTo>
                  <a:cubicBezTo>
                    <a:pt x="3513" y="1179"/>
                    <a:pt x="3394" y="1203"/>
                    <a:pt x="3275" y="1215"/>
                  </a:cubicBezTo>
                  <a:cubicBezTo>
                    <a:pt x="3168" y="1107"/>
                    <a:pt x="3108" y="976"/>
                    <a:pt x="3108" y="845"/>
                  </a:cubicBezTo>
                  <a:cubicBezTo>
                    <a:pt x="3096" y="560"/>
                    <a:pt x="3334" y="322"/>
                    <a:pt x="3632" y="322"/>
                  </a:cubicBezTo>
                  <a:close/>
                  <a:moveTo>
                    <a:pt x="4632" y="1512"/>
                  </a:moveTo>
                  <a:cubicBezTo>
                    <a:pt x="5858" y="1512"/>
                    <a:pt x="6858" y="2512"/>
                    <a:pt x="6858" y="3739"/>
                  </a:cubicBezTo>
                  <a:lnTo>
                    <a:pt x="6858" y="4155"/>
                  </a:lnTo>
                  <a:cubicBezTo>
                    <a:pt x="6787" y="4120"/>
                    <a:pt x="6680" y="4096"/>
                    <a:pt x="6597" y="4096"/>
                  </a:cubicBezTo>
                  <a:lnTo>
                    <a:pt x="6489" y="4096"/>
                  </a:lnTo>
                  <a:lnTo>
                    <a:pt x="6489" y="4084"/>
                  </a:lnTo>
                  <a:lnTo>
                    <a:pt x="6489" y="3917"/>
                  </a:lnTo>
                  <a:cubicBezTo>
                    <a:pt x="6489" y="3834"/>
                    <a:pt x="6418" y="3762"/>
                    <a:pt x="6323" y="3762"/>
                  </a:cubicBezTo>
                  <a:lnTo>
                    <a:pt x="5418" y="3762"/>
                  </a:lnTo>
                  <a:lnTo>
                    <a:pt x="5287" y="3191"/>
                  </a:lnTo>
                  <a:cubicBezTo>
                    <a:pt x="5263" y="3131"/>
                    <a:pt x="5227" y="3084"/>
                    <a:pt x="5168" y="3072"/>
                  </a:cubicBezTo>
                  <a:cubicBezTo>
                    <a:pt x="5154" y="3069"/>
                    <a:pt x="5140" y="3068"/>
                    <a:pt x="5126" y="3068"/>
                  </a:cubicBezTo>
                  <a:cubicBezTo>
                    <a:pt x="5081" y="3068"/>
                    <a:pt x="5040" y="3083"/>
                    <a:pt x="5013" y="3120"/>
                  </a:cubicBezTo>
                  <a:lnTo>
                    <a:pt x="4370" y="3762"/>
                  </a:lnTo>
                  <a:lnTo>
                    <a:pt x="2906" y="3762"/>
                  </a:lnTo>
                  <a:cubicBezTo>
                    <a:pt x="2810" y="3762"/>
                    <a:pt x="2739" y="3834"/>
                    <a:pt x="2739" y="3917"/>
                  </a:cubicBezTo>
                  <a:cubicBezTo>
                    <a:pt x="2739" y="4012"/>
                    <a:pt x="2810" y="4084"/>
                    <a:pt x="2906" y="4084"/>
                  </a:cubicBezTo>
                  <a:lnTo>
                    <a:pt x="4430" y="4084"/>
                  </a:lnTo>
                  <a:cubicBezTo>
                    <a:pt x="4477" y="4084"/>
                    <a:pt x="4525" y="4072"/>
                    <a:pt x="4549" y="4036"/>
                  </a:cubicBezTo>
                  <a:lnTo>
                    <a:pt x="5049" y="3548"/>
                  </a:lnTo>
                  <a:lnTo>
                    <a:pt x="5144" y="3965"/>
                  </a:lnTo>
                  <a:cubicBezTo>
                    <a:pt x="5168" y="4036"/>
                    <a:pt x="5227" y="4084"/>
                    <a:pt x="5299" y="4084"/>
                  </a:cubicBezTo>
                  <a:lnTo>
                    <a:pt x="6156" y="4084"/>
                  </a:lnTo>
                  <a:lnTo>
                    <a:pt x="6156" y="4096"/>
                  </a:lnTo>
                  <a:cubicBezTo>
                    <a:pt x="6156" y="4191"/>
                    <a:pt x="6192" y="4274"/>
                    <a:pt x="6263" y="4334"/>
                  </a:cubicBezTo>
                  <a:cubicBezTo>
                    <a:pt x="6323" y="4393"/>
                    <a:pt x="6418" y="4441"/>
                    <a:pt x="6501" y="4441"/>
                  </a:cubicBezTo>
                  <a:lnTo>
                    <a:pt x="6597" y="4441"/>
                  </a:lnTo>
                  <a:cubicBezTo>
                    <a:pt x="6739" y="4441"/>
                    <a:pt x="6858" y="4560"/>
                    <a:pt x="6858" y="4715"/>
                  </a:cubicBezTo>
                  <a:cubicBezTo>
                    <a:pt x="6858" y="4858"/>
                    <a:pt x="6739" y="4977"/>
                    <a:pt x="6597" y="4977"/>
                  </a:cubicBezTo>
                  <a:lnTo>
                    <a:pt x="6501" y="4977"/>
                  </a:lnTo>
                  <a:lnTo>
                    <a:pt x="6501" y="4965"/>
                  </a:lnTo>
                  <a:cubicBezTo>
                    <a:pt x="6501" y="4870"/>
                    <a:pt x="6430" y="4798"/>
                    <a:pt x="6335" y="4798"/>
                  </a:cubicBezTo>
                  <a:cubicBezTo>
                    <a:pt x="6251" y="4798"/>
                    <a:pt x="6180" y="4870"/>
                    <a:pt x="6180" y="4965"/>
                  </a:cubicBezTo>
                  <a:cubicBezTo>
                    <a:pt x="6180" y="6096"/>
                    <a:pt x="5251" y="7037"/>
                    <a:pt x="4108" y="7037"/>
                  </a:cubicBezTo>
                  <a:cubicBezTo>
                    <a:pt x="2965" y="7037"/>
                    <a:pt x="2072" y="6096"/>
                    <a:pt x="2072" y="4953"/>
                  </a:cubicBezTo>
                  <a:cubicBezTo>
                    <a:pt x="2072" y="4858"/>
                    <a:pt x="1989" y="4786"/>
                    <a:pt x="1905" y="4786"/>
                  </a:cubicBezTo>
                  <a:cubicBezTo>
                    <a:pt x="1810" y="4786"/>
                    <a:pt x="1739" y="4858"/>
                    <a:pt x="1739" y="4953"/>
                  </a:cubicBezTo>
                  <a:lnTo>
                    <a:pt x="1739" y="4965"/>
                  </a:lnTo>
                  <a:lnTo>
                    <a:pt x="1655" y="4965"/>
                  </a:lnTo>
                  <a:cubicBezTo>
                    <a:pt x="1501" y="4965"/>
                    <a:pt x="1382" y="4846"/>
                    <a:pt x="1382" y="4691"/>
                  </a:cubicBezTo>
                  <a:cubicBezTo>
                    <a:pt x="1382" y="4548"/>
                    <a:pt x="1501" y="4429"/>
                    <a:pt x="1655" y="4429"/>
                  </a:cubicBezTo>
                  <a:lnTo>
                    <a:pt x="1739" y="4429"/>
                  </a:lnTo>
                  <a:cubicBezTo>
                    <a:pt x="1917" y="4429"/>
                    <a:pt x="2072" y="4274"/>
                    <a:pt x="2072" y="4096"/>
                  </a:cubicBezTo>
                  <a:lnTo>
                    <a:pt x="2072" y="4084"/>
                  </a:lnTo>
                  <a:lnTo>
                    <a:pt x="2251" y="4084"/>
                  </a:lnTo>
                  <a:cubicBezTo>
                    <a:pt x="2334" y="4084"/>
                    <a:pt x="2406" y="4012"/>
                    <a:pt x="2406" y="3917"/>
                  </a:cubicBezTo>
                  <a:cubicBezTo>
                    <a:pt x="2406" y="3834"/>
                    <a:pt x="2334" y="3762"/>
                    <a:pt x="2251" y="3762"/>
                  </a:cubicBezTo>
                  <a:lnTo>
                    <a:pt x="1905" y="3762"/>
                  </a:lnTo>
                  <a:cubicBezTo>
                    <a:pt x="1810" y="3762"/>
                    <a:pt x="1739" y="3834"/>
                    <a:pt x="1739" y="3917"/>
                  </a:cubicBezTo>
                  <a:lnTo>
                    <a:pt x="1739" y="4084"/>
                  </a:lnTo>
                  <a:cubicBezTo>
                    <a:pt x="1739" y="4084"/>
                    <a:pt x="1739" y="4096"/>
                    <a:pt x="1727" y="4096"/>
                  </a:cubicBezTo>
                  <a:lnTo>
                    <a:pt x="1632" y="4096"/>
                  </a:lnTo>
                  <a:cubicBezTo>
                    <a:pt x="1548" y="4096"/>
                    <a:pt x="1441" y="4132"/>
                    <a:pt x="1370" y="4155"/>
                  </a:cubicBezTo>
                  <a:lnTo>
                    <a:pt x="1370" y="3739"/>
                  </a:lnTo>
                  <a:cubicBezTo>
                    <a:pt x="1370" y="2512"/>
                    <a:pt x="2370" y="1512"/>
                    <a:pt x="3596" y="1512"/>
                  </a:cubicBezTo>
                  <a:close/>
                  <a:moveTo>
                    <a:pt x="2965" y="7513"/>
                  </a:moveTo>
                  <a:cubicBezTo>
                    <a:pt x="2941" y="7656"/>
                    <a:pt x="2858" y="7775"/>
                    <a:pt x="2715" y="7834"/>
                  </a:cubicBezTo>
                  <a:lnTo>
                    <a:pt x="2679" y="7846"/>
                  </a:lnTo>
                  <a:cubicBezTo>
                    <a:pt x="2667" y="7834"/>
                    <a:pt x="2644" y="7834"/>
                    <a:pt x="2632" y="7822"/>
                  </a:cubicBezTo>
                  <a:cubicBezTo>
                    <a:pt x="2581" y="7786"/>
                    <a:pt x="2521" y="7772"/>
                    <a:pt x="2460" y="7772"/>
                  </a:cubicBezTo>
                  <a:cubicBezTo>
                    <a:pt x="2422" y="7772"/>
                    <a:pt x="2383" y="7778"/>
                    <a:pt x="2346" y="7787"/>
                  </a:cubicBezTo>
                  <a:lnTo>
                    <a:pt x="1858" y="7977"/>
                  </a:lnTo>
                  <a:cubicBezTo>
                    <a:pt x="1751" y="8025"/>
                    <a:pt x="1667" y="8120"/>
                    <a:pt x="1620" y="8227"/>
                  </a:cubicBezTo>
                  <a:lnTo>
                    <a:pt x="1394" y="8299"/>
                  </a:lnTo>
                  <a:lnTo>
                    <a:pt x="1394" y="8025"/>
                  </a:lnTo>
                  <a:cubicBezTo>
                    <a:pt x="1394" y="7751"/>
                    <a:pt x="1632" y="7513"/>
                    <a:pt x="1917" y="7513"/>
                  </a:cubicBezTo>
                  <a:close/>
                  <a:moveTo>
                    <a:pt x="6370" y="7513"/>
                  </a:moveTo>
                  <a:cubicBezTo>
                    <a:pt x="6656" y="7513"/>
                    <a:pt x="6894" y="7751"/>
                    <a:pt x="6894" y="8025"/>
                  </a:cubicBezTo>
                  <a:lnTo>
                    <a:pt x="6894" y="8299"/>
                  </a:lnTo>
                  <a:lnTo>
                    <a:pt x="6882" y="8299"/>
                  </a:lnTo>
                  <a:lnTo>
                    <a:pt x="6668" y="8227"/>
                  </a:lnTo>
                  <a:cubicBezTo>
                    <a:pt x="6620" y="8120"/>
                    <a:pt x="6525" y="8025"/>
                    <a:pt x="6430" y="7989"/>
                  </a:cubicBezTo>
                  <a:lnTo>
                    <a:pt x="5942" y="7787"/>
                  </a:lnTo>
                  <a:cubicBezTo>
                    <a:pt x="5905" y="7778"/>
                    <a:pt x="5866" y="7772"/>
                    <a:pt x="5828" y="7772"/>
                  </a:cubicBezTo>
                  <a:cubicBezTo>
                    <a:pt x="5767" y="7772"/>
                    <a:pt x="5707" y="7786"/>
                    <a:pt x="5656" y="7822"/>
                  </a:cubicBezTo>
                  <a:cubicBezTo>
                    <a:pt x="5644" y="7834"/>
                    <a:pt x="5620" y="7834"/>
                    <a:pt x="5608" y="7846"/>
                  </a:cubicBezTo>
                  <a:lnTo>
                    <a:pt x="5561" y="7834"/>
                  </a:lnTo>
                  <a:cubicBezTo>
                    <a:pt x="5430" y="7787"/>
                    <a:pt x="5323" y="7656"/>
                    <a:pt x="5323" y="7513"/>
                  </a:cubicBezTo>
                  <a:close/>
                  <a:moveTo>
                    <a:pt x="2441" y="8084"/>
                  </a:moveTo>
                  <a:lnTo>
                    <a:pt x="2441" y="9073"/>
                  </a:lnTo>
                  <a:lnTo>
                    <a:pt x="1905" y="9073"/>
                  </a:lnTo>
                  <a:lnTo>
                    <a:pt x="1905" y="8382"/>
                  </a:lnTo>
                  <a:cubicBezTo>
                    <a:pt x="1905" y="8346"/>
                    <a:pt x="1929" y="8299"/>
                    <a:pt x="1977" y="8275"/>
                  </a:cubicBezTo>
                  <a:lnTo>
                    <a:pt x="2441" y="8084"/>
                  </a:lnTo>
                  <a:close/>
                  <a:moveTo>
                    <a:pt x="5835" y="8108"/>
                  </a:moveTo>
                  <a:lnTo>
                    <a:pt x="6287" y="8299"/>
                  </a:lnTo>
                  <a:cubicBezTo>
                    <a:pt x="6335" y="8311"/>
                    <a:pt x="6370" y="8358"/>
                    <a:pt x="6370" y="8406"/>
                  </a:cubicBezTo>
                  <a:lnTo>
                    <a:pt x="6370" y="9073"/>
                  </a:lnTo>
                  <a:lnTo>
                    <a:pt x="5835" y="9073"/>
                  </a:lnTo>
                  <a:lnTo>
                    <a:pt x="5835" y="8108"/>
                  </a:lnTo>
                  <a:close/>
                  <a:moveTo>
                    <a:pt x="4989" y="7168"/>
                  </a:moveTo>
                  <a:lnTo>
                    <a:pt x="4989" y="7489"/>
                  </a:lnTo>
                  <a:cubicBezTo>
                    <a:pt x="4989" y="7775"/>
                    <a:pt x="5168" y="8025"/>
                    <a:pt x="5430" y="8132"/>
                  </a:cubicBezTo>
                  <a:lnTo>
                    <a:pt x="5489" y="8168"/>
                  </a:lnTo>
                  <a:lnTo>
                    <a:pt x="5489" y="8406"/>
                  </a:lnTo>
                  <a:lnTo>
                    <a:pt x="5525" y="8406"/>
                  </a:lnTo>
                  <a:cubicBezTo>
                    <a:pt x="5251" y="8918"/>
                    <a:pt x="4727" y="9251"/>
                    <a:pt x="4132" y="9251"/>
                  </a:cubicBezTo>
                  <a:cubicBezTo>
                    <a:pt x="3560" y="9251"/>
                    <a:pt x="3025" y="8918"/>
                    <a:pt x="2751" y="8406"/>
                  </a:cubicBezTo>
                  <a:lnTo>
                    <a:pt x="2751" y="8168"/>
                  </a:lnTo>
                  <a:lnTo>
                    <a:pt x="2810" y="8132"/>
                  </a:lnTo>
                  <a:cubicBezTo>
                    <a:pt x="3084" y="8037"/>
                    <a:pt x="3263" y="7775"/>
                    <a:pt x="3263" y="7489"/>
                  </a:cubicBezTo>
                  <a:lnTo>
                    <a:pt x="3263" y="7168"/>
                  </a:lnTo>
                  <a:cubicBezTo>
                    <a:pt x="3525" y="7275"/>
                    <a:pt x="3822" y="7334"/>
                    <a:pt x="4120" y="7334"/>
                  </a:cubicBezTo>
                  <a:cubicBezTo>
                    <a:pt x="4418" y="7334"/>
                    <a:pt x="4715" y="7275"/>
                    <a:pt x="4989" y="7168"/>
                  </a:cubicBezTo>
                  <a:close/>
                  <a:moveTo>
                    <a:pt x="3596" y="0"/>
                  </a:moveTo>
                  <a:cubicBezTo>
                    <a:pt x="3144" y="0"/>
                    <a:pt x="2751" y="381"/>
                    <a:pt x="2751" y="857"/>
                  </a:cubicBezTo>
                  <a:cubicBezTo>
                    <a:pt x="2751" y="1012"/>
                    <a:pt x="2798" y="1167"/>
                    <a:pt x="2882" y="1298"/>
                  </a:cubicBezTo>
                  <a:cubicBezTo>
                    <a:pt x="1810" y="1607"/>
                    <a:pt x="1036" y="2596"/>
                    <a:pt x="1036" y="3751"/>
                  </a:cubicBezTo>
                  <a:lnTo>
                    <a:pt x="1036" y="4691"/>
                  </a:lnTo>
                  <a:cubicBezTo>
                    <a:pt x="1036" y="5025"/>
                    <a:pt x="1310" y="5275"/>
                    <a:pt x="1620" y="5275"/>
                  </a:cubicBezTo>
                  <a:lnTo>
                    <a:pt x="1739" y="5275"/>
                  </a:lnTo>
                  <a:cubicBezTo>
                    <a:pt x="1846" y="6013"/>
                    <a:pt x="2286" y="6644"/>
                    <a:pt x="2918" y="7013"/>
                  </a:cubicBezTo>
                  <a:lnTo>
                    <a:pt x="2918" y="7180"/>
                  </a:lnTo>
                  <a:lnTo>
                    <a:pt x="1870" y="7180"/>
                  </a:lnTo>
                  <a:cubicBezTo>
                    <a:pt x="1417" y="7180"/>
                    <a:pt x="1024" y="7549"/>
                    <a:pt x="1024" y="8025"/>
                  </a:cubicBezTo>
                  <a:lnTo>
                    <a:pt x="1024" y="8418"/>
                  </a:lnTo>
                  <a:lnTo>
                    <a:pt x="786" y="8501"/>
                  </a:lnTo>
                  <a:cubicBezTo>
                    <a:pt x="310" y="8668"/>
                    <a:pt x="0" y="9120"/>
                    <a:pt x="0" y="9620"/>
                  </a:cubicBezTo>
                  <a:lnTo>
                    <a:pt x="0" y="10763"/>
                  </a:lnTo>
                  <a:cubicBezTo>
                    <a:pt x="0" y="10859"/>
                    <a:pt x="72" y="10930"/>
                    <a:pt x="167" y="10930"/>
                  </a:cubicBezTo>
                  <a:cubicBezTo>
                    <a:pt x="251" y="10930"/>
                    <a:pt x="322" y="10859"/>
                    <a:pt x="322" y="10763"/>
                  </a:cubicBezTo>
                  <a:lnTo>
                    <a:pt x="322" y="9620"/>
                  </a:lnTo>
                  <a:cubicBezTo>
                    <a:pt x="322" y="9251"/>
                    <a:pt x="560" y="8918"/>
                    <a:pt x="905" y="8799"/>
                  </a:cubicBezTo>
                  <a:lnTo>
                    <a:pt x="1560" y="8584"/>
                  </a:lnTo>
                  <a:lnTo>
                    <a:pt x="1560" y="10787"/>
                  </a:lnTo>
                  <a:cubicBezTo>
                    <a:pt x="1560" y="10870"/>
                    <a:pt x="1632" y="10942"/>
                    <a:pt x="1727" y="10942"/>
                  </a:cubicBezTo>
                  <a:cubicBezTo>
                    <a:pt x="1810" y="10942"/>
                    <a:pt x="1894" y="10870"/>
                    <a:pt x="1894" y="10787"/>
                  </a:cubicBezTo>
                  <a:lnTo>
                    <a:pt x="1894" y="9382"/>
                  </a:lnTo>
                  <a:lnTo>
                    <a:pt x="2417" y="9382"/>
                  </a:lnTo>
                  <a:lnTo>
                    <a:pt x="2417" y="10763"/>
                  </a:lnTo>
                  <a:cubicBezTo>
                    <a:pt x="2417" y="10859"/>
                    <a:pt x="2501" y="10930"/>
                    <a:pt x="2584" y="10930"/>
                  </a:cubicBezTo>
                  <a:cubicBezTo>
                    <a:pt x="2679" y="10930"/>
                    <a:pt x="2751" y="10859"/>
                    <a:pt x="2751" y="10763"/>
                  </a:cubicBezTo>
                  <a:lnTo>
                    <a:pt x="2751" y="8954"/>
                  </a:lnTo>
                  <a:cubicBezTo>
                    <a:pt x="2858" y="9073"/>
                    <a:pt x="2989" y="9168"/>
                    <a:pt x="3120" y="9263"/>
                  </a:cubicBezTo>
                  <a:cubicBezTo>
                    <a:pt x="3418" y="9454"/>
                    <a:pt x="3775" y="9561"/>
                    <a:pt x="4132" y="9561"/>
                  </a:cubicBezTo>
                  <a:cubicBezTo>
                    <a:pt x="4489" y="9561"/>
                    <a:pt x="4834" y="9454"/>
                    <a:pt x="5144" y="9263"/>
                  </a:cubicBezTo>
                  <a:cubicBezTo>
                    <a:pt x="5275" y="9168"/>
                    <a:pt x="5418" y="9073"/>
                    <a:pt x="5513" y="8954"/>
                  </a:cubicBezTo>
                  <a:lnTo>
                    <a:pt x="5513" y="9573"/>
                  </a:lnTo>
                  <a:cubicBezTo>
                    <a:pt x="5513" y="9668"/>
                    <a:pt x="5596" y="9739"/>
                    <a:pt x="5680" y="9739"/>
                  </a:cubicBezTo>
                  <a:cubicBezTo>
                    <a:pt x="5775" y="9739"/>
                    <a:pt x="5846" y="9668"/>
                    <a:pt x="5846" y="9573"/>
                  </a:cubicBezTo>
                  <a:lnTo>
                    <a:pt x="5846" y="9382"/>
                  </a:lnTo>
                  <a:lnTo>
                    <a:pt x="6382" y="9382"/>
                  </a:lnTo>
                  <a:lnTo>
                    <a:pt x="6382" y="10763"/>
                  </a:lnTo>
                  <a:cubicBezTo>
                    <a:pt x="6382" y="10859"/>
                    <a:pt x="6454" y="10930"/>
                    <a:pt x="6549" y="10930"/>
                  </a:cubicBezTo>
                  <a:cubicBezTo>
                    <a:pt x="6632" y="10930"/>
                    <a:pt x="6704" y="10859"/>
                    <a:pt x="6704" y="10763"/>
                  </a:cubicBezTo>
                  <a:lnTo>
                    <a:pt x="6704" y="8561"/>
                  </a:lnTo>
                  <a:lnTo>
                    <a:pt x="7359" y="8787"/>
                  </a:lnTo>
                  <a:cubicBezTo>
                    <a:pt x="7704" y="8906"/>
                    <a:pt x="7942" y="9239"/>
                    <a:pt x="7942" y="9608"/>
                  </a:cubicBezTo>
                  <a:lnTo>
                    <a:pt x="7942" y="10751"/>
                  </a:lnTo>
                  <a:cubicBezTo>
                    <a:pt x="7942" y="10847"/>
                    <a:pt x="8013" y="10918"/>
                    <a:pt x="8109" y="10918"/>
                  </a:cubicBezTo>
                  <a:cubicBezTo>
                    <a:pt x="8192" y="10918"/>
                    <a:pt x="8275" y="10847"/>
                    <a:pt x="8275" y="10751"/>
                  </a:cubicBezTo>
                  <a:lnTo>
                    <a:pt x="8275" y="9608"/>
                  </a:lnTo>
                  <a:cubicBezTo>
                    <a:pt x="8240" y="9120"/>
                    <a:pt x="7918" y="8668"/>
                    <a:pt x="7442" y="8501"/>
                  </a:cubicBezTo>
                  <a:lnTo>
                    <a:pt x="7204" y="8418"/>
                  </a:lnTo>
                  <a:lnTo>
                    <a:pt x="7204" y="8025"/>
                  </a:lnTo>
                  <a:cubicBezTo>
                    <a:pt x="7204" y="7572"/>
                    <a:pt x="6835" y="7180"/>
                    <a:pt x="6358" y="7180"/>
                  </a:cubicBezTo>
                  <a:lnTo>
                    <a:pt x="5311" y="7180"/>
                  </a:lnTo>
                  <a:lnTo>
                    <a:pt x="5311" y="7013"/>
                  </a:lnTo>
                  <a:cubicBezTo>
                    <a:pt x="5942" y="6656"/>
                    <a:pt x="6382" y="6013"/>
                    <a:pt x="6489" y="5275"/>
                  </a:cubicBezTo>
                  <a:lnTo>
                    <a:pt x="6608" y="5275"/>
                  </a:lnTo>
                  <a:cubicBezTo>
                    <a:pt x="6930" y="5275"/>
                    <a:pt x="7192" y="5001"/>
                    <a:pt x="7192" y="4691"/>
                  </a:cubicBezTo>
                  <a:lnTo>
                    <a:pt x="7192" y="3751"/>
                  </a:lnTo>
                  <a:cubicBezTo>
                    <a:pt x="7192" y="2596"/>
                    <a:pt x="6418" y="1607"/>
                    <a:pt x="5346" y="1298"/>
                  </a:cubicBezTo>
                  <a:cubicBezTo>
                    <a:pt x="5430" y="1167"/>
                    <a:pt x="5477" y="1000"/>
                    <a:pt x="5477" y="857"/>
                  </a:cubicBezTo>
                  <a:cubicBezTo>
                    <a:pt x="5477" y="393"/>
                    <a:pt x="5108" y="0"/>
                    <a:pt x="4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5529924" y="3201335"/>
              <a:ext cx="10581" cy="26421"/>
            </a:xfrm>
            <a:custGeom>
              <a:rect b="b" l="l" r="r" t="t"/>
              <a:pathLst>
                <a:path extrusionOk="0" h="834" w="334">
                  <a:moveTo>
                    <a:pt x="167" y="1"/>
                  </a:moveTo>
                  <a:cubicBezTo>
                    <a:pt x="84" y="1"/>
                    <a:pt x="0" y="72"/>
                    <a:pt x="0" y="167"/>
                  </a:cubicBezTo>
                  <a:lnTo>
                    <a:pt x="0" y="667"/>
                  </a:lnTo>
                  <a:cubicBezTo>
                    <a:pt x="0" y="763"/>
                    <a:pt x="84" y="834"/>
                    <a:pt x="167" y="834"/>
                  </a:cubicBezTo>
                  <a:cubicBezTo>
                    <a:pt x="262" y="834"/>
                    <a:pt x="334" y="763"/>
                    <a:pt x="334" y="667"/>
                  </a:cubicBezTo>
                  <a:lnTo>
                    <a:pt x="334" y="167"/>
                  </a:lnTo>
                  <a:cubicBezTo>
                    <a:pt x="334"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6"/>
          <p:cNvGrpSpPr/>
          <p:nvPr/>
        </p:nvGrpSpPr>
        <p:grpSpPr>
          <a:xfrm>
            <a:off x="4054558" y="1531141"/>
            <a:ext cx="452419" cy="564463"/>
            <a:chOff x="4897750" y="2415639"/>
            <a:chExt cx="279513" cy="357255"/>
          </a:xfrm>
        </p:grpSpPr>
        <p:sp>
          <p:nvSpPr>
            <p:cNvPr id="478" name="Google Shape;478;p26"/>
            <p:cNvSpPr/>
            <p:nvPr/>
          </p:nvSpPr>
          <p:spPr>
            <a:xfrm>
              <a:off x="4964119" y="2715522"/>
              <a:ext cx="10613" cy="55472"/>
            </a:xfrm>
            <a:custGeom>
              <a:rect b="b" l="l" r="r" t="t"/>
              <a:pathLst>
                <a:path extrusionOk="0" h="1751" w="335">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5098031" y="2715522"/>
              <a:ext cx="10581" cy="55472"/>
            </a:xfrm>
            <a:custGeom>
              <a:rect b="b" l="l" r="r" t="t"/>
              <a:pathLst>
                <a:path extrusionOk="0" h="1751" w="334">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4897750" y="2415639"/>
              <a:ext cx="279513" cy="357255"/>
            </a:xfrm>
            <a:custGeom>
              <a:rect b="b" l="l" r="r" t="t"/>
              <a:pathLst>
                <a:path extrusionOk="0" h="11277" w="8823">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4997700" y="2526551"/>
              <a:ext cx="10201" cy="16252"/>
            </a:xfrm>
            <a:custGeom>
              <a:rect b="b" l="l" r="r" t="t"/>
              <a:pathLst>
                <a:path extrusionOk="0" h="513" w="322">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5064830" y="2526551"/>
              <a:ext cx="10233" cy="16252"/>
            </a:xfrm>
            <a:custGeom>
              <a:rect b="b" l="l" r="r" t="t"/>
              <a:pathLst>
                <a:path extrusionOk="0" h="513" w="323">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5013160" y="2565865"/>
              <a:ext cx="46063" cy="16157"/>
            </a:xfrm>
            <a:custGeom>
              <a:rect b="b" l="l" r="r" t="t"/>
              <a:pathLst>
                <a:path extrusionOk="0" h="510" w="1454">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4992030" y="2509570"/>
              <a:ext cx="21923" cy="10581"/>
            </a:xfrm>
            <a:custGeom>
              <a:rect b="b" l="l" r="r" t="t"/>
              <a:pathLst>
                <a:path extrusionOk="0" h="334" w="692">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5059191" y="2509570"/>
              <a:ext cx="21511" cy="10581"/>
            </a:xfrm>
            <a:custGeom>
              <a:rect b="b" l="l" r="r" t="t"/>
              <a:pathLst>
                <a:path extrusionOk="0" h="334" w="679">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6"/>
          <p:cNvGrpSpPr/>
          <p:nvPr/>
        </p:nvGrpSpPr>
        <p:grpSpPr>
          <a:xfrm>
            <a:off x="6959548" y="2011849"/>
            <a:ext cx="410450" cy="517452"/>
            <a:chOff x="7144274" y="1500214"/>
            <a:chExt cx="282174" cy="355735"/>
          </a:xfrm>
        </p:grpSpPr>
        <p:sp>
          <p:nvSpPr>
            <p:cNvPr id="487" name="Google Shape;487;p26"/>
            <p:cNvSpPr/>
            <p:nvPr/>
          </p:nvSpPr>
          <p:spPr>
            <a:xfrm>
              <a:off x="7245745" y="1613375"/>
              <a:ext cx="10613" cy="16252"/>
            </a:xfrm>
            <a:custGeom>
              <a:rect b="b" l="l" r="r" t="t"/>
              <a:pathLst>
                <a:path extrusionOk="0" h="513" w="335">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7313635" y="1613375"/>
              <a:ext cx="10613" cy="16252"/>
            </a:xfrm>
            <a:custGeom>
              <a:rect b="b" l="l" r="r" t="t"/>
              <a:pathLst>
                <a:path extrusionOk="0" h="513" w="335">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7262345" y="1653070"/>
              <a:ext cx="45302" cy="16157"/>
            </a:xfrm>
            <a:custGeom>
              <a:rect b="b" l="l" r="r" t="t"/>
              <a:pathLst>
                <a:path extrusionOk="0" h="510" w="143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7144274" y="1500214"/>
              <a:ext cx="282174" cy="355735"/>
            </a:xfrm>
            <a:custGeom>
              <a:rect b="b" l="l" r="r" t="t"/>
              <a:pathLst>
                <a:path extrusionOk="0" h="11229" w="8907">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7239726" y="1594081"/>
              <a:ext cx="22651" cy="12165"/>
            </a:xfrm>
            <a:custGeom>
              <a:rect b="b" l="l" r="r" t="t"/>
              <a:pathLst>
                <a:path extrusionOk="0" h="384" w="715">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7307616" y="1594462"/>
              <a:ext cx="22651" cy="12514"/>
            </a:xfrm>
            <a:custGeom>
              <a:rect b="b" l="l" r="r" t="t"/>
              <a:pathLst>
                <a:path extrusionOk="0" h="395" w="715">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26"/>
          <p:cNvSpPr txBox="1"/>
          <p:nvPr/>
        </p:nvSpPr>
        <p:spPr>
          <a:xfrm>
            <a:off x="868600" y="2613900"/>
            <a:ext cx="1759500" cy="13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hare Tech"/>
                <a:ea typeface="Share Tech"/>
                <a:cs typeface="Share Tech"/>
                <a:sym typeface="Share Tech"/>
              </a:rPr>
              <a:t>Students of 1st semester of UADY studying Software Engineering.</a:t>
            </a:r>
            <a:endParaRPr>
              <a:solidFill>
                <a:srgbClr val="FFFFFF"/>
              </a:solidFill>
              <a:latin typeface="Share Tech"/>
              <a:ea typeface="Share Tech"/>
              <a:cs typeface="Share Tech"/>
              <a:sym typeface="Share Tech"/>
            </a:endParaRPr>
          </a:p>
        </p:txBody>
      </p:sp>
      <p:sp>
        <p:nvSpPr>
          <p:cNvPr id="494" name="Google Shape;494;p26"/>
          <p:cNvSpPr txBox="1"/>
          <p:nvPr/>
        </p:nvSpPr>
        <p:spPr>
          <a:xfrm>
            <a:off x="3684800" y="2994900"/>
            <a:ext cx="1676400" cy="13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hare Tech"/>
                <a:ea typeface="Share Tech"/>
                <a:cs typeface="Share Tech"/>
                <a:sym typeface="Share Tech"/>
              </a:rPr>
              <a:t>Students of higher semesters of UADY studying Software Engineering.</a:t>
            </a:r>
            <a:endParaRPr>
              <a:solidFill>
                <a:srgbClr val="FFFFFF"/>
              </a:solidFill>
              <a:latin typeface="Share Tech"/>
              <a:ea typeface="Share Tech"/>
              <a:cs typeface="Share Tech"/>
              <a:sym typeface="Share Tech"/>
            </a:endParaRPr>
          </a:p>
        </p:txBody>
      </p:sp>
      <p:sp>
        <p:nvSpPr>
          <p:cNvPr id="495" name="Google Shape;495;p26"/>
          <p:cNvSpPr txBox="1"/>
          <p:nvPr/>
        </p:nvSpPr>
        <p:spPr>
          <a:xfrm>
            <a:off x="6573150" y="3452100"/>
            <a:ext cx="1676400" cy="13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hare Tech"/>
                <a:ea typeface="Share Tech"/>
                <a:cs typeface="Share Tech"/>
                <a:sym typeface="Share Tech"/>
              </a:rPr>
              <a:t>All students at University level that struggle with time management</a:t>
            </a:r>
            <a:endParaRPr>
              <a:solidFill>
                <a:srgbClr val="FFFFFF"/>
              </a:solidFill>
              <a:latin typeface="Share Tech"/>
              <a:ea typeface="Share Tech"/>
              <a:cs typeface="Share Tech"/>
              <a:sym typeface="Share Tech"/>
            </a:endParaRPr>
          </a:p>
        </p:txBody>
      </p:sp>
      <p:sp>
        <p:nvSpPr>
          <p:cNvPr id="496" name="Google Shape;496;p26"/>
          <p:cNvSpPr/>
          <p:nvPr/>
        </p:nvSpPr>
        <p:spPr>
          <a:xfrm>
            <a:off x="3608600" y="478725"/>
            <a:ext cx="138900" cy="138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txBox="1"/>
          <p:nvPr/>
        </p:nvSpPr>
        <p:spPr>
          <a:xfrm>
            <a:off x="3923525" y="4406725"/>
            <a:ext cx="15168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Share Tech"/>
                <a:ea typeface="Share Tech"/>
                <a:cs typeface="Share Tech"/>
                <a:sym typeface="Share Tech"/>
              </a:rPr>
              <a:t>Customers?</a:t>
            </a:r>
            <a:endParaRPr sz="2400">
              <a:solidFill>
                <a:srgbClr val="FFFFFF"/>
              </a:solidFill>
              <a:latin typeface="Share Tech"/>
              <a:ea typeface="Share Tech"/>
              <a:cs typeface="Share Tech"/>
              <a:sym typeface="Share Tech"/>
            </a:endParaRPr>
          </a:p>
        </p:txBody>
      </p:sp>
      <p:grpSp>
        <p:nvGrpSpPr>
          <p:cNvPr id="498" name="Google Shape;498;p26"/>
          <p:cNvGrpSpPr/>
          <p:nvPr/>
        </p:nvGrpSpPr>
        <p:grpSpPr>
          <a:xfrm>
            <a:off x="3402227" y="4405548"/>
            <a:ext cx="410453" cy="426803"/>
            <a:chOff x="3967213" y="3356947"/>
            <a:chExt cx="368185" cy="354753"/>
          </a:xfrm>
        </p:grpSpPr>
        <p:sp>
          <p:nvSpPr>
            <p:cNvPr id="499" name="Google Shape;499;p26"/>
            <p:cNvSpPr/>
            <p:nvPr/>
          </p:nvSpPr>
          <p:spPr>
            <a:xfrm>
              <a:off x="4180705" y="3356947"/>
              <a:ext cx="154693" cy="164292"/>
            </a:xfrm>
            <a:custGeom>
              <a:rect b="b" l="l" r="r" t="t"/>
              <a:pathLst>
                <a:path extrusionOk="0" h="5186" w="4883">
                  <a:moveTo>
                    <a:pt x="2526" y="0"/>
                  </a:moveTo>
                  <a:cubicBezTo>
                    <a:pt x="1765" y="0"/>
                    <a:pt x="1017" y="368"/>
                    <a:pt x="560" y="1042"/>
                  </a:cubicBezTo>
                  <a:cubicBezTo>
                    <a:pt x="1" y="1875"/>
                    <a:pt x="24" y="2959"/>
                    <a:pt x="632" y="3768"/>
                  </a:cubicBezTo>
                  <a:lnTo>
                    <a:pt x="572" y="5006"/>
                  </a:lnTo>
                  <a:cubicBezTo>
                    <a:pt x="572" y="5066"/>
                    <a:pt x="608" y="5126"/>
                    <a:pt x="655" y="5149"/>
                  </a:cubicBezTo>
                  <a:cubicBezTo>
                    <a:pt x="679" y="5161"/>
                    <a:pt x="715" y="5185"/>
                    <a:pt x="739" y="5185"/>
                  </a:cubicBezTo>
                  <a:cubicBezTo>
                    <a:pt x="774" y="5185"/>
                    <a:pt x="786" y="5185"/>
                    <a:pt x="810" y="5161"/>
                  </a:cubicBezTo>
                  <a:lnTo>
                    <a:pt x="1929" y="4649"/>
                  </a:lnTo>
                  <a:cubicBezTo>
                    <a:pt x="2120" y="4685"/>
                    <a:pt x="2334" y="4721"/>
                    <a:pt x="2525" y="4721"/>
                  </a:cubicBezTo>
                  <a:cubicBezTo>
                    <a:pt x="3299" y="4721"/>
                    <a:pt x="4049" y="4328"/>
                    <a:pt x="4489" y="3673"/>
                  </a:cubicBezTo>
                  <a:cubicBezTo>
                    <a:pt x="4703" y="3363"/>
                    <a:pt x="4834" y="3006"/>
                    <a:pt x="4882" y="2637"/>
                  </a:cubicBezTo>
                  <a:cubicBezTo>
                    <a:pt x="4882" y="2518"/>
                    <a:pt x="4811" y="2447"/>
                    <a:pt x="4715" y="2423"/>
                  </a:cubicBezTo>
                  <a:cubicBezTo>
                    <a:pt x="4709" y="2422"/>
                    <a:pt x="4703" y="2422"/>
                    <a:pt x="4697" y="2422"/>
                  </a:cubicBezTo>
                  <a:cubicBezTo>
                    <a:pt x="4619" y="2422"/>
                    <a:pt x="4536" y="2489"/>
                    <a:pt x="4525" y="2578"/>
                  </a:cubicBezTo>
                  <a:cubicBezTo>
                    <a:pt x="4489" y="2899"/>
                    <a:pt x="4370" y="3197"/>
                    <a:pt x="4192" y="3471"/>
                  </a:cubicBezTo>
                  <a:cubicBezTo>
                    <a:pt x="3809" y="4040"/>
                    <a:pt x="3177" y="4368"/>
                    <a:pt x="2514" y="4368"/>
                  </a:cubicBezTo>
                  <a:cubicBezTo>
                    <a:pt x="2332" y="4368"/>
                    <a:pt x="2147" y="4343"/>
                    <a:pt x="1965" y="4292"/>
                  </a:cubicBezTo>
                  <a:cubicBezTo>
                    <a:pt x="1944" y="4281"/>
                    <a:pt x="1927" y="4275"/>
                    <a:pt x="1911" y="4275"/>
                  </a:cubicBezTo>
                  <a:cubicBezTo>
                    <a:pt x="1891" y="4275"/>
                    <a:pt x="1872" y="4284"/>
                    <a:pt x="1846" y="4304"/>
                  </a:cubicBezTo>
                  <a:lnTo>
                    <a:pt x="917" y="4733"/>
                  </a:lnTo>
                  <a:lnTo>
                    <a:pt x="965" y="3721"/>
                  </a:lnTo>
                  <a:cubicBezTo>
                    <a:pt x="965" y="3673"/>
                    <a:pt x="953" y="3649"/>
                    <a:pt x="929" y="3602"/>
                  </a:cubicBezTo>
                  <a:cubicBezTo>
                    <a:pt x="382" y="2923"/>
                    <a:pt x="358" y="1947"/>
                    <a:pt x="846" y="1220"/>
                  </a:cubicBezTo>
                  <a:cubicBezTo>
                    <a:pt x="1235" y="644"/>
                    <a:pt x="1873" y="327"/>
                    <a:pt x="2524" y="327"/>
                  </a:cubicBezTo>
                  <a:cubicBezTo>
                    <a:pt x="2909" y="327"/>
                    <a:pt x="3299" y="438"/>
                    <a:pt x="3644" y="673"/>
                  </a:cubicBezTo>
                  <a:cubicBezTo>
                    <a:pt x="4084" y="970"/>
                    <a:pt x="4406" y="1435"/>
                    <a:pt x="4501" y="1970"/>
                  </a:cubicBezTo>
                  <a:cubicBezTo>
                    <a:pt x="4523" y="2047"/>
                    <a:pt x="4594" y="2103"/>
                    <a:pt x="4679" y="2103"/>
                  </a:cubicBezTo>
                  <a:cubicBezTo>
                    <a:pt x="4687" y="2103"/>
                    <a:pt x="4695" y="2102"/>
                    <a:pt x="4703" y="2101"/>
                  </a:cubicBezTo>
                  <a:cubicBezTo>
                    <a:pt x="4787" y="2089"/>
                    <a:pt x="4846" y="1994"/>
                    <a:pt x="4834" y="1911"/>
                  </a:cubicBezTo>
                  <a:cubicBezTo>
                    <a:pt x="4715" y="1280"/>
                    <a:pt x="4358" y="744"/>
                    <a:pt x="3834" y="399"/>
                  </a:cubicBezTo>
                  <a:cubicBezTo>
                    <a:pt x="3432" y="129"/>
                    <a:pt x="2977" y="0"/>
                    <a:pt x="2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4093585" y="3484237"/>
              <a:ext cx="21891" cy="37002"/>
            </a:xfrm>
            <a:custGeom>
              <a:rect b="b" l="l" r="r" t="t"/>
              <a:pathLst>
                <a:path extrusionOk="0" h="1168" w="691">
                  <a:moveTo>
                    <a:pt x="155" y="0"/>
                  </a:moveTo>
                  <a:cubicBezTo>
                    <a:pt x="72" y="0"/>
                    <a:pt x="0" y="72"/>
                    <a:pt x="0" y="167"/>
                  </a:cubicBezTo>
                  <a:lnTo>
                    <a:pt x="0" y="1000"/>
                  </a:lnTo>
                  <a:cubicBezTo>
                    <a:pt x="0" y="1084"/>
                    <a:pt x="72" y="1167"/>
                    <a:pt x="155" y="1167"/>
                  </a:cubicBezTo>
                  <a:lnTo>
                    <a:pt x="536" y="1167"/>
                  </a:lnTo>
                  <a:cubicBezTo>
                    <a:pt x="619" y="1167"/>
                    <a:pt x="691" y="1084"/>
                    <a:pt x="691" y="1000"/>
                  </a:cubicBezTo>
                  <a:cubicBezTo>
                    <a:pt x="691" y="893"/>
                    <a:pt x="619" y="822"/>
                    <a:pt x="512" y="822"/>
                  </a:cubicBezTo>
                  <a:lnTo>
                    <a:pt x="322" y="822"/>
                  </a:lnTo>
                  <a:lnTo>
                    <a:pt x="322" y="167"/>
                  </a:lnTo>
                  <a:cubicBezTo>
                    <a:pt x="322" y="72"/>
                    <a:pt x="250"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3967213" y="3408047"/>
              <a:ext cx="275394" cy="303653"/>
            </a:xfrm>
            <a:custGeom>
              <a:rect b="b" l="l" r="r" t="t"/>
              <a:pathLst>
                <a:path extrusionOk="0" h="9585" w="8693">
                  <a:moveTo>
                    <a:pt x="3549" y="417"/>
                  </a:moveTo>
                  <a:lnTo>
                    <a:pt x="3549" y="417"/>
                  </a:lnTo>
                  <a:cubicBezTo>
                    <a:pt x="3346" y="1024"/>
                    <a:pt x="3001" y="1322"/>
                    <a:pt x="2775" y="1465"/>
                  </a:cubicBezTo>
                  <a:cubicBezTo>
                    <a:pt x="2799" y="976"/>
                    <a:pt x="3120" y="572"/>
                    <a:pt x="3549" y="417"/>
                  </a:cubicBezTo>
                  <a:close/>
                  <a:moveTo>
                    <a:pt x="4727" y="334"/>
                  </a:moveTo>
                  <a:cubicBezTo>
                    <a:pt x="5382" y="334"/>
                    <a:pt x="5906" y="869"/>
                    <a:pt x="5906" y="1524"/>
                  </a:cubicBezTo>
                  <a:lnTo>
                    <a:pt x="5906" y="2262"/>
                  </a:lnTo>
                  <a:cubicBezTo>
                    <a:pt x="4501" y="2155"/>
                    <a:pt x="4108" y="846"/>
                    <a:pt x="4001" y="334"/>
                  </a:cubicBezTo>
                  <a:close/>
                  <a:moveTo>
                    <a:pt x="2441" y="2643"/>
                  </a:moveTo>
                  <a:lnTo>
                    <a:pt x="2441" y="2893"/>
                  </a:lnTo>
                  <a:cubicBezTo>
                    <a:pt x="2441" y="3036"/>
                    <a:pt x="2453" y="3179"/>
                    <a:pt x="2477" y="3310"/>
                  </a:cubicBezTo>
                  <a:cubicBezTo>
                    <a:pt x="2334" y="3251"/>
                    <a:pt x="2239" y="3120"/>
                    <a:pt x="2239" y="2977"/>
                  </a:cubicBezTo>
                  <a:cubicBezTo>
                    <a:pt x="2239" y="2822"/>
                    <a:pt x="2322" y="2703"/>
                    <a:pt x="2441" y="2643"/>
                  </a:cubicBezTo>
                  <a:close/>
                  <a:moveTo>
                    <a:pt x="6251" y="2655"/>
                  </a:moveTo>
                  <a:cubicBezTo>
                    <a:pt x="6359" y="2715"/>
                    <a:pt x="6442" y="2834"/>
                    <a:pt x="6442" y="2989"/>
                  </a:cubicBezTo>
                  <a:cubicBezTo>
                    <a:pt x="6442" y="3155"/>
                    <a:pt x="6335" y="3286"/>
                    <a:pt x="6204" y="3334"/>
                  </a:cubicBezTo>
                  <a:cubicBezTo>
                    <a:pt x="6228" y="3179"/>
                    <a:pt x="6251" y="3048"/>
                    <a:pt x="6251" y="2917"/>
                  </a:cubicBezTo>
                  <a:lnTo>
                    <a:pt x="6251" y="2655"/>
                  </a:lnTo>
                  <a:close/>
                  <a:moveTo>
                    <a:pt x="3775" y="786"/>
                  </a:moveTo>
                  <a:cubicBezTo>
                    <a:pt x="3846" y="1012"/>
                    <a:pt x="3953" y="1274"/>
                    <a:pt x="4120" y="1524"/>
                  </a:cubicBezTo>
                  <a:cubicBezTo>
                    <a:pt x="4537" y="2167"/>
                    <a:pt x="5144" y="2536"/>
                    <a:pt x="5906" y="2584"/>
                  </a:cubicBezTo>
                  <a:lnTo>
                    <a:pt x="5906" y="2893"/>
                  </a:lnTo>
                  <a:cubicBezTo>
                    <a:pt x="5906" y="3548"/>
                    <a:pt x="5549" y="4179"/>
                    <a:pt x="4977" y="4501"/>
                  </a:cubicBezTo>
                  <a:lnTo>
                    <a:pt x="4727" y="4656"/>
                  </a:lnTo>
                  <a:cubicBezTo>
                    <a:pt x="4608" y="4721"/>
                    <a:pt x="4474" y="4754"/>
                    <a:pt x="4340" y="4754"/>
                  </a:cubicBezTo>
                  <a:cubicBezTo>
                    <a:pt x="4206" y="4754"/>
                    <a:pt x="4073" y="4721"/>
                    <a:pt x="3953" y="4656"/>
                  </a:cubicBezTo>
                  <a:lnTo>
                    <a:pt x="3703" y="4501"/>
                  </a:lnTo>
                  <a:cubicBezTo>
                    <a:pt x="3120" y="4179"/>
                    <a:pt x="2775" y="3572"/>
                    <a:pt x="2775" y="2893"/>
                  </a:cubicBezTo>
                  <a:lnTo>
                    <a:pt x="2775" y="2417"/>
                  </a:lnTo>
                  <a:lnTo>
                    <a:pt x="2775" y="1858"/>
                  </a:lnTo>
                  <a:cubicBezTo>
                    <a:pt x="3001" y="1750"/>
                    <a:pt x="3465" y="1465"/>
                    <a:pt x="3775" y="786"/>
                  </a:cubicBezTo>
                  <a:close/>
                  <a:moveTo>
                    <a:pt x="5001" y="4906"/>
                  </a:moveTo>
                  <a:lnTo>
                    <a:pt x="5001" y="5751"/>
                  </a:lnTo>
                  <a:lnTo>
                    <a:pt x="4965" y="5775"/>
                  </a:lnTo>
                  <a:lnTo>
                    <a:pt x="4334" y="6203"/>
                  </a:lnTo>
                  <a:lnTo>
                    <a:pt x="3692" y="5751"/>
                  </a:lnTo>
                  <a:lnTo>
                    <a:pt x="3692" y="4906"/>
                  </a:lnTo>
                  <a:lnTo>
                    <a:pt x="3775" y="4953"/>
                  </a:lnTo>
                  <a:cubicBezTo>
                    <a:pt x="3953" y="5048"/>
                    <a:pt x="4144" y="5096"/>
                    <a:pt x="4346" y="5096"/>
                  </a:cubicBezTo>
                  <a:cubicBezTo>
                    <a:pt x="4537" y="5096"/>
                    <a:pt x="4727" y="5048"/>
                    <a:pt x="4906" y="4953"/>
                  </a:cubicBezTo>
                  <a:lnTo>
                    <a:pt x="5001" y="4906"/>
                  </a:lnTo>
                  <a:close/>
                  <a:moveTo>
                    <a:pt x="3680" y="6168"/>
                  </a:moveTo>
                  <a:lnTo>
                    <a:pt x="4084" y="6453"/>
                  </a:lnTo>
                  <a:lnTo>
                    <a:pt x="3680" y="6930"/>
                  </a:lnTo>
                  <a:lnTo>
                    <a:pt x="3680" y="6263"/>
                  </a:lnTo>
                  <a:lnTo>
                    <a:pt x="3680" y="6168"/>
                  </a:lnTo>
                  <a:close/>
                  <a:moveTo>
                    <a:pt x="4977" y="6168"/>
                  </a:moveTo>
                  <a:lnTo>
                    <a:pt x="4977" y="6263"/>
                  </a:lnTo>
                  <a:lnTo>
                    <a:pt x="4977" y="6930"/>
                  </a:lnTo>
                  <a:lnTo>
                    <a:pt x="4573" y="6453"/>
                  </a:lnTo>
                  <a:lnTo>
                    <a:pt x="4977" y="6168"/>
                  </a:lnTo>
                  <a:close/>
                  <a:moveTo>
                    <a:pt x="4977" y="7453"/>
                  </a:moveTo>
                  <a:lnTo>
                    <a:pt x="4977" y="8406"/>
                  </a:lnTo>
                  <a:lnTo>
                    <a:pt x="4906" y="7656"/>
                  </a:lnTo>
                  <a:lnTo>
                    <a:pt x="4977" y="7453"/>
                  </a:lnTo>
                  <a:close/>
                  <a:moveTo>
                    <a:pt x="3692" y="7453"/>
                  </a:moveTo>
                  <a:lnTo>
                    <a:pt x="3763" y="7656"/>
                  </a:lnTo>
                  <a:lnTo>
                    <a:pt x="3692" y="8418"/>
                  </a:lnTo>
                  <a:lnTo>
                    <a:pt x="3692" y="7453"/>
                  </a:lnTo>
                  <a:close/>
                  <a:moveTo>
                    <a:pt x="4311" y="6703"/>
                  </a:moveTo>
                  <a:lnTo>
                    <a:pt x="4704" y="7168"/>
                  </a:lnTo>
                  <a:lnTo>
                    <a:pt x="4537" y="7584"/>
                  </a:lnTo>
                  <a:cubicBezTo>
                    <a:pt x="4525" y="7620"/>
                    <a:pt x="4525" y="7632"/>
                    <a:pt x="4525" y="7656"/>
                  </a:cubicBezTo>
                  <a:lnTo>
                    <a:pt x="4680" y="9251"/>
                  </a:lnTo>
                  <a:lnTo>
                    <a:pt x="3942" y="9251"/>
                  </a:lnTo>
                  <a:lnTo>
                    <a:pt x="4108" y="7656"/>
                  </a:lnTo>
                  <a:cubicBezTo>
                    <a:pt x="4108" y="7632"/>
                    <a:pt x="4108" y="7596"/>
                    <a:pt x="4084" y="7584"/>
                  </a:cubicBezTo>
                  <a:lnTo>
                    <a:pt x="3930" y="7168"/>
                  </a:lnTo>
                  <a:lnTo>
                    <a:pt x="4311" y="6703"/>
                  </a:lnTo>
                  <a:close/>
                  <a:moveTo>
                    <a:pt x="3965" y="0"/>
                  </a:moveTo>
                  <a:cubicBezTo>
                    <a:pt x="3906" y="0"/>
                    <a:pt x="3846" y="0"/>
                    <a:pt x="3787" y="12"/>
                  </a:cubicBezTo>
                  <a:cubicBezTo>
                    <a:pt x="3013" y="95"/>
                    <a:pt x="2453" y="750"/>
                    <a:pt x="2441" y="1524"/>
                  </a:cubicBezTo>
                  <a:lnTo>
                    <a:pt x="2441" y="1750"/>
                  </a:lnTo>
                  <a:lnTo>
                    <a:pt x="2441" y="2286"/>
                  </a:lnTo>
                  <a:cubicBezTo>
                    <a:pt x="2120" y="2358"/>
                    <a:pt x="1894" y="2643"/>
                    <a:pt x="1894" y="2977"/>
                  </a:cubicBezTo>
                  <a:cubicBezTo>
                    <a:pt x="1894" y="3358"/>
                    <a:pt x="2191" y="3667"/>
                    <a:pt x="2584" y="3691"/>
                  </a:cubicBezTo>
                  <a:cubicBezTo>
                    <a:pt x="2739" y="4084"/>
                    <a:pt x="3001" y="4441"/>
                    <a:pt x="3358" y="4703"/>
                  </a:cubicBezTo>
                  <a:lnTo>
                    <a:pt x="3358" y="5727"/>
                  </a:lnTo>
                  <a:lnTo>
                    <a:pt x="1620" y="6275"/>
                  </a:lnTo>
                  <a:cubicBezTo>
                    <a:pt x="655" y="6584"/>
                    <a:pt x="12" y="7465"/>
                    <a:pt x="1" y="8489"/>
                  </a:cubicBezTo>
                  <a:lnTo>
                    <a:pt x="1" y="9418"/>
                  </a:lnTo>
                  <a:cubicBezTo>
                    <a:pt x="1" y="9501"/>
                    <a:pt x="72" y="9585"/>
                    <a:pt x="155" y="9585"/>
                  </a:cubicBezTo>
                  <a:lnTo>
                    <a:pt x="1822" y="9585"/>
                  </a:lnTo>
                  <a:cubicBezTo>
                    <a:pt x="1917" y="9585"/>
                    <a:pt x="1989" y="9501"/>
                    <a:pt x="1989" y="9418"/>
                  </a:cubicBezTo>
                  <a:cubicBezTo>
                    <a:pt x="1989" y="9323"/>
                    <a:pt x="1917" y="9251"/>
                    <a:pt x="1822" y="9251"/>
                  </a:cubicBezTo>
                  <a:lnTo>
                    <a:pt x="334" y="9251"/>
                  </a:lnTo>
                  <a:lnTo>
                    <a:pt x="334" y="8489"/>
                  </a:lnTo>
                  <a:cubicBezTo>
                    <a:pt x="334" y="8299"/>
                    <a:pt x="370" y="8120"/>
                    <a:pt x="417" y="7942"/>
                  </a:cubicBezTo>
                  <a:cubicBezTo>
                    <a:pt x="429" y="7894"/>
                    <a:pt x="441" y="7834"/>
                    <a:pt x="453" y="7799"/>
                  </a:cubicBezTo>
                  <a:cubicBezTo>
                    <a:pt x="477" y="7751"/>
                    <a:pt x="501" y="7704"/>
                    <a:pt x="513" y="7644"/>
                  </a:cubicBezTo>
                  <a:cubicBezTo>
                    <a:pt x="739" y="7156"/>
                    <a:pt x="1167" y="6763"/>
                    <a:pt x="1703" y="6608"/>
                  </a:cubicBezTo>
                  <a:lnTo>
                    <a:pt x="2703" y="6287"/>
                  </a:lnTo>
                  <a:lnTo>
                    <a:pt x="3358" y="6084"/>
                  </a:lnTo>
                  <a:lnTo>
                    <a:pt x="3358" y="9251"/>
                  </a:lnTo>
                  <a:lnTo>
                    <a:pt x="2513" y="9251"/>
                  </a:lnTo>
                  <a:cubicBezTo>
                    <a:pt x="2418" y="9251"/>
                    <a:pt x="2346" y="9323"/>
                    <a:pt x="2346" y="9418"/>
                  </a:cubicBezTo>
                  <a:cubicBezTo>
                    <a:pt x="2346" y="9501"/>
                    <a:pt x="2418" y="9585"/>
                    <a:pt x="2513" y="9585"/>
                  </a:cubicBezTo>
                  <a:lnTo>
                    <a:pt x="8525" y="9585"/>
                  </a:lnTo>
                  <a:cubicBezTo>
                    <a:pt x="8609" y="9585"/>
                    <a:pt x="8692" y="9501"/>
                    <a:pt x="8692" y="9418"/>
                  </a:cubicBezTo>
                  <a:lnTo>
                    <a:pt x="8692" y="8489"/>
                  </a:lnTo>
                  <a:cubicBezTo>
                    <a:pt x="8692" y="7930"/>
                    <a:pt x="8466" y="7358"/>
                    <a:pt x="8073" y="6942"/>
                  </a:cubicBezTo>
                  <a:cubicBezTo>
                    <a:pt x="8042" y="6904"/>
                    <a:pt x="8001" y="6886"/>
                    <a:pt x="7957" y="6886"/>
                  </a:cubicBezTo>
                  <a:cubicBezTo>
                    <a:pt x="7917" y="6886"/>
                    <a:pt x="7875" y="6901"/>
                    <a:pt x="7835" y="6930"/>
                  </a:cubicBezTo>
                  <a:cubicBezTo>
                    <a:pt x="7763" y="6989"/>
                    <a:pt x="7763" y="7096"/>
                    <a:pt x="7823" y="7168"/>
                  </a:cubicBezTo>
                  <a:cubicBezTo>
                    <a:pt x="8156" y="7537"/>
                    <a:pt x="8335" y="8001"/>
                    <a:pt x="8335" y="8489"/>
                  </a:cubicBezTo>
                  <a:lnTo>
                    <a:pt x="8335" y="9251"/>
                  </a:lnTo>
                  <a:lnTo>
                    <a:pt x="5311" y="9251"/>
                  </a:lnTo>
                  <a:lnTo>
                    <a:pt x="5311" y="6084"/>
                  </a:lnTo>
                  <a:lnTo>
                    <a:pt x="6942" y="6608"/>
                  </a:lnTo>
                  <a:cubicBezTo>
                    <a:pt x="7085" y="6644"/>
                    <a:pt x="7216" y="6703"/>
                    <a:pt x="7335" y="6763"/>
                  </a:cubicBezTo>
                  <a:cubicBezTo>
                    <a:pt x="7359" y="6779"/>
                    <a:pt x="7388" y="6787"/>
                    <a:pt x="7418" y="6787"/>
                  </a:cubicBezTo>
                  <a:cubicBezTo>
                    <a:pt x="7474" y="6787"/>
                    <a:pt x="7534" y="6758"/>
                    <a:pt x="7573" y="6703"/>
                  </a:cubicBezTo>
                  <a:cubicBezTo>
                    <a:pt x="7621" y="6632"/>
                    <a:pt x="7585" y="6525"/>
                    <a:pt x="7513" y="6465"/>
                  </a:cubicBezTo>
                  <a:cubicBezTo>
                    <a:pt x="7359" y="6394"/>
                    <a:pt x="7216" y="6322"/>
                    <a:pt x="7061" y="6275"/>
                  </a:cubicBezTo>
                  <a:lnTo>
                    <a:pt x="5323" y="5715"/>
                  </a:lnTo>
                  <a:lnTo>
                    <a:pt x="5323" y="4679"/>
                  </a:lnTo>
                  <a:cubicBezTo>
                    <a:pt x="5680" y="4429"/>
                    <a:pt x="5954" y="4072"/>
                    <a:pt x="6097" y="3667"/>
                  </a:cubicBezTo>
                  <a:cubicBezTo>
                    <a:pt x="6466" y="3655"/>
                    <a:pt x="6787" y="3346"/>
                    <a:pt x="6787" y="2953"/>
                  </a:cubicBezTo>
                  <a:cubicBezTo>
                    <a:pt x="6787" y="2631"/>
                    <a:pt x="6561" y="2346"/>
                    <a:pt x="6251" y="2274"/>
                  </a:cubicBezTo>
                  <a:lnTo>
                    <a:pt x="6251" y="1512"/>
                  </a:lnTo>
                  <a:cubicBezTo>
                    <a:pt x="6251" y="679"/>
                    <a:pt x="5561" y="0"/>
                    <a:pt x="47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4239154" y="3387518"/>
              <a:ext cx="44922" cy="65071"/>
            </a:xfrm>
            <a:custGeom>
              <a:rect b="b" l="l" r="r" t="t"/>
              <a:pathLst>
                <a:path extrusionOk="0" h="2054" w="1418">
                  <a:moveTo>
                    <a:pt x="664" y="1"/>
                  </a:moveTo>
                  <a:cubicBezTo>
                    <a:pt x="396" y="1"/>
                    <a:pt x="158" y="171"/>
                    <a:pt x="49" y="422"/>
                  </a:cubicBezTo>
                  <a:cubicBezTo>
                    <a:pt x="1" y="505"/>
                    <a:pt x="49" y="612"/>
                    <a:pt x="132" y="648"/>
                  </a:cubicBezTo>
                  <a:cubicBezTo>
                    <a:pt x="156" y="657"/>
                    <a:pt x="181" y="662"/>
                    <a:pt x="204" y="662"/>
                  </a:cubicBezTo>
                  <a:cubicBezTo>
                    <a:pt x="272" y="662"/>
                    <a:pt x="332" y="624"/>
                    <a:pt x="358" y="553"/>
                  </a:cubicBezTo>
                  <a:cubicBezTo>
                    <a:pt x="412" y="436"/>
                    <a:pt x="532" y="347"/>
                    <a:pt x="668" y="347"/>
                  </a:cubicBezTo>
                  <a:cubicBezTo>
                    <a:pt x="683" y="347"/>
                    <a:pt x="699" y="348"/>
                    <a:pt x="715" y="351"/>
                  </a:cubicBezTo>
                  <a:cubicBezTo>
                    <a:pt x="894" y="362"/>
                    <a:pt x="1037" y="505"/>
                    <a:pt x="1049" y="684"/>
                  </a:cubicBezTo>
                  <a:cubicBezTo>
                    <a:pt x="1049" y="767"/>
                    <a:pt x="1037" y="851"/>
                    <a:pt x="1001" y="910"/>
                  </a:cubicBezTo>
                  <a:cubicBezTo>
                    <a:pt x="953" y="982"/>
                    <a:pt x="882" y="1029"/>
                    <a:pt x="799" y="1065"/>
                  </a:cubicBezTo>
                  <a:cubicBezTo>
                    <a:pt x="561" y="1136"/>
                    <a:pt x="406" y="1208"/>
                    <a:pt x="406" y="1374"/>
                  </a:cubicBezTo>
                  <a:lnTo>
                    <a:pt x="406" y="1898"/>
                  </a:lnTo>
                  <a:cubicBezTo>
                    <a:pt x="406" y="1982"/>
                    <a:pt x="477" y="2053"/>
                    <a:pt x="561" y="2053"/>
                  </a:cubicBezTo>
                  <a:cubicBezTo>
                    <a:pt x="656" y="2053"/>
                    <a:pt x="727" y="1982"/>
                    <a:pt x="727" y="1898"/>
                  </a:cubicBezTo>
                  <a:lnTo>
                    <a:pt x="727" y="1446"/>
                  </a:lnTo>
                  <a:cubicBezTo>
                    <a:pt x="763" y="1434"/>
                    <a:pt x="799" y="1422"/>
                    <a:pt x="882" y="1386"/>
                  </a:cubicBezTo>
                  <a:cubicBezTo>
                    <a:pt x="1037" y="1339"/>
                    <a:pt x="1180" y="1243"/>
                    <a:pt x="1263" y="1101"/>
                  </a:cubicBezTo>
                  <a:cubicBezTo>
                    <a:pt x="1370" y="958"/>
                    <a:pt x="1418" y="803"/>
                    <a:pt x="1394" y="660"/>
                  </a:cubicBezTo>
                  <a:cubicBezTo>
                    <a:pt x="1370" y="315"/>
                    <a:pt x="1096" y="29"/>
                    <a:pt x="739" y="5"/>
                  </a:cubicBezTo>
                  <a:cubicBezTo>
                    <a:pt x="714" y="2"/>
                    <a:pt x="689" y="1"/>
                    <a:pt x="6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4250876" y="3457816"/>
              <a:ext cx="14351" cy="14383"/>
            </a:xfrm>
            <a:custGeom>
              <a:rect b="b" l="l" r="r" t="t"/>
              <a:pathLst>
                <a:path extrusionOk="0" h="454" w="453">
                  <a:moveTo>
                    <a:pt x="226" y="1"/>
                  </a:moveTo>
                  <a:cubicBezTo>
                    <a:pt x="107" y="1"/>
                    <a:pt x="0" y="108"/>
                    <a:pt x="0" y="227"/>
                  </a:cubicBezTo>
                  <a:cubicBezTo>
                    <a:pt x="0" y="346"/>
                    <a:pt x="107" y="453"/>
                    <a:pt x="226" y="453"/>
                  </a:cubicBezTo>
                  <a:cubicBezTo>
                    <a:pt x="345" y="453"/>
                    <a:pt x="453" y="346"/>
                    <a:pt x="453" y="227"/>
                  </a:cubicBezTo>
                  <a:cubicBezTo>
                    <a:pt x="453" y="108"/>
                    <a:pt x="34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4" name="Google Shape;504;p26"/>
          <p:cNvCxnSpPr>
            <a:stCxn id="457" idx="2"/>
            <a:endCxn id="497" idx="3"/>
          </p:cNvCxnSpPr>
          <p:nvPr/>
        </p:nvCxnSpPr>
        <p:spPr>
          <a:xfrm rot="-5400000">
            <a:off x="4433800" y="3869394"/>
            <a:ext cx="180300" cy="1833000"/>
          </a:xfrm>
          <a:prstGeom prst="bentConnector4">
            <a:avLst>
              <a:gd fmla="val -85555" name="adj1"/>
              <a:gd fmla="val 112984" name="adj2"/>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7"/>
          <p:cNvSpPr txBox="1"/>
          <p:nvPr>
            <p:ph type="ctrTitle"/>
          </p:nvPr>
        </p:nvSpPr>
        <p:spPr>
          <a:xfrm>
            <a:off x="553625" y="3354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INNOVATION</a:t>
            </a:r>
            <a:endParaRPr/>
          </a:p>
        </p:txBody>
      </p:sp>
      <p:sp>
        <p:nvSpPr>
          <p:cNvPr id="510" name="Google Shape;510;p27"/>
          <p:cNvSpPr/>
          <p:nvPr/>
        </p:nvSpPr>
        <p:spPr>
          <a:xfrm>
            <a:off x="1362883" y="14033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27"/>
          <p:cNvGrpSpPr/>
          <p:nvPr/>
        </p:nvGrpSpPr>
        <p:grpSpPr>
          <a:xfrm>
            <a:off x="3125077" y="1375054"/>
            <a:ext cx="2893844" cy="2796270"/>
            <a:chOff x="4334725" y="1355875"/>
            <a:chExt cx="3106650" cy="3001900"/>
          </a:xfrm>
        </p:grpSpPr>
        <p:grpSp>
          <p:nvGrpSpPr>
            <p:cNvPr id="512" name="Google Shape;512;p27"/>
            <p:cNvGrpSpPr/>
            <p:nvPr/>
          </p:nvGrpSpPr>
          <p:grpSpPr>
            <a:xfrm>
              <a:off x="4516050" y="1724875"/>
              <a:ext cx="2693725" cy="2632900"/>
              <a:chOff x="4516050" y="1724875"/>
              <a:chExt cx="2693725" cy="2632900"/>
            </a:xfrm>
          </p:grpSpPr>
          <p:sp>
            <p:nvSpPr>
              <p:cNvPr id="513" name="Google Shape;513;p27"/>
              <p:cNvSpPr/>
              <p:nvPr/>
            </p:nvSpPr>
            <p:spPr>
              <a:xfrm>
                <a:off x="6227525" y="1737400"/>
                <a:ext cx="982250" cy="1548550"/>
              </a:xfrm>
              <a:custGeom>
                <a:rect b="b" l="l" r="r" t="t"/>
                <a:pathLst>
                  <a:path extrusionOk="0" h="61942" w="3929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4516050" y="1724875"/>
                <a:ext cx="1010900" cy="1581800"/>
              </a:xfrm>
              <a:custGeom>
                <a:rect b="b" l="l" r="r" t="t"/>
                <a:pathLst>
                  <a:path extrusionOk="0" h="63272" w="40436">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4977525" y="3800325"/>
                <a:ext cx="1782050" cy="557450"/>
              </a:xfrm>
              <a:custGeom>
                <a:rect b="b" l="l" r="r" t="t"/>
                <a:pathLst>
                  <a:path extrusionOk="0" h="22298" w="71282">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7"/>
            <p:cNvGrpSpPr/>
            <p:nvPr/>
          </p:nvGrpSpPr>
          <p:grpSpPr>
            <a:xfrm>
              <a:off x="4334725" y="1355875"/>
              <a:ext cx="3106650" cy="2709650"/>
              <a:chOff x="4334725" y="1355875"/>
              <a:chExt cx="3106650" cy="2709650"/>
            </a:xfrm>
          </p:grpSpPr>
          <p:sp>
            <p:nvSpPr>
              <p:cNvPr id="517" name="Google Shape;517;p27"/>
              <p:cNvSpPr/>
              <p:nvPr/>
            </p:nvSpPr>
            <p:spPr>
              <a:xfrm>
                <a:off x="5427950" y="1355875"/>
                <a:ext cx="904575" cy="1665925"/>
              </a:xfrm>
              <a:custGeom>
                <a:rect b="b" l="l" r="r" t="t"/>
                <a:pathLst>
                  <a:path extrusionOk="0" fill="none" h="66637" w="36183">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noFill/>
              <a:ln cap="flat" cmpd="sng" w="28575">
                <a:solidFill>
                  <a:schemeClr val="accent2"/>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4334725" y="2760325"/>
                <a:ext cx="1547125" cy="1304775"/>
              </a:xfrm>
              <a:custGeom>
                <a:rect b="b" l="l" r="r" t="t"/>
                <a:pathLst>
                  <a:path extrusionOk="0" fill="none" h="52191" w="61885">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noFill/>
              <a:ln cap="flat" cmpd="sng" w="28575">
                <a:solidFill>
                  <a:srgbClr val="3D85C6"/>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5881825" y="2760325"/>
                <a:ext cx="1559550" cy="1305200"/>
              </a:xfrm>
              <a:custGeom>
                <a:rect b="b" l="l" r="r" t="t"/>
                <a:pathLst>
                  <a:path extrusionOk="0" fill="none" h="52208" w="62382">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noFill/>
              <a:ln cap="flat" cmpd="sng" w="28575">
                <a:solidFill>
                  <a:schemeClr val="accent3"/>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0" name="Google Shape;520;p27"/>
          <p:cNvGrpSpPr/>
          <p:nvPr/>
        </p:nvGrpSpPr>
        <p:grpSpPr>
          <a:xfrm>
            <a:off x="4357309" y="1530274"/>
            <a:ext cx="429153" cy="460082"/>
            <a:chOff x="1767449" y="1513044"/>
            <a:chExt cx="324403" cy="347783"/>
          </a:xfrm>
        </p:grpSpPr>
        <p:sp>
          <p:nvSpPr>
            <p:cNvPr id="521" name="Google Shape;521;p27"/>
            <p:cNvSpPr/>
            <p:nvPr/>
          </p:nvSpPr>
          <p:spPr>
            <a:xfrm>
              <a:off x="1850039" y="1513044"/>
              <a:ext cx="159604" cy="347783"/>
            </a:xfrm>
            <a:custGeom>
              <a:rect b="b" l="l" r="r" t="t"/>
              <a:pathLst>
                <a:path extrusionOk="0" h="10978" w="5038">
                  <a:moveTo>
                    <a:pt x="1918" y="1893"/>
                  </a:moveTo>
                  <a:cubicBezTo>
                    <a:pt x="2156" y="1893"/>
                    <a:pt x="2358" y="2084"/>
                    <a:pt x="2358" y="2322"/>
                  </a:cubicBezTo>
                  <a:lnTo>
                    <a:pt x="2358" y="3465"/>
                  </a:lnTo>
                  <a:lnTo>
                    <a:pt x="1501" y="3465"/>
                  </a:lnTo>
                  <a:lnTo>
                    <a:pt x="1501" y="2703"/>
                  </a:lnTo>
                  <a:lnTo>
                    <a:pt x="1501" y="2310"/>
                  </a:lnTo>
                  <a:cubicBezTo>
                    <a:pt x="1501" y="2191"/>
                    <a:pt x="1549" y="2084"/>
                    <a:pt x="1620" y="2012"/>
                  </a:cubicBezTo>
                  <a:cubicBezTo>
                    <a:pt x="1703" y="1929"/>
                    <a:pt x="1822" y="1893"/>
                    <a:pt x="1918" y="1893"/>
                  </a:cubicBezTo>
                  <a:close/>
                  <a:moveTo>
                    <a:pt x="751" y="322"/>
                  </a:moveTo>
                  <a:cubicBezTo>
                    <a:pt x="989" y="322"/>
                    <a:pt x="1180" y="524"/>
                    <a:pt x="1180" y="750"/>
                  </a:cubicBezTo>
                  <a:lnTo>
                    <a:pt x="1180" y="2322"/>
                  </a:lnTo>
                  <a:lnTo>
                    <a:pt x="1180" y="2715"/>
                  </a:lnTo>
                  <a:lnTo>
                    <a:pt x="1180" y="3465"/>
                  </a:lnTo>
                  <a:lnTo>
                    <a:pt x="715" y="3465"/>
                  </a:lnTo>
                  <a:cubicBezTo>
                    <a:pt x="572" y="3465"/>
                    <a:pt x="429" y="3513"/>
                    <a:pt x="310" y="3584"/>
                  </a:cubicBezTo>
                  <a:lnTo>
                    <a:pt x="310" y="738"/>
                  </a:lnTo>
                  <a:lnTo>
                    <a:pt x="334" y="738"/>
                  </a:lnTo>
                  <a:cubicBezTo>
                    <a:pt x="334" y="619"/>
                    <a:pt x="370" y="524"/>
                    <a:pt x="453" y="441"/>
                  </a:cubicBezTo>
                  <a:cubicBezTo>
                    <a:pt x="525" y="369"/>
                    <a:pt x="644" y="322"/>
                    <a:pt x="751" y="322"/>
                  </a:cubicBezTo>
                  <a:close/>
                  <a:moveTo>
                    <a:pt x="4335" y="1870"/>
                  </a:moveTo>
                  <a:cubicBezTo>
                    <a:pt x="4537" y="1870"/>
                    <a:pt x="4716" y="2036"/>
                    <a:pt x="4716" y="2262"/>
                  </a:cubicBezTo>
                  <a:lnTo>
                    <a:pt x="4716" y="3275"/>
                  </a:lnTo>
                  <a:cubicBezTo>
                    <a:pt x="4704" y="3477"/>
                    <a:pt x="4537" y="3656"/>
                    <a:pt x="4335" y="3656"/>
                  </a:cubicBezTo>
                  <a:lnTo>
                    <a:pt x="4239" y="3656"/>
                  </a:lnTo>
                  <a:cubicBezTo>
                    <a:pt x="4037" y="3656"/>
                    <a:pt x="3858" y="3501"/>
                    <a:pt x="3858" y="3275"/>
                  </a:cubicBezTo>
                  <a:lnTo>
                    <a:pt x="3858" y="2286"/>
                  </a:lnTo>
                  <a:lnTo>
                    <a:pt x="3858" y="2262"/>
                  </a:lnTo>
                  <a:cubicBezTo>
                    <a:pt x="3858" y="2048"/>
                    <a:pt x="4013" y="1870"/>
                    <a:pt x="4239" y="1870"/>
                  </a:cubicBezTo>
                  <a:close/>
                  <a:moveTo>
                    <a:pt x="3108" y="1870"/>
                  </a:moveTo>
                  <a:cubicBezTo>
                    <a:pt x="3335" y="1870"/>
                    <a:pt x="3525" y="2048"/>
                    <a:pt x="3525" y="2286"/>
                  </a:cubicBezTo>
                  <a:lnTo>
                    <a:pt x="3525" y="3275"/>
                  </a:lnTo>
                  <a:lnTo>
                    <a:pt x="3525" y="3501"/>
                  </a:lnTo>
                  <a:cubicBezTo>
                    <a:pt x="3525" y="3715"/>
                    <a:pt x="3346" y="3917"/>
                    <a:pt x="3108" y="3917"/>
                  </a:cubicBezTo>
                  <a:lnTo>
                    <a:pt x="3037" y="3917"/>
                  </a:lnTo>
                  <a:lnTo>
                    <a:pt x="3037" y="3620"/>
                  </a:lnTo>
                  <a:cubicBezTo>
                    <a:pt x="3037" y="3525"/>
                    <a:pt x="2965" y="3453"/>
                    <a:pt x="2870" y="3453"/>
                  </a:cubicBezTo>
                  <a:lnTo>
                    <a:pt x="2668" y="3453"/>
                  </a:lnTo>
                  <a:lnTo>
                    <a:pt x="2668" y="2310"/>
                  </a:lnTo>
                  <a:lnTo>
                    <a:pt x="2668" y="2286"/>
                  </a:lnTo>
                  <a:cubicBezTo>
                    <a:pt x="2668" y="2072"/>
                    <a:pt x="2846" y="1870"/>
                    <a:pt x="3085" y="1870"/>
                  </a:cubicBezTo>
                  <a:close/>
                  <a:moveTo>
                    <a:pt x="2727" y="3763"/>
                  </a:moveTo>
                  <a:lnTo>
                    <a:pt x="2727" y="4632"/>
                  </a:lnTo>
                  <a:cubicBezTo>
                    <a:pt x="2727" y="4846"/>
                    <a:pt x="2549" y="5025"/>
                    <a:pt x="2323" y="5025"/>
                  </a:cubicBezTo>
                  <a:lnTo>
                    <a:pt x="727" y="5025"/>
                  </a:lnTo>
                  <a:cubicBezTo>
                    <a:pt x="513" y="5025"/>
                    <a:pt x="334" y="4846"/>
                    <a:pt x="334" y="4632"/>
                  </a:cubicBezTo>
                  <a:lnTo>
                    <a:pt x="334" y="4167"/>
                  </a:lnTo>
                  <a:cubicBezTo>
                    <a:pt x="334" y="3941"/>
                    <a:pt x="513" y="3763"/>
                    <a:pt x="727" y="3763"/>
                  </a:cubicBezTo>
                  <a:close/>
                  <a:moveTo>
                    <a:pt x="763" y="0"/>
                  </a:moveTo>
                  <a:cubicBezTo>
                    <a:pt x="572" y="0"/>
                    <a:pt x="370" y="72"/>
                    <a:pt x="227" y="227"/>
                  </a:cubicBezTo>
                  <a:cubicBezTo>
                    <a:pt x="72" y="369"/>
                    <a:pt x="1" y="548"/>
                    <a:pt x="1" y="762"/>
                  </a:cubicBezTo>
                  <a:lnTo>
                    <a:pt x="1" y="6751"/>
                  </a:lnTo>
                  <a:cubicBezTo>
                    <a:pt x="1" y="6846"/>
                    <a:pt x="72" y="6918"/>
                    <a:pt x="167" y="6918"/>
                  </a:cubicBezTo>
                  <a:cubicBezTo>
                    <a:pt x="251" y="6918"/>
                    <a:pt x="334" y="6846"/>
                    <a:pt x="334" y="6751"/>
                  </a:cubicBezTo>
                  <a:lnTo>
                    <a:pt x="334" y="5239"/>
                  </a:lnTo>
                  <a:cubicBezTo>
                    <a:pt x="453" y="5310"/>
                    <a:pt x="584" y="5358"/>
                    <a:pt x="727" y="5358"/>
                  </a:cubicBezTo>
                  <a:lnTo>
                    <a:pt x="2323" y="5358"/>
                  </a:lnTo>
                  <a:cubicBezTo>
                    <a:pt x="2727" y="5358"/>
                    <a:pt x="3037" y="5025"/>
                    <a:pt x="3037" y="4644"/>
                  </a:cubicBezTo>
                  <a:lnTo>
                    <a:pt x="3037" y="4239"/>
                  </a:lnTo>
                  <a:lnTo>
                    <a:pt x="3108" y="4239"/>
                  </a:lnTo>
                  <a:cubicBezTo>
                    <a:pt x="3394" y="4239"/>
                    <a:pt x="3644" y="4072"/>
                    <a:pt x="3763" y="3822"/>
                  </a:cubicBezTo>
                  <a:cubicBezTo>
                    <a:pt x="3882" y="3929"/>
                    <a:pt x="4049" y="3989"/>
                    <a:pt x="4216" y="3989"/>
                  </a:cubicBezTo>
                  <a:lnTo>
                    <a:pt x="4299" y="3989"/>
                  </a:lnTo>
                  <a:cubicBezTo>
                    <a:pt x="4442" y="3989"/>
                    <a:pt x="4573" y="3941"/>
                    <a:pt x="4692" y="3870"/>
                  </a:cubicBezTo>
                  <a:lnTo>
                    <a:pt x="4692" y="8335"/>
                  </a:lnTo>
                  <a:lnTo>
                    <a:pt x="2989" y="8335"/>
                  </a:lnTo>
                  <a:cubicBezTo>
                    <a:pt x="2906" y="8335"/>
                    <a:pt x="2834" y="8406"/>
                    <a:pt x="2834" y="8501"/>
                  </a:cubicBezTo>
                  <a:cubicBezTo>
                    <a:pt x="2834" y="8585"/>
                    <a:pt x="2906" y="8656"/>
                    <a:pt x="2989" y="8656"/>
                  </a:cubicBezTo>
                  <a:lnTo>
                    <a:pt x="4692" y="8656"/>
                  </a:lnTo>
                  <a:lnTo>
                    <a:pt x="4692" y="9299"/>
                  </a:lnTo>
                  <a:lnTo>
                    <a:pt x="334" y="9299"/>
                  </a:lnTo>
                  <a:lnTo>
                    <a:pt x="334" y="8656"/>
                  </a:lnTo>
                  <a:lnTo>
                    <a:pt x="2311" y="8656"/>
                  </a:lnTo>
                  <a:cubicBezTo>
                    <a:pt x="2394" y="8656"/>
                    <a:pt x="2477" y="8585"/>
                    <a:pt x="2477" y="8501"/>
                  </a:cubicBezTo>
                  <a:cubicBezTo>
                    <a:pt x="2477" y="8406"/>
                    <a:pt x="2394" y="8335"/>
                    <a:pt x="2311" y="8335"/>
                  </a:cubicBezTo>
                  <a:lnTo>
                    <a:pt x="346" y="8335"/>
                  </a:lnTo>
                  <a:lnTo>
                    <a:pt x="346" y="7382"/>
                  </a:lnTo>
                  <a:cubicBezTo>
                    <a:pt x="346" y="7287"/>
                    <a:pt x="275" y="7215"/>
                    <a:pt x="179" y="7215"/>
                  </a:cubicBezTo>
                  <a:cubicBezTo>
                    <a:pt x="96" y="7215"/>
                    <a:pt x="13" y="7287"/>
                    <a:pt x="13" y="7382"/>
                  </a:cubicBezTo>
                  <a:lnTo>
                    <a:pt x="13" y="9454"/>
                  </a:lnTo>
                  <a:cubicBezTo>
                    <a:pt x="13" y="9537"/>
                    <a:pt x="96" y="9609"/>
                    <a:pt x="179" y="9609"/>
                  </a:cubicBezTo>
                  <a:lnTo>
                    <a:pt x="1299" y="9609"/>
                  </a:lnTo>
                  <a:lnTo>
                    <a:pt x="1299" y="10823"/>
                  </a:lnTo>
                  <a:cubicBezTo>
                    <a:pt x="1299" y="10906"/>
                    <a:pt x="1370" y="10978"/>
                    <a:pt x="1465" y="10978"/>
                  </a:cubicBezTo>
                  <a:lnTo>
                    <a:pt x="2203" y="10978"/>
                  </a:lnTo>
                  <a:cubicBezTo>
                    <a:pt x="2299" y="10978"/>
                    <a:pt x="2370" y="10906"/>
                    <a:pt x="2370" y="10823"/>
                  </a:cubicBezTo>
                  <a:cubicBezTo>
                    <a:pt x="2370" y="10728"/>
                    <a:pt x="2299" y="10656"/>
                    <a:pt x="2203" y="10656"/>
                  </a:cubicBezTo>
                  <a:lnTo>
                    <a:pt x="1608" y="10656"/>
                  </a:lnTo>
                  <a:lnTo>
                    <a:pt x="1608" y="9597"/>
                  </a:lnTo>
                  <a:lnTo>
                    <a:pt x="3442" y="9597"/>
                  </a:lnTo>
                  <a:lnTo>
                    <a:pt x="3442" y="10656"/>
                  </a:lnTo>
                  <a:lnTo>
                    <a:pt x="2834" y="10656"/>
                  </a:lnTo>
                  <a:cubicBezTo>
                    <a:pt x="2739" y="10656"/>
                    <a:pt x="2668" y="10728"/>
                    <a:pt x="2668" y="10823"/>
                  </a:cubicBezTo>
                  <a:cubicBezTo>
                    <a:pt x="2668" y="10906"/>
                    <a:pt x="2739" y="10978"/>
                    <a:pt x="2834" y="10978"/>
                  </a:cubicBezTo>
                  <a:lnTo>
                    <a:pt x="3585" y="10978"/>
                  </a:lnTo>
                  <a:cubicBezTo>
                    <a:pt x="3680" y="10978"/>
                    <a:pt x="3751" y="10906"/>
                    <a:pt x="3751" y="10823"/>
                  </a:cubicBezTo>
                  <a:lnTo>
                    <a:pt x="3751" y="9609"/>
                  </a:lnTo>
                  <a:lnTo>
                    <a:pt x="4870" y="9609"/>
                  </a:lnTo>
                  <a:cubicBezTo>
                    <a:pt x="4954" y="9609"/>
                    <a:pt x="5037" y="9537"/>
                    <a:pt x="5037" y="9454"/>
                  </a:cubicBezTo>
                  <a:lnTo>
                    <a:pt x="5037" y="2703"/>
                  </a:lnTo>
                  <a:lnTo>
                    <a:pt x="5037" y="2262"/>
                  </a:lnTo>
                  <a:cubicBezTo>
                    <a:pt x="5037" y="1870"/>
                    <a:pt x="4716" y="1560"/>
                    <a:pt x="4335" y="1560"/>
                  </a:cubicBezTo>
                  <a:lnTo>
                    <a:pt x="4239" y="1560"/>
                  </a:lnTo>
                  <a:cubicBezTo>
                    <a:pt x="4025" y="1560"/>
                    <a:pt x="3823" y="1667"/>
                    <a:pt x="3692" y="1834"/>
                  </a:cubicBezTo>
                  <a:cubicBezTo>
                    <a:pt x="3561" y="1667"/>
                    <a:pt x="3346" y="1560"/>
                    <a:pt x="3132" y="1560"/>
                  </a:cubicBezTo>
                  <a:lnTo>
                    <a:pt x="3096" y="1560"/>
                  </a:lnTo>
                  <a:cubicBezTo>
                    <a:pt x="2858" y="1560"/>
                    <a:pt x="2656" y="1667"/>
                    <a:pt x="2513" y="1846"/>
                  </a:cubicBezTo>
                  <a:cubicBezTo>
                    <a:pt x="2382" y="1679"/>
                    <a:pt x="2180" y="1560"/>
                    <a:pt x="1942" y="1560"/>
                  </a:cubicBezTo>
                  <a:cubicBezTo>
                    <a:pt x="1787" y="1560"/>
                    <a:pt x="1644" y="1608"/>
                    <a:pt x="1501" y="1691"/>
                  </a:cubicBezTo>
                  <a:lnTo>
                    <a:pt x="1501" y="738"/>
                  </a:lnTo>
                  <a:cubicBezTo>
                    <a:pt x="1501" y="322"/>
                    <a:pt x="1168" y="0"/>
                    <a:pt x="76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1887009" y="1702332"/>
              <a:ext cx="53222" cy="48375"/>
            </a:xfrm>
            <a:custGeom>
              <a:rect b="b" l="l" r="r" t="t"/>
              <a:pathLst>
                <a:path extrusionOk="0" h="1527" w="1680">
                  <a:moveTo>
                    <a:pt x="1084" y="562"/>
                  </a:moveTo>
                  <a:lnTo>
                    <a:pt x="1013" y="979"/>
                  </a:lnTo>
                  <a:lnTo>
                    <a:pt x="608" y="979"/>
                  </a:lnTo>
                  <a:lnTo>
                    <a:pt x="679" y="562"/>
                  </a:lnTo>
                  <a:close/>
                  <a:moveTo>
                    <a:pt x="572" y="1"/>
                  </a:moveTo>
                  <a:cubicBezTo>
                    <a:pt x="487" y="1"/>
                    <a:pt x="415" y="57"/>
                    <a:pt x="394" y="133"/>
                  </a:cubicBezTo>
                  <a:lnTo>
                    <a:pt x="382" y="228"/>
                  </a:lnTo>
                  <a:lnTo>
                    <a:pt x="310" y="228"/>
                  </a:lnTo>
                  <a:cubicBezTo>
                    <a:pt x="215" y="228"/>
                    <a:pt x="143" y="300"/>
                    <a:pt x="143" y="395"/>
                  </a:cubicBezTo>
                  <a:cubicBezTo>
                    <a:pt x="143" y="478"/>
                    <a:pt x="215" y="562"/>
                    <a:pt x="310" y="562"/>
                  </a:cubicBezTo>
                  <a:lnTo>
                    <a:pt x="322" y="562"/>
                  </a:lnTo>
                  <a:lnTo>
                    <a:pt x="251" y="979"/>
                  </a:lnTo>
                  <a:lnTo>
                    <a:pt x="155" y="979"/>
                  </a:lnTo>
                  <a:cubicBezTo>
                    <a:pt x="72" y="979"/>
                    <a:pt x="1" y="1050"/>
                    <a:pt x="1" y="1133"/>
                  </a:cubicBezTo>
                  <a:cubicBezTo>
                    <a:pt x="1" y="1229"/>
                    <a:pt x="72" y="1300"/>
                    <a:pt x="155" y="1300"/>
                  </a:cubicBezTo>
                  <a:lnTo>
                    <a:pt x="191" y="1300"/>
                  </a:lnTo>
                  <a:lnTo>
                    <a:pt x="191" y="1336"/>
                  </a:lnTo>
                  <a:cubicBezTo>
                    <a:pt x="167" y="1419"/>
                    <a:pt x="239" y="1514"/>
                    <a:pt x="322" y="1526"/>
                  </a:cubicBezTo>
                  <a:lnTo>
                    <a:pt x="346" y="1526"/>
                  </a:lnTo>
                  <a:cubicBezTo>
                    <a:pt x="429" y="1526"/>
                    <a:pt x="501" y="1467"/>
                    <a:pt x="513" y="1395"/>
                  </a:cubicBezTo>
                  <a:lnTo>
                    <a:pt x="536" y="1300"/>
                  </a:lnTo>
                  <a:lnTo>
                    <a:pt x="929" y="1300"/>
                  </a:lnTo>
                  <a:lnTo>
                    <a:pt x="929" y="1336"/>
                  </a:lnTo>
                  <a:cubicBezTo>
                    <a:pt x="917" y="1419"/>
                    <a:pt x="977" y="1514"/>
                    <a:pt x="1060" y="1526"/>
                  </a:cubicBezTo>
                  <a:lnTo>
                    <a:pt x="1096" y="1526"/>
                  </a:lnTo>
                  <a:cubicBezTo>
                    <a:pt x="1167" y="1526"/>
                    <a:pt x="1239" y="1467"/>
                    <a:pt x="1263" y="1395"/>
                  </a:cubicBezTo>
                  <a:lnTo>
                    <a:pt x="1275" y="1300"/>
                  </a:lnTo>
                  <a:lnTo>
                    <a:pt x="1370" y="1300"/>
                  </a:lnTo>
                  <a:cubicBezTo>
                    <a:pt x="1453" y="1300"/>
                    <a:pt x="1525" y="1229"/>
                    <a:pt x="1525" y="1133"/>
                  </a:cubicBezTo>
                  <a:cubicBezTo>
                    <a:pt x="1525" y="1050"/>
                    <a:pt x="1453" y="979"/>
                    <a:pt x="1370" y="979"/>
                  </a:cubicBezTo>
                  <a:lnTo>
                    <a:pt x="1334" y="979"/>
                  </a:lnTo>
                  <a:lnTo>
                    <a:pt x="1406" y="562"/>
                  </a:lnTo>
                  <a:lnTo>
                    <a:pt x="1513" y="562"/>
                  </a:lnTo>
                  <a:cubicBezTo>
                    <a:pt x="1608" y="562"/>
                    <a:pt x="1679" y="478"/>
                    <a:pt x="1679" y="395"/>
                  </a:cubicBezTo>
                  <a:cubicBezTo>
                    <a:pt x="1679" y="300"/>
                    <a:pt x="1608" y="228"/>
                    <a:pt x="1513" y="228"/>
                  </a:cubicBezTo>
                  <a:lnTo>
                    <a:pt x="1465" y="228"/>
                  </a:lnTo>
                  <a:lnTo>
                    <a:pt x="1465" y="205"/>
                  </a:lnTo>
                  <a:cubicBezTo>
                    <a:pt x="1489" y="109"/>
                    <a:pt x="1429" y="26"/>
                    <a:pt x="1334" y="2"/>
                  </a:cubicBezTo>
                  <a:cubicBezTo>
                    <a:pt x="1327" y="1"/>
                    <a:pt x="1320" y="1"/>
                    <a:pt x="1312" y="1"/>
                  </a:cubicBezTo>
                  <a:cubicBezTo>
                    <a:pt x="1235" y="1"/>
                    <a:pt x="1154" y="57"/>
                    <a:pt x="1144" y="133"/>
                  </a:cubicBezTo>
                  <a:lnTo>
                    <a:pt x="1132" y="228"/>
                  </a:lnTo>
                  <a:lnTo>
                    <a:pt x="727" y="228"/>
                  </a:lnTo>
                  <a:lnTo>
                    <a:pt x="727" y="205"/>
                  </a:lnTo>
                  <a:cubicBezTo>
                    <a:pt x="739" y="109"/>
                    <a:pt x="679" y="26"/>
                    <a:pt x="596" y="2"/>
                  </a:cubicBezTo>
                  <a:cubicBezTo>
                    <a:pt x="588" y="1"/>
                    <a:pt x="580" y="1"/>
                    <a:pt x="5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1943970" y="1686745"/>
              <a:ext cx="28702" cy="63962"/>
            </a:xfrm>
            <a:custGeom>
              <a:rect b="b" l="l" r="r" t="t"/>
              <a:pathLst>
                <a:path extrusionOk="0" h="2019" w="906">
                  <a:moveTo>
                    <a:pt x="457" y="0"/>
                  </a:moveTo>
                  <a:cubicBezTo>
                    <a:pt x="429" y="0"/>
                    <a:pt x="399" y="6"/>
                    <a:pt x="370" y="18"/>
                  </a:cubicBezTo>
                  <a:lnTo>
                    <a:pt x="108" y="173"/>
                  </a:lnTo>
                  <a:cubicBezTo>
                    <a:pt x="24" y="220"/>
                    <a:pt x="0" y="304"/>
                    <a:pt x="48" y="399"/>
                  </a:cubicBezTo>
                  <a:cubicBezTo>
                    <a:pt x="73" y="448"/>
                    <a:pt x="126" y="475"/>
                    <a:pt x="184" y="475"/>
                  </a:cubicBezTo>
                  <a:cubicBezTo>
                    <a:pt x="210" y="475"/>
                    <a:pt x="237" y="470"/>
                    <a:pt x="262" y="459"/>
                  </a:cubicBezTo>
                  <a:lnTo>
                    <a:pt x="298" y="435"/>
                  </a:lnTo>
                  <a:lnTo>
                    <a:pt x="298" y="1685"/>
                  </a:lnTo>
                  <a:lnTo>
                    <a:pt x="191" y="1685"/>
                  </a:lnTo>
                  <a:cubicBezTo>
                    <a:pt x="108" y="1685"/>
                    <a:pt x="24" y="1768"/>
                    <a:pt x="24" y="1852"/>
                  </a:cubicBezTo>
                  <a:cubicBezTo>
                    <a:pt x="24" y="1947"/>
                    <a:pt x="108" y="2018"/>
                    <a:pt x="191" y="2018"/>
                  </a:cubicBezTo>
                  <a:lnTo>
                    <a:pt x="739" y="2018"/>
                  </a:lnTo>
                  <a:cubicBezTo>
                    <a:pt x="834" y="2018"/>
                    <a:pt x="905" y="1947"/>
                    <a:pt x="905" y="1852"/>
                  </a:cubicBezTo>
                  <a:cubicBezTo>
                    <a:pt x="905" y="1768"/>
                    <a:pt x="822" y="1673"/>
                    <a:pt x="727" y="1673"/>
                  </a:cubicBezTo>
                  <a:lnTo>
                    <a:pt x="608" y="1673"/>
                  </a:lnTo>
                  <a:lnTo>
                    <a:pt x="608" y="161"/>
                  </a:lnTo>
                  <a:cubicBezTo>
                    <a:pt x="608" y="101"/>
                    <a:pt x="584" y="54"/>
                    <a:pt x="536" y="18"/>
                  </a:cubicBezTo>
                  <a:cubicBezTo>
                    <a:pt x="512" y="6"/>
                    <a:pt x="486" y="0"/>
                    <a:pt x="45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2029221" y="1707306"/>
              <a:ext cx="62631" cy="10201"/>
            </a:xfrm>
            <a:custGeom>
              <a:rect b="b" l="l" r="r" t="t"/>
              <a:pathLst>
                <a:path extrusionOk="0" h="322" w="1977">
                  <a:moveTo>
                    <a:pt x="167" y="0"/>
                  </a:moveTo>
                  <a:cubicBezTo>
                    <a:pt x="72" y="0"/>
                    <a:pt x="0" y="71"/>
                    <a:pt x="0" y="167"/>
                  </a:cubicBezTo>
                  <a:cubicBezTo>
                    <a:pt x="0" y="250"/>
                    <a:pt x="72" y="321"/>
                    <a:pt x="167" y="321"/>
                  </a:cubicBezTo>
                  <a:lnTo>
                    <a:pt x="1822" y="321"/>
                  </a:lnTo>
                  <a:cubicBezTo>
                    <a:pt x="1905" y="321"/>
                    <a:pt x="1977" y="250"/>
                    <a:pt x="1977" y="167"/>
                  </a:cubicBezTo>
                  <a:cubicBezTo>
                    <a:pt x="1977" y="60"/>
                    <a:pt x="1905" y="0"/>
                    <a:pt x="182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2029221" y="1758311"/>
              <a:ext cx="47552" cy="46696"/>
            </a:xfrm>
            <a:custGeom>
              <a:rect b="b" l="l" r="r" t="t"/>
              <a:pathLst>
                <a:path extrusionOk="0" h="1474" w="1501">
                  <a:moveTo>
                    <a:pt x="173" y="0"/>
                  </a:moveTo>
                  <a:cubicBezTo>
                    <a:pt x="131" y="0"/>
                    <a:pt x="90" y="15"/>
                    <a:pt x="60" y="45"/>
                  </a:cubicBezTo>
                  <a:cubicBezTo>
                    <a:pt x="0" y="105"/>
                    <a:pt x="0" y="200"/>
                    <a:pt x="60" y="259"/>
                  </a:cubicBezTo>
                  <a:lnTo>
                    <a:pt x="1227" y="1426"/>
                  </a:lnTo>
                  <a:cubicBezTo>
                    <a:pt x="1250" y="1450"/>
                    <a:pt x="1298" y="1474"/>
                    <a:pt x="1346" y="1474"/>
                  </a:cubicBezTo>
                  <a:cubicBezTo>
                    <a:pt x="1381" y="1474"/>
                    <a:pt x="1429" y="1450"/>
                    <a:pt x="1465" y="1426"/>
                  </a:cubicBezTo>
                  <a:cubicBezTo>
                    <a:pt x="1500" y="1378"/>
                    <a:pt x="1500" y="1271"/>
                    <a:pt x="1441" y="1200"/>
                  </a:cubicBezTo>
                  <a:lnTo>
                    <a:pt x="286" y="45"/>
                  </a:lnTo>
                  <a:cubicBezTo>
                    <a:pt x="256" y="15"/>
                    <a:pt x="215" y="0"/>
                    <a:pt x="17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2029221" y="1615339"/>
              <a:ext cx="47552" cy="46728"/>
            </a:xfrm>
            <a:custGeom>
              <a:rect b="b" l="l" r="r" t="t"/>
              <a:pathLst>
                <a:path extrusionOk="0" h="1475" w="1501">
                  <a:moveTo>
                    <a:pt x="1334" y="1"/>
                  </a:moveTo>
                  <a:cubicBezTo>
                    <a:pt x="1295" y="1"/>
                    <a:pt x="1256" y="16"/>
                    <a:pt x="1227" y="46"/>
                  </a:cubicBezTo>
                  <a:lnTo>
                    <a:pt x="60" y="1200"/>
                  </a:lnTo>
                  <a:cubicBezTo>
                    <a:pt x="0" y="1260"/>
                    <a:pt x="0" y="1367"/>
                    <a:pt x="60" y="1427"/>
                  </a:cubicBezTo>
                  <a:cubicBezTo>
                    <a:pt x="96" y="1462"/>
                    <a:pt x="131" y="1474"/>
                    <a:pt x="179" y="1474"/>
                  </a:cubicBezTo>
                  <a:cubicBezTo>
                    <a:pt x="226" y="1474"/>
                    <a:pt x="274" y="1462"/>
                    <a:pt x="298" y="1427"/>
                  </a:cubicBezTo>
                  <a:lnTo>
                    <a:pt x="1465" y="272"/>
                  </a:lnTo>
                  <a:cubicBezTo>
                    <a:pt x="1500" y="212"/>
                    <a:pt x="1500" y="105"/>
                    <a:pt x="1441" y="46"/>
                  </a:cubicBezTo>
                  <a:cubicBezTo>
                    <a:pt x="1411" y="16"/>
                    <a:pt x="1372" y="1"/>
                    <a:pt x="133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1767449" y="1703504"/>
              <a:ext cx="63012" cy="10233"/>
            </a:xfrm>
            <a:custGeom>
              <a:rect b="b" l="l" r="r" t="t"/>
              <a:pathLst>
                <a:path extrusionOk="0" h="323" w="1989">
                  <a:moveTo>
                    <a:pt x="167" y="1"/>
                  </a:moveTo>
                  <a:cubicBezTo>
                    <a:pt x="72" y="1"/>
                    <a:pt x="0" y="72"/>
                    <a:pt x="0" y="168"/>
                  </a:cubicBezTo>
                  <a:cubicBezTo>
                    <a:pt x="0" y="251"/>
                    <a:pt x="72" y="322"/>
                    <a:pt x="167" y="322"/>
                  </a:cubicBezTo>
                  <a:lnTo>
                    <a:pt x="1822" y="322"/>
                  </a:lnTo>
                  <a:cubicBezTo>
                    <a:pt x="1905" y="322"/>
                    <a:pt x="1989" y="251"/>
                    <a:pt x="1989" y="168"/>
                  </a:cubicBezTo>
                  <a:cubicBezTo>
                    <a:pt x="1989" y="72"/>
                    <a:pt x="1905" y="1"/>
                    <a:pt x="182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1783289" y="1615719"/>
              <a:ext cx="47552" cy="46728"/>
            </a:xfrm>
            <a:custGeom>
              <a:rect b="b" l="l" r="r" t="t"/>
              <a:pathLst>
                <a:path extrusionOk="0" h="1475" w="1501">
                  <a:moveTo>
                    <a:pt x="167" y="1"/>
                  </a:moveTo>
                  <a:cubicBezTo>
                    <a:pt x="128" y="1"/>
                    <a:pt x="90" y="16"/>
                    <a:pt x="60" y="45"/>
                  </a:cubicBezTo>
                  <a:cubicBezTo>
                    <a:pt x="0" y="105"/>
                    <a:pt x="0" y="212"/>
                    <a:pt x="60" y="272"/>
                  </a:cubicBezTo>
                  <a:lnTo>
                    <a:pt x="1215" y="1427"/>
                  </a:lnTo>
                  <a:cubicBezTo>
                    <a:pt x="1251" y="1462"/>
                    <a:pt x="1286" y="1474"/>
                    <a:pt x="1334" y="1474"/>
                  </a:cubicBezTo>
                  <a:cubicBezTo>
                    <a:pt x="1382" y="1474"/>
                    <a:pt x="1429" y="1462"/>
                    <a:pt x="1453" y="1427"/>
                  </a:cubicBezTo>
                  <a:cubicBezTo>
                    <a:pt x="1501" y="1367"/>
                    <a:pt x="1501" y="1272"/>
                    <a:pt x="1441" y="1212"/>
                  </a:cubicBezTo>
                  <a:lnTo>
                    <a:pt x="274" y="45"/>
                  </a:lnTo>
                  <a:cubicBezTo>
                    <a:pt x="244" y="16"/>
                    <a:pt x="206" y="1"/>
                    <a:pt x="16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1783289" y="1758311"/>
              <a:ext cx="47552" cy="46696"/>
            </a:xfrm>
            <a:custGeom>
              <a:rect b="b" l="l" r="r" t="t"/>
              <a:pathLst>
                <a:path extrusionOk="0" h="1474" w="1501">
                  <a:moveTo>
                    <a:pt x="1328" y="0"/>
                  </a:moveTo>
                  <a:cubicBezTo>
                    <a:pt x="1286" y="0"/>
                    <a:pt x="1245" y="15"/>
                    <a:pt x="1215" y="45"/>
                  </a:cubicBezTo>
                  <a:lnTo>
                    <a:pt x="60" y="1200"/>
                  </a:lnTo>
                  <a:cubicBezTo>
                    <a:pt x="0" y="1259"/>
                    <a:pt x="0" y="1367"/>
                    <a:pt x="60" y="1426"/>
                  </a:cubicBezTo>
                  <a:cubicBezTo>
                    <a:pt x="84" y="1450"/>
                    <a:pt x="131" y="1474"/>
                    <a:pt x="179" y="1474"/>
                  </a:cubicBezTo>
                  <a:cubicBezTo>
                    <a:pt x="215" y="1474"/>
                    <a:pt x="262" y="1450"/>
                    <a:pt x="298" y="1426"/>
                  </a:cubicBezTo>
                  <a:lnTo>
                    <a:pt x="1453" y="259"/>
                  </a:lnTo>
                  <a:cubicBezTo>
                    <a:pt x="1501" y="200"/>
                    <a:pt x="1501" y="105"/>
                    <a:pt x="1441" y="45"/>
                  </a:cubicBezTo>
                  <a:cubicBezTo>
                    <a:pt x="1411" y="15"/>
                    <a:pt x="1370" y="0"/>
                    <a:pt x="132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27"/>
          <p:cNvSpPr/>
          <p:nvPr/>
        </p:nvSpPr>
        <p:spPr>
          <a:xfrm>
            <a:off x="5344983" y="3338975"/>
            <a:ext cx="469599" cy="382741"/>
          </a:xfrm>
          <a:custGeom>
            <a:rect b="b" l="l" r="r" t="t"/>
            <a:pathLst>
              <a:path extrusionOk="0" h="9734" w="11943">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27"/>
          <p:cNvGrpSpPr/>
          <p:nvPr/>
        </p:nvGrpSpPr>
        <p:grpSpPr>
          <a:xfrm>
            <a:off x="3346705" y="3338931"/>
            <a:ext cx="429200" cy="347836"/>
            <a:chOff x="5220616" y="2791061"/>
            <a:chExt cx="373185" cy="302466"/>
          </a:xfrm>
        </p:grpSpPr>
        <p:sp>
          <p:nvSpPr>
            <p:cNvPr id="532" name="Google Shape;532;p27"/>
            <p:cNvSpPr/>
            <p:nvPr/>
          </p:nvSpPr>
          <p:spPr>
            <a:xfrm>
              <a:off x="5220616" y="2791061"/>
              <a:ext cx="373185" cy="302466"/>
            </a:xfrm>
            <a:custGeom>
              <a:rect b="b" l="l" r="r" t="t"/>
              <a:pathLst>
                <a:path extrusionOk="0" h="9525" w="11752">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5244432" y="2849268"/>
              <a:ext cx="326314" cy="11368"/>
            </a:xfrm>
            <a:custGeom>
              <a:rect b="b" l="l" r="r" t="t"/>
              <a:pathLst>
                <a:path extrusionOk="0" h="358" w="10276">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5261834" y="2896139"/>
              <a:ext cx="46521" cy="11400"/>
            </a:xfrm>
            <a:custGeom>
              <a:rect b="b" l="l" r="r" t="t"/>
              <a:pathLst>
                <a:path extrusionOk="0" h="359" w="1465">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5343507" y="2896139"/>
              <a:ext cx="46521" cy="11400"/>
            </a:xfrm>
            <a:custGeom>
              <a:rect b="b" l="l" r="r" t="t"/>
              <a:pathLst>
                <a:path extrusionOk="0" h="359" w="1465">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5506823" y="2896139"/>
              <a:ext cx="46172" cy="11400"/>
            </a:xfrm>
            <a:custGeom>
              <a:rect b="b" l="l" r="r" t="t"/>
              <a:pathLst>
                <a:path extrusionOk="0" h="359" w="1454">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5261834" y="2942660"/>
              <a:ext cx="46521" cy="11368"/>
            </a:xfrm>
            <a:custGeom>
              <a:rect b="b" l="l" r="r" t="t"/>
              <a:pathLst>
                <a:path extrusionOk="0" h="358" w="1465">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5424768" y="2942660"/>
              <a:ext cx="46553" cy="11368"/>
            </a:xfrm>
            <a:custGeom>
              <a:rect b="b" l="l" r="r" t="t"/>
              <a:pathLst>
                <a:path extrusionOk="0" h="358" w="1466">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5261834" y="2989149"/>
              <a:ext cx="46521" cy="11400"/>
            </a:xfrm>
            <a:custGeom>
              <a:rect b="b" l="l" r="r" t="t"/>
              <a:pathLst>
                <a:path extrusionOk="0" h="359" w="1465">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5343507" y="2989149"/>
              <a:ext cx="46521" cy="11400"/>
            </a:xfrm>
            <a:custGeom>
              <a:rect b="b" l="l" r="r" t="t"/>
              <a:pathLst>
                <a:path extrusionOk="0" h="359" w="1465">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5506823" y="2989149"/>
              <a:ext cx="46172" cy="11400"/>
            </a:xfrm>
            <a:custGeom>
              <a:rect b="b" l="l" r="r" t="t"/>
              <a:pathLst>
                <a:path extrusionOk="0" h="359" w="1454">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5343507" y="3036051"/>
              <a:ext cx="46521" cy="10987"/>
            </a:xfrm>
            <a:custGeom>
              <a:rect b="b" l="l" r="r" t="t"/>
              <a:pathLst>
                <a:path extrusionOk="0" h="346" w="1465">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5424768" y="3036051"/>
              <a:ext cx="46553" cy="10987"/>
            </a:xfrm>
            <a:custGeom>
              <a:rect b="b" l="l" r="r" t="t"/>
              <a:pathLst>
                <a:path extrusionOk="0" h="346" w="1466">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5506823" y="3036051"/>
              <a:ext cx="46172" cy="10987"/>
            </a:xfrm>
            <a:custGeom>
              <a:rect b="b" l="l" r="r" t="t"/>
              <a:pathLst>
                <a:path extrusionOk="0" h="346" w="1454">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5343126" y="2930752"/>
              <a:ext cx="46902" cy="33851"/>
            </a:xfrm>
            <a:custGeom>
              <a:rect b="b" l="l" r="r" t="t"/>
              <a:pathLst>
                <a:path extrusionOk="0" h="1066" w="1477">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5506442" y="2930752"/>
              <a:ext cx="47283" cy="33851"/>
            </a:xfrm>
            <a:custGeom>
              <a:rect b="b" l="l" r="r" t="t"/>
              <a:pathLst>
                <a:path extrusionOk="0" h="1066" w="1489">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5424419" y="2977336"/>
              <a:ext cx="47283" cy="34168"/>
            </a:xfrm>
            <a:custGeom>
              <a:rect b="b" l="l" r="r" t="t"/>
              <a:pathLst>
                <a:path extrusionOk="0" h="1076" w="1489">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5261453" y="3024143"/>
              <a:ext cx="47283" cy="33851"/>
            </a:xfrm>
            <a:custGeom>
              <a:rect b="b" l="l" r="r" t="t"/>
              <a:pathLst>
                <a:path extrusionOk="0" h="1066" w="1489">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5424419" y="2884231"/>
              <a:ext cx="47283" cy="33883"/>
            </a:xfrm>
            <a:custGeom>
              <a:rect b="b" l="l" r="r" t="t"/>
              <a:pathLst>
                <a:path extrusionOk="0" h="1067" w="1489">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7"/>
          <p:cNvSpPr txBox="1"/>
          <p:nvPr/>
        </p:nvSpPr>
        <p:spPr>
          <a:xfrm>
            <a:off x="5578350" y="806450"/>
            <a:ext cx="3105600" cy="12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3F3F3"/>
                </a:solidFill>
                <a:latin typeface="Share Tech"/>
                <a:ea typeface="Share Tech"/>
                <a:cs typeface="Share Tech"/>
                <a:sym typeface="Share Tech"/>
              </a:rPr>
              <a:t>“First product to propose a new way in which students can improve their organization by tracking their activities”</a:t>
            </a:r>
            <a:endParaRPr sz="1500">
              <a:solidFill>
                <a:srgbClr val="F3F3F3"/>
              </a:solidFill>
              <a:latin typeface="Share Tech"/>
              <a:ea typeface="Share Tech"/>
              <a:cs typeface="Share Tech"/>
              <a:sym typeface="Share Tech"/>
            </a:endParaRPr>
          </a:p>
        </p:txBody>
      </p:sp>
      <p:sp>
        <p:nvSpPr>
          <p:cNvPr id="551" name="Google Shape;551;p27"/>
          <p:cNvSpPr txBox="1"/>
          <p:nvPr/>
        </p:nvSpPr>
        <p:spPr>
          <a:xfrm>
            <a:off x="240700" y="1972250"/>
            <a:ext cx="2730900" cy="14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Share Tech"/>
                <a:ea typeface="Share Tech"/>
                <a:cs typeface="Share Tech"/>
                <a:sym typeface="Share Tech"/>
              </a:rPr>
              <a:t>“Organization by tracking their activities step by step and having reminders that will suggest new dates for continuing their activities and show their advance”</a:t>
            </a:r>
            <a:endParaRPr sz="1500">
              <a:solidFill>
                <a:srgbClr val="FFFFFF"/>
              </a:solidFill>
              <a:latin typeface="Share Tech"/>
              <a:ea typeface="Share Tech"/>
              <a:cs typeface="Share Tech"/>
              <a:sym typeface="Share Tech"/>
            </a:endParaRPr>
          </a:p>
        </p:txBody>
      </p:sp>
      <p:sp>
        <p:nvSpPr>
          <p:cNvPr id="552" name="Google Shape;552;p27"/>
          <p:cNvSpPr txBox="1"/>
          <p:nvPr/>
        </p:nvSpPr>
        <p:spPr>
          <a:xfrm>
            <a:off x="6153525" y="3468600"/>
            <a:ext cx="2934600" cy="13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Share Tech"/>
                <a:ea typeface="Share Tech"/>
                <a:cs typeface="Share Tech"/>
                <a:sym typeface="Share Tech"/>
              </a:rPr>
              <a:t>“We take part by proposing a product to give these methods a boost and help students move forward on their academic commitments.”</a:t>
            </a:r>
            <a:endParaRPr sz="1500">
              <a:solidFill>
                <a:srgbClr val="FFFFFF"/>
              </a:solidFill>
              <a:latin typeface="Share Tech"/>
              <a:ea typeface="Share Tech"/>
              <a:cs typeface="Share Tech"/>
              <a:sym typeface="Share Tech"/>
            </a:endParaRPr>
          </a:p>
          <a:p>
            <a:pPr indent="0" lvl="0" marL="0" rtl="0" algn="l">
              <a:spcBef>
                <a:spcPts val="0"/>
              </a:spcBef>
              <a:spcAft>
                <a:spcPts val="0"/>
              </a:spcAft>
              <a:buNone/>
            </a:pPr>
            <a:r>
              <a:t/>
            </a:r>
            <a:endParaRPr sz="1500">
              <a:latin typeface="Share Tech"/>
              <a:ea typeface="Share Tech"/>
              <a:cs typeface="Share Tech"/>
              <a:sym typeface="Share Tech"/>
            </a:endParaRPr>
          </a:p>
        </p:txBody>
      </p:sp>
      <p:grpSp>
        <p:nvGrpSpPr>
          <p:cNvPr id="553" name="Google Shape;553;p27"/>
          <p:cNvGrpSpPr/>
          <p:nvPr/>
        </p:nvGrpSpPr>
        <p:grpSpPr>
          <a:xfrm flipH="1">
            <a:off x="7091501" y="1055761"/>
            <a:ext cx="1430711" cy="743389"/>
            <a:chOff x="5159450" y="1919950"/>
            <a:chExt cx="1541050" cy="862500"/>
          </a:xfrm>
        </p:grpSpPr>
        <p:cxnSp>
          <p:nvCxnSpPr>
            <p:cNvPr id="554" name="Google Shape;554;p27"/>
            <p:cNvCxnSpPr/>
            <p:nvPr/>
          </p:nvCxnSpPr>
          <p:spPr>
            <a:xfrm>
              <a:off x="5159450" y="1919950"/>
              <a:ext cx="0" cy="862500"/>
            </a:xfrm>
            <a:prstGeom prst="straightConnector1">
              <a:avLst/>
            </a:prstGeom>
            <a:noFill/>
            <a:ln cap="flat" cmpd="sng" w="19050">
              <a:solidFill>
                <a:srgbClr val="E3E9ED"/>
              </a:solidFill>
              <a:prstDash val="solid"/>
              <a:round/>
              <a:headEnd len="med" w="med" type="none"/>
              <a:tailEnd len="med" w="med" type="none"/>
            </a:ln>
          </p:spPr>
        </p:cxnSp>
        <p:cxnSp>
          <p:nvCxnSpPr>
            <p:cNvPr id="555" name="Google Shape;555;p27"/>
            <p:cNvCxnSpPr/>
            <p:nvPr/>
          </p:nvCxnSpPr>
          <p:spPr>
            <a:xfrm>
              <a:off x="5161200" y="2778975"/>
              <a:ext cx="1539300" cy="0"/>
            </a:xfrm>
            <a:prstGeom prst="straightConnector1">
              <a:avLst/>
            </a:prstGeom>
            <a:noFill/>
            <a:ln cap="flat" cmpd="sng" w="19050">
              <a:solidFill>
                <a:srgbClr val="E3E9ED"/>
              </a:solidFill>
              <a:prstDash val="solid"/>
              <a:round/>
              <a:headEnd len="med" w="med" type="none"/>
              <a:tailEnd len="med" w="med" type="none"/>
            </a:ln>
          </p:spPr>
        </p:cxnSp>
      </p:grpSp>
      <p:grpSp>
        <p:nvGrpSpPr>
          <p:cNvPr id="556" name="Google Shape;556;p27"/>
          <p:cNvGrpSpPr/>
          <p:nvPr/>
        </p:nvGrpSpPr>
        <p:grpSpPr>
          <a:xfrm flipH="1">
            <a:off x="7787180" y="3908550"/>
            <a:ext cx="1018634" cy="743389"/>
            <a:chOff x="5159450" y="1919950"/>
            <a:chExt cx="1541050" cy="862500"/>
          </a:xfrm>
        </p:grpSpPr>
        <p:cxnSp>
          <p:nvCxnSpPr>
            <p:cNvPr id="557" name="Google Shape;557;p27"/>
            <p:cNvCxnSpPr/>
            <p:nvPr/>
          </p:nvCxnSpPr>
          <p:spPr>
            <a:xfrm>
              <a:off x="5159450" y="1919950"/>
              <a:ext cx="0" cy="862500"/>
            </a:xfrm>
            <a:prstGeom prst="straightConnector1">
              <a:avLst/>
            </a:prstGeom>
            <a:noFill/>
            <a:ln cap="flat" cmpd="sng" w="19050">
              <a:solidFill>
                <a:srgbClr val="E3E9ED"/>
              </a:solidFill>
              <a:prstDash val="solid"/>
              <a:round/>
              <a:headEnd len="med" w="med" type="none"/>
              <a:tailEnd len="med" w="med" type="none"/>
            </a:ln>
          </p:spPr>
        </p:cxnSp>
        <p:cxnSp>
          <p:nvCxnSpPr>
            <p:cNvPr id="558" name="Google Shape;558;p27"/>
            <p:cNvCxnSpPr/>
            <p:nvPr/>
          </p:nvCxnSpPr>
          <p:spPr>
            <a:xfrm>
              <a:off x="5161200" y="2778975"/>
              <a:ext cx="1539300" cy="0"/>
            </a:xfrm>
            <a:prstGeom prst="straightConnector1">
              <a:avLst/>
            </a:prstGeom>
            <a:noFill/>
            <a:ln cap="flat" cmpd="sng" w="19050">
              <a:solidFill>
                <a:srgbClr val="E3E9ED"/>
              </a:solidFill>
              <a:prstDash val="solid"/>
              <a:round/>
              <a:headEnd len="med" w="med" type="none"/>
              <a:tailEnd len="med" w="med" type="none"/>
            </a:ln>
          </p:spPr>
        </p:cxnSp>
      </p:grpSp>
      <p:grpSp>
        <p:nvGrpSpPr>
          <p:cNvPr id="559" name="Google Shape;559;p27"/>
          <p:cNvGrpSpPr/>
          <p:nvPr/>
        </p:nvGrpSpPr>
        <p:grpSpPr>
          <a:xfrm flipH="1">
            <a:off x="1441851" y="2668261"/>
            <a:ext cx="1430711" cy="743389"/>
            <a:chOff x="5159450" y="1919950"/>
            <a:chExt cx="1541050" cy="862500"/>
          </a:xfrm>
        </p:grpSpPr>
        <p:cxnSp>
          <p:nvCxnSpPr>
            <p:cNvPr id="560" name="Google Shape;560;p27"/>
            <p:cNvCxnSpPr/>
            <p:nvPr/>
          </p:nvCxnSpPr>
          <p:spPr>
            <a:xfrm>
              <a:off x="5159450" y="1919950"/>
              <a:ext cx="0" cy="862500"/>
            </a:xfrm>
            <a:prstGeom prst="straightConnector1">
              <a:avLst/>
            </a:prstGeom>
            <a:noFill/>
            <a:ln cap="flat" cmpd="sng" w="19050">
              <a:solidFill>
                <a:srgbClr val="E3E9ED"/>
              </a:solidFill>
              <a:prstDash val="solid"/>
              <a:round/>
              <a:headEnd len="med" w="med" type="none"/>
              <a:tailEnd len="med" w="med" type="none"/>
            </a:ln>
          </p:spPr>
        </p:cxnSp>
        <p:cxnSp>
          <p:nvCxnSpPr>
            <p:cNvPr id="561" name="Google Shape;561;p27"/>
            <p:cNvCxnSpPr/>
            <p:nvPr/>
          </p:nvCxnSpPr>
          <p:spPr>
            <a:xfrm>
              <a:off x="5161200" y="2778975"/>
              <a:ext cx="1539300" cy="0"/>
            </a:xfrm>
            <a:prstGeom prst="straightConnector1">
              <a:avLst/>
            </a:prstGeom>
            <a:noFill/>
            <a:ln cap="flat" cmpd="sng" w="19050">
              <a:solidFill>
                <a:srgbClr val="E3E9ED"/>
              </a:solidFill>
              <a:prstDash val="solid"/>
              <a:round/>
              <a:headEnd len="med" w="med" type="none"/>
              <a:tailEnd len="med" w="med" type="none"/>
            </a:ln>
          </p:spPr>
        </p:cxnSp>
      </p:grpSp>
      <p:sp>
        <p:nvSpPr>
          <p:cNvPr id="562" name="Google Shape;562;p27"/>
          <p:cNvSpPr/>
          <p:nvPr/>
        </p:nvSpPr>
        <p:spPr>
          <a:xfrm>
            <a:off x="1496950" y="4171325"/>
            <a:ext cx="138900" cy="13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2256425" y="4768925"/>
            <a:ext cx="138900" cy="13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7260158" y="297073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REQUIREMENTS</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9"/>
          <p:cNvSpPr/>
          <p:nvPr/>
        </p:nvSpPr>
        <p:spPr>
          <a:xfrm>
            <a:off x="3959614" y="1577156"/>
            <a:ext cx="415500" cy="415500"/>
          </a:xfrm>
          <a:prstGeom prst="rect">
            <a:avLst/>
          </a:pr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29"/>
          <p:cNvGrpSpPr/>
          <p:nvPr/>
        </p:nvGrpSpPr>
        <p:grpSpPr>
          <a:xfrm>
            <a:off x="4031771" y="1593369"/>
            <a:ext cx="271213" cy="383088"/>
            <a:chOff x="1333682" y="3344330"/>
            <a:chExt cx="271213" cy="383088"/>
          </a:xfrm>
        </p:grpSpPr>
        <p:sp>
          <p:nvSpPr>
            <p:cNvPr id="576" name="Google Shape;576;p29"/>
            <p:cNvSpPr/>
            <p:nvPr/>
          </p:nvSpPr>
          <p:spPr>
            <a:xfrm>
              <a:off x="1334065" y="3377332"/>
              <a:ext cx="270831" cy="350086"/>
            </a:xfrm>
            <a:custGeom>
              <a:rect b="b" l="l" r="r" t="t"/>
              <a:pathLst>
                <a:path extrusionOk="0" h="10990" w="8502">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1333682" y="3344330"/>
              <a:ext cx="189697" cy="292461"/>
            </a:xfrm>
            <a:custGeom>
              <a:rect b="b" l="l" r="r" t="t"/>
              <a:pathLst>
                <a:path extrusionOk="0" h="9181" w="5955">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1444060" y="3469488"/>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1444060" y="3493762"/>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1444060" y="3541927"/>
              <a:ext cx="100917" cy="11404"/>
            </a:xfrm>
            <a:custGeom>
              <a:rect b="b" l="l" r="r" t="t"/>
              <a:pathLst>
                <a:path extrusionOk="0" h="358" w="3168">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1444060" y="3565818"/>
              <a:ext cx="100917" cy="11404"/>
            </a:xfrm>
            <a:custGeom>
              <a:rect b="b" l="l" r="r" t="t"/>
              <a:pathLst>
                <a:path extrusionOk="0" h="358" w="3168">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1444060" y="3614747"/>
              <a:ext cx="100917" cy="11404"/>
            </a:xfrm>
            <a:custGeom>
              <a:rect b="b" l="l" r="r" t="t"/>
              <a:pathLst>
                <a:path extrusionOk="0" h="358" w="3168">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1444060" y="3638256"/>
              <a:ext cx="100917" cy="11404"/>
            </a:xfrm>
            <a:custGeom>
              <a:rect b="b" l="l" r="r" t="t"/>
              <a:pathLst>
                <a:path extrusionOk="0" h="358" w="3168">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1371622" y="3459454"/>
              <a:ext cx="70208" cy="57084"/>
            </a:xfrm>
            <a:custGeom>
              <a:rect b="b" l="l" r="r" t="t"/>
              <a:pathLst>
                <a:path extrusionOk="0" h="1792" w="2204">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1371622" y="3532434"/>
              <a:ext cx="70208" cy="56543"/>
            </a:xfrm>
            <a:custGeom>
              <a:rect b="b" l="l" r="r" t="t"/>
              <a:pathLst>
                <a:path extrusionOk="0" h="1775" w="2204">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1371622" y="3605254"/>
              <a:ext cx="70208" cy="55810"/>
            </a:xfrm>
            <a:custGeom>
              <a:rect b="b" l="l" r="r" t="t"/>
              <a:pathLst>
                <a:path extrusionOk="0" h="1752" w="2204">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29"/>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 REQUIREMENTS</a:t>
            </a:r>
            <a:endParaRPr/>
          </a:p>
        </p:txBody>
      </p:sp>
      <p:sp>
        <p:nvSpPr>
          <p:cNvPr id="588" name="Google Shape;588;p29"/>
          <p:cNvSpPr/>
          <p:nvPr/>
        </p:nvSpPr>
        <p:spPr>
          <a:xfrm>
            <a:off x="7694700" y="2439739"/>
            <a:ext cx="415500" cy="415500"/>
          </a:xfrm>
          <a:prstGeom prst="rect">
            <a:avLst/>
          </a:pr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7560451" y="1004642"/>
            <a:ext cx="415500" cy="415500"/>
          </a:xfrm>
          <a:prstGeom prst="rect">
            <a:avLst/>
          </a:pr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3952874" y="3038554"/>
            <a:ext cx="415500" cy="415500"/>
          </a:xfrm>
          <a:prstGeom prst="rect">
            <a:avLst/>
          </a:pr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29"/>
          <p:cNvGrpSpPr/>
          <p:nvPr/>
        </p:nvGrpSpPr>
        <p:grpSpPr>
          <a:xfrm>
            <a:off x="7727779" y="2466373"/>
            <a:ext cx="349354" cy="362223"/>
            <a:chOff x="1297654" y="1504481"/>
            <a:chExt cx="349354" cy="362223"/>
          </a:xfrm>
        </p:grpSpPr>
        <p:sp>
          <p:nvSpPr>
            <p:cNvPr id="592" name="Google Shape;592;p29"/>
            <p:cNvSpPr/>
            <p:nvPr/>
          </p:nvSpPr>
          <p:spPr>
            <a:xfrm>
              <a:off x="1297654" y="1504481"/>
              <a:ext cx="349354" cy="362223"/>
            </a:xfrm>
            <a:custGeom>
              <a:rect b="b" l="l" r="r" t="t"/>
              <a:pathLst>
                <a:path extrusionOk="0" h="11371" w="10967">
                  <a:moveTo>
                    <a:pt x="6252" y="381"/>
                  </a:moveTo>
                  <a:cubicBezTo>
                    <a:pt x="6799" y="381"/>
                    <a:pt x="7335" y="679"/>
                    <a:pt x="7621" y="1155"/>
                  </a:cubicBezTo>
                  <a:cubicBezTo>
                    <a:pt x="7704" y="1274"/>
                    <a:pt x="7811" y="1655"/>
                    <a:pt x="8240" y="1786"/>
                  </a:cubicBezTo>
                  <a:cubicBezTo>
                    <a:pt x="8157" y="1858"/>
                    <a:pt x="7978" y="2036"/>
                    <a:pt x="7919" y="2108"/>
                  </a:cubicBezTo>
                  <a:cubicBezTo>
                    <a:pt x="7454" y="1870"/>
                    <a:pt x="7335" y="1501"/>
                    <a:pt x="7252" y="1381"/>
                  </a:cubicBezTo>
                  <a:cubicBezTo>
                    <a:pt x="7037" y="1036"/>
                    <a:pt x="6656" y="822"/>
                    <a:pt x="6252" y="822"/>
                  </a:cubicBezTo>
                  <a:lnTo>
                    <a:pt x="4644" y="822"/>
                  </a:lnTo>
                  <a:cubicBezTo>
                    <a:pt x="4239" y="822"/>
                    <a:pt x="3847" y="1036"/>
                    <a:pt x="3644" y="1381"/>
                  </a:cubicBezTo>
                  <a:cubicBezTo>
                    <a:pt x="3537" y="1512"/>
                    <a:pt x="3442" y="1846"/>
                    <a:pt x="3049" y="2072"/>
                  </a:cubicBezTo>
                  <a:lnTo>
                    <a:pt x="3025" y="2036"/>
                  </a:lnTo>
                  <a:lnTo>
                    <a:pt x="2870" y="1893"/>
                  </a:lnTo>
                  <a:cubicBezTo>
                    <a:pt x="2823" y="1846"/>
                    <a:pt x="2763" y="1798"/>
                    <a:pt x="2704" y="1751"/>
                  </a:cubicBezTo>
                  <a:cubicBezTo>
                    <a:pt x="3085" y="1608"/>
                    <a:pt x="3168" y="1310"/>
                    <a:pt x="3275" y="1155"/>
                  </a:cubicBezTo>
                  <a:cubicBezTo>
                    <a:pt x="3549" y="679"/>
                    <a:pt x="4073" y="381"/>
                    <a:pt x="4644" y="381"/>
                  </a:cubicBezTo>
                  <a:close/>
                  <a:moveTo>
                    <a:pt x="2620" y="3703"/>
                  </a:moveTo>
                  <a:lnTo>
                    <a:pt x="2823" y="3894"/>
                  </a:lnTo>
                  <a:cubicBezTo>
                    <a:pt x="2727" y="3989"/>
                    <a:pt x="2632" y="4096"/>
                    <a:pt x="2549" y="4191"/>
                  </a:cubicBezTo>
                  <a:lnTo>
                    <a:pt x="2334" y="3989"/>
                  </a:lnTo>
                  <a:lnTo>
                    <a:pt x="2620" y="3703"/>
                  </a:lnTo>
                  <a:close/>
                  <a:moveTo>
                    <a:pt x="8383" y="3703"/>
                  </a:moveTo>
                  <a:lnTo>
                    <a:pt x="8657" y="3989"/>
                  </a:lnTo>
                  <a:lnTo>
                    <a:pt x="8454" y="4191"/>
                  </a:lnTo>
                  <a:cubicBezTo>
                    <a:pt x="8383" y="4120"/>
                    <a:pt x="8276" y="4001"/>
                    <a:pt x="8169" y="3894"/>
                  </a:cubicBezTo>
                  <a:lnTo>
                    <a:pt x="8383" y="3703"/>
                  </a:lnTo>
                  <a:close/>
                  <a:moveTo>
                    <a:pt x="1727" y="1774"/>
                  </a:moveTo>
                  <a:cubicBezTo>
                    <a:pt x="2394" y="1774"/>
                    <a:pt x="2704" y="2251"/>
                    <a:pt x="2763" y="2286"/>
                  </a:cubicBezTo>
                  <a:cubicBezTo>
                    <a:pt x="2930" y="2453"/>
                    <a:pt x="2977" y="2691"/>
                    <a:pt x="2882" y="2905"/>
                  </a:cubicBezTo>
                  <a:cubicBezTo>
                    <a:pt x="2846" y="3013"/>
                    <a:pt x="2882" y="2965"/>
                    <a:pt x="1763" y="4072"/>
                  </a:cubicBezTo>
                  <a:cubicBezTo>
                    <a:pt x="1656" y="4185"/>
                    <a:pt x="1516" y="4242"/>
                    <a:pt x="1375" y="4242"/>
                  </a:cubicBezTo>
                  <a:cubicBezTo>
                    <a:pt x="1233" y="4242"/>
                    <a:pt x="1090" y="4185"/>
                    <a:pt x="977" y="4072"/>
                  </a:cubicBezTo>
                  <a:lnTo>
                    <a:pt x="834" y="3929"/>
                  </a:lnTo>
                  <a:cubicBezTo>
                    <a:pt x="37" y="3144"/>
                    <a:pt x="572" y="1774"/>
                    <a:pt x="1727" y="1774"/>
                  </a:cubicBezTo>
                  <a:close/>
                  <a:moveTo>
                    <a:pt x="6228" y="1155"/>
                  </a:moveTo>
                  <a:cubicBezTo>
                    <a:pt x="6514" y="1155"/>
                    <a:pt x="6799" y="1310"/>
                    <a:pt x="6930" y="1560"/>
                  </a:cubicBezTo>
                  <a:cubicBezTo>
                    <a:pt x="7026" y="1679"/>
                    <a:pt x="7180" y="2143"/>
                    <a:pt x="7740" y="2429"/>
                  </a:cubicBezTo>
                  <a:cubicBezTo>
                    <a:pt x="7645" y="2727"/>
                    <a:pt x="7716" y="3060"/>
                    <a:pt x="7954" y="3298"/>
                  </a:cubicBezTo>
                  <a:lnTo>
                    <a:pt x="8109" y="3453"/>
                  </a:lnTo>
                  <a:lnTo>
                    <a:pt x="7883" y="3679"/>
                  </a:lnTo>
                  <a:cubicBezTo>
                    <a:pt x="7190" y="3137"/>
                    <a:pt x="6339" y="2857"/>
                    <a:pt x="5480" y="2857"/>
                  </a:cubicBezTo>
                  <a:cubicBezTo>
                    <a:pt x="4980" y="2857"/>
                    <a:pt x="4478" y="2951"/>
                    <a:pt x="4001" y="3144"/>
                  </a:cubicBezTo>
                  <a:cubicBezTo>
                    <a:pt x="3906" y="3167"/>
                    <a:pt x="3870" y="3275"/>
                    <a:pt x="3906" y="3358"/>
                  </a:cubicBezTo>
                  <a:cubicBezTo>
                    <a:pt x="3933" y="3429"/>
                    <a:pt x="3999" y="3467"/>
                    <a:pt x="4065" y="3467"/>
                  </a:cubicBezTo>
                  <a:cubicBezTo>
                    <a:pt x="4088" y="3467"/>
                    <a:pt x="4111" y="3462"/>
                    <a:pt x="4132" y="3453"/>
                  </a:cubicBezTo>
                  <a:cubicBezTo>
                    <a:pt x="4579" y="3277"/>
                    <a:pt x="5034" y="3195"/>
                    <a:pt x="5479" y="3195"/>
                  </a:cubicBezTo>
                  <a:cubicBezTo>
                    <a:pt x="7404" y="3195"/>
                    <a:pt x="9133" y="4736"/>
                    <a:pt x="9133" y="6835"/>
                  </a:cubicBezTo>
                  <a:cubicBezTo>
                    <a:pt x="9133" y="8925"/>
                    <a:pt x="7411" y="10462"/>
                    <a:pt x="5498" y="10462"/>
                  </a:cubicBezTo>
                  <a:cubicBezTo>
                    <a:pt x="5047" y="10462"/>
                    <a:pt x="4585" y="10376"/>
                    <a:pt x="4132" y="10192"/>
                  </a:cubicBezTo>
                  <a:cubicBezTo>
                    <a:pt x="1442" y="9097"/>
                    <a:pt x="1049" y="5346"/>
                    <a:pt x="3585" y="3763"/>
                  </a:cubicBezTo>
                  <a:cubicBezTo>
                    <a:pt x="3656" y="3715"/>
                    <a:pt x="3692" y="3620"/>
                    <a:pt x="3644" y="3525"/>
                  </a:cubicBezTo>
                  <a:cubicBezTo>
                    <a:pt x="3611" y="3476"/>
                    <a:pt x="3551" y="3443"/>
                    <a:pt x="3489" y="3443"/>
                  </a:cubicBezTo>
                  <a:cubicBezTo>
                    <a:pt x="3461" y="3443"/>
                    <a:pt x="3432" y="3450"/>
                    <a:pt x="3406" y="3465"/>
                  </a:cubicBezTo>
                  <a:cubicBezTo>
                    <a:pt x="3299" y="3536"/>
                    <a:pt x="3192" y="3596"/>
                    <a:pt x="3096" y="3691"/>
                  </a:cubicBezTo>
                  <a:lnTo>
                    <a:pt x="2870" y="3465"/>
                  </a:lnTo>
                  <a:cubicBezTo>
                    <a:pt x="2942" y="3382"/>
                    <a:pt x="3287" y="3167"/>
                    <a:pt x="3287" y="2679"/>
                  </a:cubicBezTo>
                  <a:cubicBezTo>
                    <a:pt x="3287" y="2572"/>
                    <a:pt x="3275" y="2465"/>
                    <a:pt x="3227" y="2370"/>
                  </a:cubicBezTo>
                  <a:cubicBezTo>
                    <a:pt x="3704" y="2084"/>
                    <a:pt x="3835" y="1691"/>
                    <a:pt x="3930" y="1560"/>
                  </a:cubicBezTo>
                  <a:cubicBezTo>
                    <a:pt x="4073" y="1310"/>
                    <a:pt x="4347" y="1155"/>
                    <a:pt x="4620" y="1155"/>
                  </a:cubicBezTo>
                  <a:close/>
                  <a:moveTo>
                    <a:pt x="2811" y="9752"/>
                  </a:moveTo>
                  <a:cubicBezTo>
                    <a:pt x="3037" y="9954"/>
                    <a:pt x="3287" y="10133"/>
                    <a:pt x="3549" y="10287"/>
                  </a:cubicBezTo>
                  <a:lnTo>
                    <a:pt x="2906" y="10942"/>
                  </a:lnTo>
                  <a:cubicBezTo>
                    <a:pt x="2817" y="11031"/>
                    <a:pt x="2701" y="11076"/>
                    <a:pt x="2585" y="11076"/>
                  </a:cubicBezTo>
                  <a:cubicBezTo>
                    <a:pt x="2468" y="11076"/>
                    <a:pt x="2352" y="11031"/>
                    <a:pt x="2263" y="10942"/>
                  </a:cubicBezTo>
                  <a:cubicBezTo>
                    <a:pt x="2084" y="10764"/>
                    <a:pt x="2084" y="10478"/>
                    <a:pt x="2263" y="10299"/>
                  </a:cubicBezTo>
                  <a:lnTo>
                    <a:pt x="2811" y="9752"/>
                  </a:lnTo>
                  <a:close/>
                  <a:moveTo>
                    <a:pt x="8204" y="9752"/>
                  </a:moveTo>
                  <a:lnTo>
                    <a:pt x="8752" y="10299"/>
                  </a:lnTo>
                  <a:cubicBezTo>
                    <a:pt x="8931" y="10478"/>
                    <a:pt x="8931" y="10764"/>
                    <a:pt x="8752" y="10942"/>
                  </a:cubicBezTo>
                  <a:cubicBezTo>
                    <a:pt x="8663" y="11031"/>
                    <a:pt x="8547" y="11076"/>
                    <a:pt x="8430" y="11076"/>
                  </a:cubicBezTo>
                  <a:cubicBezTo>
                    <a:pt x="8314" y="11076"/>
                    <a:pt x="8198" y="11031"/>
                    <a:pt x="8109" y="10942"/>
                  </a:cubicBezTo>
                  <a:lnTo>
                    <a:pt x="7454" y="10287"/>
                  </a:lnTo>
                  <a:cubicBezTo>
                    <a:pt x="7740" y="10121"/>
                    <a:pt x="7978" y="9954"/>
                    <a:pt x="8204" y="9752"/>
                  </a:cubicBezTo>
                  <a:close/>
                  <a:moveTo>
                    <a:pt x="4644" y="0"/>
                  </a:moveTo>
                  <a:cubicBezTo>
                    <a:pt x="3978" y="0"/>
                    <a:pt x="3335" y="358"/>
                    <a:pt x="2989" y="929"/>
                  </a:cubicBezTo>
                  <a:lnTo>
                    <a:pt x="2858" y="1167"/>
                  </a:lnTo>
                  <a:cubicBezTo>
                    <a:pt x="2693" y="1433"/>
                    <a:pt x="2436" y="1452"/>
                    <a:pt x="2316" y="1452"/>
                  </a:cubicBezTo>
                  <a:cubicBezTo>
                    <a:pt x="2296" y="1452"/>
                    <a:pt x="2280" y="1451"/>
                    <a:pt x="2269" y="1451"/>
                  </a:cubicBezTo>
                  <a:cubicBezTo>
                    <a:pt x="2260" y="1451"/>
                    <a:pt x="2254" y="1452"/>
                    <a:pt x="2251" y="1453"/>
                  </a:cubicBezTo>
                  <a:cubicBezTo>
                    <a:pt x="2091" y="1402"/>
                    <a:pt x="1925" y="1376"/>
                    <a:pt x="1760" y="1376"/>
                  </a:cubicBezTo>
                  <a:cubicBezTo>
                    <a:pt x="1350" y="1376"/>
                    <a:pt x="943" y="1535"/>
                    <a:pt x="620" y="1858"/>
                  </a:cubicBezTo>
                  <a:cubicBezTo>
                    <a:pt x="1" y="2477"/>
                    <a:pt x="1" y="3489"/>
                    <a:pt x="620" y="4132"/>
                  </a:cubicBezTo>
                  <a:cubicBezTo>
                    <a:pt x="715" y="4191"/>
                    <a:pt x="918" y="4537"/>
                    <a:pt x="1394" y="4537"/>
                  </a:cubicBezTo>
                  <a:cubicBezTo>
                    <a:pt x="1846" y="4537"/>
                    <a:pt x="2073" y="4227"/>
                    <a:pt x="2108" y="4191"/>
                  </a:cubicBezTo>
                  <a:lnTo>
                    <a:pt x="2334" y="4418"/>
                  </a:lnTo>
                  <a:cubicBezTo>
                    <a:pt x="1144" y="6025"/>
                    <a:pt x="1370" y="8192"/>
                    <a:pt x="2585" y="9466"/>
                  </a:cubicBezTo>
                  <a:lnTo>
                    <a:pt x="2037" y="10013"/>
                  </a:lnTo>
                  <a:cubicBezTo>
                    <a:pt x="1549" y="10502"/>
                    <a:pt x="1894" y="11371"/>
                    <a:pt x="2608" y="11371"/>
                  </a:cubicBezTo>
                  <a:cubicBezTo>
                    <a:pt x="2811" y="11371"/>
                    <a:pt x="3001" y="11287"/>
                    <a:pt x="3168" y="11133"/>
                  </a:cubicBezTo>
                  <a:lnTo>
                    <a:pt x="3894" y="10394"/>
                  </a:lnTo>
                  <a:cubicBezTo>
                    <a:pt x="4403" y="10628"/>
                    <a:pt x="4958" y="10747"/>
                    <a:pt x="5518" y="10747"/>
                  </a:cubicBezTo>
                  <a:cubicBezTo>
                    <a:pt x="6071" y="10747"/>
                    <a:pt x="6630" y="10631"/>
                    <a:pt x="7157" y="10394"/>
                  </a:cubicBezTo>
                  <a:lnTo>
                    <a:pt x="7883" y="11133"/>
                  </a:lnTo>
                  <a:cubicBezTo>
                    <a:pt x="8038" y="11276"/>
                    <a:pt x="8240" y="11371"/>
                    <a:pt x="8454" y="11371"/>
                  </a:cubicBezTo>
                  <a:cubicBezTo>
                    <a:pt x="9157" y="11371"/>
                    <a:pt x="9514" y="10514"/>
                    <a:pt x="9014" y="10013"/>
                  </a:cubicBezTo>
                  <a:lnTo>
                    <a:pt x="8466" y="9466"/>
                  </a:lnTo>
                  <a:cubicBezTo>
                    <a:pt x="9752" y="8061"/>
                    <a:pt x="9871" y="5953"/>
                    <a:pt x="8716" y="4418"/>
                  </a:cubicBezTo>
                  <a:lnTo>
                    <a:pt x="8942" y="4191"/>
                  </a:lnTo>
                  <a:cubicBezTo>
                    <a:pt x="8990" y="4239"/>
                    <a:pt x="9192" y="4537"/>
                    <a:pt x="9657" y="4537"/>
                  </a:cubicBezTo>
                  <a:cubicBezTo>
                    <a:pt x="9895" y="4537"/>
                    <a:pt x="10121" y="4441"/>
                    <a:pt x="10288" y="4287"/>
                  </a:cubicBezTo>
                  <a:cubicBezTo>
                    <a:pt x="10300" y="4251"/>
                    <a:pt x="10967" y="3775"/>
                    <a:pt x="10859" y="2858"/>
                  </a:cubicBezTo>
                  <a:cubicBezTo>
                    <a:pt x="10848" y="2770"/>
                    <a:pt x="10786" y="2702"/>
                    <a:pt x="10701" y="2702"/>
                  </a:cubicBezTo>
                  <a:cubicBezTo>
                    <a:pt x="10695" y="2702"/>
                    <a:pt x="10688" y="2702"/>
                    <a:pt x="10681" y="2703"/>
                  </a:cubicBezTo>
                  <a:cubicBezTo>
                    <a:pt x="10597" y="2727"/>
                    <a:pt x="10526" y="2798"/>
                    <a:pt x="10538" y="2882"/>
                  </a:cubicBezTo>
                  <a:cubicBezTo>
                    <a:pt x="10609" y="3632"/>
                    <a:pt x="10074" y="4001"/>
                    <a:pt x="10026" y="4060"/>
                  </a:cubicBezTo>
                  <a:cubicBezTo>
                    <a:pt x="9922" y="4164"/>
                    <a:pt x="9777" y="4221"/>
                    <a:pt x="9630" y="4221"/>
                  </a:cubicBezTo>
                  <a:cubicBezTo>
                    <a:pt x="9491" y="4221"/>
                    <a:pt x="9350" y="4170"/>
                    <a:pt x="9240" y="4060"/>
                  </a:cubicBezTo>
                  <a:lnTo>
                    <a:pt x="8228" y="3048"/>
                  </a:lnTo>
                  <a:cubicBezTo>
                    <a:pt x="8002" y="2822"/>
                    <a:pt x="8026" y="2477"/>
                    <a:pt x="8228" y="2263"/>
                  </a:cubicBezTo>
                  <a:cubicBezTo>
                    <a:pt x="8300" y="2203"/>
                    <a:pt x="8621" y="1739"/>
                    <a:pt x="9276" y="1739"/>
                  </a:cubicBezTo>
                  <a:cubicBezTo>
                    <a:pt x="9716" y="1739"/>
                    <a:pt x="10109" y="1965"/>
                    <a:pt x="10324" y="2298"/>
                  </a:cubicBezTo>
                  <a:cubicBezTo>
                    <a:pt x="10353" y="2350"/>
                    <a:pt x="10406" y="2379"/>
                    <a:pt x="10462" y="2379"/>
                  </a:cubicBezTo>
                  <a:cubicBezTo>
                    <a:pt x="10495" y="2379"/>
                    <a:pt x="10530" y="2368"/>
                    <a:pt x="10562" y="2346"/>
                  </a:cubicBezTo>
                  <a:cubicBezTo>
                    <a:pt x="10645" y="2298"/>
                    <a:pt x="10669" y="2203"/>
                    <a:pt x="10609" y="2108"/>
                  </a:cubicBezTo>
                  <a:cubicBezTo>
                    <a:pt x="10297" y="1640"/>
                    <a:pt x="9787" y="1384"/>
                    <a:pt x="9254" y="1384"/>
                  </a:cubicBezTo>
                  <a:cubicBezTo>
                    <a:pt x="9095" y="1384"/>
                    <a:pt x="8934" y="1406"/>
                    <a:pt x="8776" y="1453"/>
                  </a:cubicBezTo>
                  <a:lnTo>
                    <a:pt x="8526" y="1453"/>
                  </a:lnTo>
                  <a:cubicBezTo>
                    <a:pt x="8335" y="1453"/>
                    <a:pt x="8145" y="1358"/>
                    <a:pt x="8038" y="1167"/>
                  </a:cubicBezTo>
                  <a:lnTo>
                    <a:pt x="7907" y="929"/>
                  </a:lnTo>
                  <a:cubicBezTo>
                    <a:pt x="7561" y="358"/>
                    <a:pt x="6918" y="0"/>
                    <a:pt x="6252"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1354930" y="1618713"/>
              <a:ext cx="224960" cy="206516"/>
            </a:xfrm>
            <a:custGeom>
              <a:rect b="b" l="l" r="r" t="t"/>
              <a:pathLst>
                <a:path extrusionOk="0" h="6483" w="7062">
                  <a:moveTo>
                    <a:pt x="3753" y="1"/>
                  </a:moveTo>
                  <a:cubicBezTo>
                    <a:pt x="2094" y="1"/>
                    <a:pt x="465" y="1260"/>
                    <a:pt x="465" y="3249"/>
                  </a:cubicBezTo>
                  <a:cubicBezTo>
                    <a:pt x="465" y="5198"/>
                    <a:pt x="2076" y="6483"/>
                    <a:pt x="3742" y="6483"/>
                  </a:cubicBezTo>
                  <a:cubicBezTo>
                    <a:pt x="4589" y="6483"/>
                    <a:pt x="5450" y="6150"/>
                    <a:pt x="6121" y="5404"/>
                  </a:cubicBezTo>
                  <a:cubicBezTo>
                    <a:pt x="6347" y="5165"/>
                    <a:pt x="6513" y="4880"/>
                    <a:pt x="6656" y="4582"/>
                  </a:cubicBezTo>
                  <a:cubicBezTo>
                    <a:pt x="6704" y="4487"/>
                    <a:pt x="6656" y="4403"/>
                    <a:pt x="6561" y="4356"/>
                  </a:cubicBezTo>
                  <a:cubicBezTo>
                    <a:pt x="6540" y="4347"/>
                    <a:pt x="6518" y="4342"/>
                    <a:pt x="6496" y="4342"/>
                  </a:cubicBezTo>
                  <a:cubicBezTo>
                    <a:pt x="6433" y="4342"/>
                    <a:pt x="6373" y="4380"/>
                    <a:pt x="6347" y="4451"/>
                  </a:cubicBezTo>
                  <a:cubicBezTo>
                    <a:pt x="5882" y="5463"/>
                    <a:pt x="4858" y="6142"/>
                    <a:pt x="3704" y="6142"/>
                  </a:cubicBezTo>
                  <a:cubicBezTo>
                    <a:pt x="1358" y="6142"/>
                    <a:pt x="1" y="3499"/>
                    <a:pt x="1322" y="1594"/>
                  </a:cubicBezTo>
                  <a:cubicBezTo>
                    <a:pt x="1903" y="762"/>
                    <a:pt x="2811" y="339"/>
                    <a:pt x="3721" y="339"/>
                  </a:cubicBezTo>
                  <a:cubicBezTo>
                    <a:pt x="4621" y="339"/>
                    <a:pt x="5522" y="753"/>
                    <a:pt x="6109" y="1594"/>
                  </a:cubicBezTo>
                  <a:cubicBezTo>
                    <a:pt x="6561" y="2260"/>
                    <a:pt x="6716" y="3082"/>
                    <a:pt x="6549" y="3844"/>
                  </a:cubicBezTo>
                  <a:cubicBezTo>
                    <a:pt x="6537" y="3927"/>
                    <a:pt x="6597" y="4022"/>
                    <a:pt x="6680" y="4034"/>
                  </a:cubicBezTo>
                  <a:cubicBezTo>
                    <a:pt x="6688" y="4035"/>
                    <a:pt x="6696" y="4036"/>
                    <a:pt x="6704" y="4036"/>
                  </a:cubicBezTo>
                  <a:cubicBezTo>
                    <a:pt x="6789" y="4036"/>
                    <a:pt x="6861" y="3980"/>
                    <a:pt x="6883" y="3903"/>
                  </a:cubicBezTo>
                  <a:cubicBezTo>
                    <a:pt x="7061" y="3046"/>
                    <a:pt x="6894" y="2141"/>
                    <a:pt x="6359" y="1379"/>
                  </a:cubicBezTo>
                  <a:cubicBezTo>
                    <a:pt x="5689" y="426"/>
                    <a:pt x="4716" y="1"/>
                    <a:pt x="3753"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1453553" y="1643305"/>
              <a:ext cx="73235" cy="141436"/>
            </a:xfrm>
            <a:custGeom>
              <a:rect b="b" l="l" r="r" t="t"/>
              <a:pathLst>
                <a:path extrusionOk="0" h="4440" w="2299">
                  <a:moveTo>
                    <a:pt x="572" y="345"/>
                  </a:moveTo>
                  <a:cubicBezTo>
                    <a:pt x="703" y="345"/>
                    <a:pt x="810" y="441"/>
                    <a:pt x="810" y="583"/>
                  </a:cubicBezTo>
                  <a:lnTo>
                    <a:pt x="810" y="2191"/>
                  </a:lnTo>
                  <a:cubicBezTo>
                    <a:pt x="727" y="2155"/>
                    <a:pt x="640" y="2137"/>
                    <a:pt x="555" y="2137"/>
                  </a:cubicBezTo>
                  <a:cubicBezTo>
                    <a:pt x="471" y="2137"/>
                    <a:pt x="387" y="2155"/>
                    <a:pt x="310" y="2191"/>
                  </a:cubicBezTo>
                  <a:lnTo>
                    <a:pt x="310" y="583"/>
                  </a:lnTo>
                  <a:lnTo>
                    <a:pt x="334" y="583"/>
                  </a:lnTo>
                  <a:cubicBezTo>
                    <a:pt x="334" y="452"/>
                    <a:pt x="429" y="345"/>
                    <a:pt x="572" y="345"/>
                  </a:cubicBezTo>
                  <a:close/>
                  <a:moveTo>
                    <a:pt x="610" y="2488"/>
                  </a:moveTo>
                  <a:cubicBezTo>
                    <a:pt x="726" y="2488"/>
                    <a:pt x="736" y="2510"/>
                    <a:pt x="1905" y="3703"/>
                  </a:cubicBezTo>
                  <a:cubicBezTo>
                    <a:pt x="1977" y="3798"/>
                    <a:pt x="1977" y="3941"/>
                    <a:pt x="1893" y="4036"/>
                  </a:cubicBezTo>
                  <a:cubicBezTo>
                    <a:pt x="1846" y="4078"/>
                    <a:pt x="1783" y="4099"/>
                    <a:pt x="1721" y="4099"/>
                  </a:cubicBezTo>
                  <a:cubicBezTo>
                    <a:pt x="1658" y="4099"/>
                    <a:pt x="1596" y="4078"/>
                    <a:pt x="1548" y="4036"/>
                  </a:cubicBezTo>
                  <a:lnTo>
                    <a:pt x="417" y="2905"/>
                  </a:lnTo>
                  <a:cubicBezTo>
                    <a:pt x="274" y="2750"/>
                    <a:pt x="369" y="2488"/>
                    <a:pt x="596" y="2488"/>
                  </a:cubicBezTo>
                  <a:cubicBezTo>
                    <a:pt x="600" y="2488"/>
                    <a:pt x="605" y="2488"/>
                    <a:pt x="610" y="2488"/>
                  </a:cubicBezTo>
                  <a:close/>
                  <a:moveTo>
                    <a:pt x="584" y="0"/>
                  </a:moveTo>
                  <a:cubicBezTo>
                    <a:pt x="250" y="0"/>
                    <a:pt x="0" y="274"/>
                    <a:pt x="0" y="583"/>
                  </a:cubicBezTo>
                  <a:lnTo>
                    <a:pt x="0" y="2715"/>
                  </a:lnTo>
                  <a:cubicBezTo>
                    <a:pt x="0" y="2858"/>
                    <a:pt x="60" y="3024"/>
                    <a:pt x="167" y="3131"/>
                  </a:cubicBezTo>
                  <a:cubicBezTo>
                    <a:pt x="1322" y="4262"/>
                    <a:pt x="1310" y="4334"/>
                    <a:pt x="1524" y="4405"/>
                  </a:cubicBezTo>
                  <a:cubicBezTo>
                    <a:pt x="1589" y="4428"/>
                    <a:pt x="1655" y="4439"/>
                    <a:pt x="1720" y="4439"/>
                  </a:cubicBezTo>
                  <a:cubicBezTo>
                    <a:pt x="2023" y="4439"/>
                    <a:pt x="2298" y="4201"/>
                    <a:pt x="2298" y="3858"/>
                  </a:cubicBezTo>
                  <a:cubicBezTo>
                    <a:pt x="2298" y="3703"/>
                    <a:pt x="2227" y="3572"/>
                    <a:pt x="2132" y="3453"/>
                  </a:cubicBezTo>
                  <a:lnTo>
                    <a:pt x="1167" y="2488"/>
                  </a:lnTo>
                  <a:lnTo>
                    <a:pt x="1167" y="583"/>
                  </a:lnTo>
                  <a:cubicBezTo>
                    <a:pt x="1167" y="250"/>
                    <a:pt x="893" y="0"/>
                    <a:pt x="584"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29"/>
          <p:cNvSpPr/>
          <p:nvPr/>
        </p:nvSpPr>
        <p:spPr>
          <a:xfrm>
            <a:off x="3973358" y="3181162"/>
            <a:ext cx="374536" cy="130305"/>
          </a:xfrm>
          <a:custGeom>
            <a:rect b="b" l="l" r="r" t="t"/>
            <a:pathLst>
              <a:path extrusionOk="0" h="4097" w="11776">
                <a:moveTo>
                  <a:pt x="179" y="1"/>
                </a:moveTo>
                <a:cubicBezTo>
                  <a:pt x="96" y="1"/>
                  <a:pt x="0" y="84"/>
                  <a:pt x="0" y="179"/>
                </a:cubicBezTo>
                <a:lnTo>
                  <a:pt x="0" y="3906"/>
                </a:lnTo>
                <a:cubicBezTo>
                  <a:pt x="0" y="3989"/>
                  <a:pt x="84" y="4084"/>
                  <a:pt x="179" y="4084"/>
                </a:cubicBezTo>
                <a:lnTo>
                  <a:pt x="1215" y="4084"/>
                </a:lnTo>
                <a:cubicBezTo>
                  <a:pt x="1298" y="4084"/>
                  <a:pt x="1393" y="4013"/>
                  <a:pt x="1393" y="3906"/>
                </a:cubicBezTo>
                <a:cubicBezTo>
                  <a:pt x="1393" y="3811"/>
                  <a:pt x="1310" y="3727"/>
                  <a:pt x="1215" y="3727"/>
                </a:cubicBezTo>
                <a:lnTo>
                  <a:pt x="357" y="3727"/>
                </a:lnTo>
                <a:lnTo>
                  <a:pt x="357" y="1929"/>
                </a:lnTo>
                <a:lnTo>
                  <a:pt x="11418" y="1929"/>
                </a:lnTo>
                <a:lnTo>
                  <a:pt x="11418" y="3739"/>
                </a:lnTo>
                <a:lnTo>
                  <a:pt x="1893" y="3739"/>
                </a:lnTo>
                <a:cubicBezTo>
                  <a:pt x="1810" y="3739"/>
                  <a:pt x="1715" y="3811"/>
                  <a:pt x="1715" y="3918"/>
                </a:cubicBezTo>
                <a:cubicBezTo>
                  <a:pt x="1715" y="4013"/>
                  <a:pt x="1786" y="4096"/>
                  <a:pt x="1893" y="4096"/>
                </a:cubicBezTo>
                <a:lnTo>
                  <a:pt x="11585" y="4096"/>
                </a:lnTo>
                <a:cubicBezTo>
                  <a:pt x="11668" y="4096"/>
                  <a:pt x="11764" y="4025"/>
                  <a:pt x="11764" y="3918"/>
                </a:cubicBezTo>
                <a:lnTo>
                  <a:pt x="11764" y="1537"/>
                </a:lnTo>
                <a:cubicBezTo>
                  <a:pt x="11764" y="1453"/>
                  <a:pt x="11692" y="1358"/>
                  <a:pt x="11585" y="1358"/>
                </a:cubicBezTo>
                <a:cubicBezTo>
                  <a:pt x="11490" y="1358"/>
                  <a:pt x="11406" y="1429"/>
                  <a:pt x="11406" y="1537"/>
                </a:cubicBezTo>
                <a:lnTo>
                  <a:pt x="11406" y="1596"/>
                </a:lnTo>
                <a:lnTo>
                  <a:pt x="334" y="1596"/>
                </a:lnTo>
                <a:lnTo>
                  <a:pt x="334" y="358"/>
                </a:lnTo>
                <a:lnTo>
                  <a:pt x="1155" y="358"/>
                </a:lnTo>
                <a:lnTo>
                  <a:pt x="1155" y="1132"/>
                </a:lnTo>
                <a:cubicBezTo>
                  <a:pt x="1155" y="1227"/>
                  <a:pt x="1227" y="1310"/>
                  <a:pt x="1334" y="1310"/>
                </a:cubicBezTo>
                <a:cubicBezTo>
                  <a:pt x="1429" y="1310"/>
                  <a:pt x="1500" y="1239"/>
                  <a:pt x="1500" y="1132"/>
                </a:cubicBezTo>
                <a:lnTo>
                  <a:pt x="1500" y="358"/>
                </a:lnTo>
                <a:lnTo>
                  <a:pt x="2072" y="358"/>
                </a:lnTo>
                <a:lnTo>
                  <a:pt x="2072" y="834"/>
                </a:lnTo>
                <a:cubicBezTo>
                  <a:pt x="2072" y="929"/>
                  <a:pt x="2143" y="1013"/>
                  <a:pt x="2251" y="1013"/>
                </a:cubicBezTo>
                <a:cubicBezTo>
                  <a:pt x="2334" y="1013"/>
                  <a:pt x="2429" y="941"/>
                  <a:pt x="2429" y="834"/>
                </a:cubicBezTo>
                <a:lnTo>
                  <a:pt x="2429" y="358"/>
                </a:lnTo>
                <a:lnTo>
                  <a:pt x="2977" y="358"/>
                </a:lnTo>
                <a:lnTo>
                  <a:pt x="2977" y="1132"/>
                </a:lnTo>
                <a:cubicBezTo>
                  <a:pt x="2977" y="1227"/>
                  <a:pt x="3048" y="1310"/>
                  <a:pt x="3155" y="1310"/>
                </a:cubicBezTo>
                <a:cubicBezTo>
                  <a:pt x="3263" y="1310"/>
                  <a:pt x="3334" y="1239"/>
                  <a:pt x="3334" y="1132"/>
                </a:cubicBezTo>
                <a:lnTo>
                  <a:pt x="3334" y="358"/>
                </a:lnTo>
                <a:lnTo>
                  <a:pt x="3906" y="358"/>
                </a:lnTo>
                <a:lnTo>
                  <a:pt x="3906" y="834"/>
                </a:lnTo>
                <a:cubicBezTo>
                  <a:pt x="3906" y="929"/>
                  <a:pt x="3977" y="1013"/>
                  <a:pt x="4084" y="1013"/>
                </a:cubicBezTo>
                <a:cubicBezTo>
                  <a:pt x="4167" y="1013"/>
                  <a:pt x="4263" y="941"/>
                  <a:pt x="4263" y="834"/>
                </a:cubicBezTo>
                <a:lnTo>
                  <a:pt x="4263" y="358"/>
                </a:lnTo>
                <a:lnTo>
                  <a:pt x="4810" y="358"/>
                </a:lnTo>
                <a:lnTo>
                  <a:pt x="4810" y="1132"/>
                </a:lnTo>
                <a:cubicBezTo>
                  <a:pt x="4810" y="1227"/>
                  <a:pt x="4882" y="1310"/>
                  <a:pt x="4989" y="1310"/>
                </a:cubicBezTo>
                <a:cubicBezTo>
                  <a:pt x="5096" y="1310"/>
                  <a:pt x="5168" y="1239"/>
                  <a:pt x="5168" y="1132"/>
                </a:cubicBezTo>
                <a:lnTo>
                  <a:pt x="5168" y="358"/>
                </a:lnTo>
                <a:lnTo>
                  <a:pt x="5727" y="358"/>
                </a:lnTo>
                <a:lnTo>
                  <a:pt x="5727" y="834"/>
                </a:lnTo>
                <a:cubicBezTo>
                  <a:pt x="5727" y="929"/>
                  <a:pt x="5811" y="1013"/>
                  <a:pt x="5906" y="1013"/>
                </a:cubicBezTo>
                <a:cubicBezTo>
                  <a:pt x="6001" y="1013"/>
                  <a:pt x="6084" y="941"/>
                  <a:pt x="6084" y="834"/>
                </a:cubicBezTo>
                <a:lnTo>
                  <a:pt x="6084" y="358"/>
                </a:lnTo>
                <a:lnTo>
                  <a:pt x="6644" y="358"/>
                </a:lnTo>
                <a:lnTo>
                  <a:pt x="6644" y="1132"/>
                </a:lnTo>
                <a:cubicBezTo>
                  <a:pt x="6644" y="1227"/>
                  <a:pt x="6715" y="1310"/>
                  <a:pt x="6823" y="1310"/>
                </a:cubicBezTo>
                <a:cubicBezTo>
                  <a:pt x="6906" y="1310"/>
                  <a:pt x="7001" y="1239"/>
                  <a:pt x="7001" y="1132"/>
                </a:cubicBezTo>
                <a:lnTo>
                  <a:pt x="7001" y="358"/>
                </a:lnTo>
                <a:lnTo>
                  <a:pt x="7561" y="358"/>
                </a:lnTo>
                <a:lnTo>
                  <a:pt x="7561" y="834"/>
                </a:lnTo>
                <a:cubicBezTo>
                  <a:pt x="7561" y="929"/>
                  <a:pt x="7632" y="1013"/>
                  <a:pt x="7739" y="1013"/>
                </a:cubicBezTo>
                <a:cubicBezTo>
                  <a:pt x="7835" y="1013"/>
                  <a:pt x="7918" y="941"/>
                  <a:pt x="7918" y="834"/>
                </a:cubicBezTo>
                <a:lnTo>
                  <a:pt x="7918" y="358"/>
                </a:lnTo>
                <a:lnTo>
                  <a:pt x="8466" y="358"/>
                </a:lnTo>
                <a:lnTo>
                  <a:pt x="8466" y="1132"/>
                </a:lnTo>
                <a:cubicBezTo>
                  <a:pt x="8466" y="1227"/>
                  <a:pt x="8549" y="1310"/>
                  <a:pt x="8644" y="1310"/>
                </a:cubicBezTo>
                <a:cubicBezTo>
                  <a:pt x="8739" y="1310"/>
                  <a:pt x="8823" y="1239"/>
                  <a:pt x="8823" y="1132"/>
                </a:cubicBezTo>
                <a:lnTo>
                  <a:pt x="8823" y="358"/>
                </a:lnTo>
                <a:lnTo>
                  <a:pt x="9394" y="358"/>
                </a:lnTo>
                <a:lnTo>
                  <a:pt x="9394" y="834"/>
                </a:lnTo>
                <a:cubicBezTo>
                  <a:pt x="9394" y="929"/>
                  <a:pt x="9466" y="1013"/>
                  <a:pt x="9573" y="1013"/>
                </a:cubicBezTo>
                <a:cubicBezTo>
                  <a:pt x="9656" y="1013"/>
                  <a:pt x="9752" y="941"/>
                  <a:pt x="9752" y="834"/>
                </a:cubicBezTo>
                <a:lnTo>
                  <a:pt x="9752" y="358"/>
                </a:lnTo>
                <a:lnTo>
                  <a:pt x="10299" y="358"/>
                </a:lnTo>
                <a:lnTo>
                  <a:pt x="10299" y="1132"/>
                </a:lnTo>
                <a:cubicBezTo>
                  <a:pt x="10299" y="1227"/>
                  <a:pt x="10371" y="1310"/>
                  <a:pt x="10478" y="1310"/>
                </a:cubicBezTo>
                <a:cubicBezTo>
                  <a:pt x="10573" y="1310"/>
                  <a:pt x="10656" y="1239"/>
                  <a:pt x="10656" y="1132"/>
                </a:cubicBezTo>
                <a:lnTo>
                  <a:pt x="10656" y="358"/>
                </a:lnTo>
                <a:lnTo>
                  <a:pt x="11478" y="358"/>
                </a:lnTo>
                <a:lnTo>
                  <a:pt x="11478" y="834"/>
                </a:lnTo>
                <a:cubicBezTo>
                  <a:pt x="11418" y="941"/>
                  <a:pt x="11490" y="1013"/>
                  <a:pt x="11597" y="1013"/>
                </a:cubicBezTo>
                <a:cubicBezTo>
                  <a:pt x="11692" y="1013"/>
                  <a:pt x="11776" y="941"/>
                  <a:pt x="11776" y="834"/>
                </a:cubicBezTo>
                <a:lnTo>
                  <a:pt x="11776" y="179"/>
                </a:lnTo>
                <a:cubicBezTo>
                  <a:pt x="11776" y="96"/>
                  <a:pt x="11704" y="1"/>
                  <a:pt x="11597"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618825" y="1380738"/>
            <a:ext cx="2224200" cy="2533500"/>
          </a:xfrm>
          <a:prstGeom prst="rect">
            <a:avLst/>
          </a:pr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txBox="1"/>
          <p:nvPr/>
        </p:nvSpPr>
        <p:spPr>
          <a:xfrm>
            <a:off x="756375" y="1553238"/>
            <a:ext cx="1949100" cy="21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aven Pro"/>
                <a:ea typeface="Maven Pro"/>
                <a:cs typeface="Maven Pro"/>
                <a:sym typeface="Maven Pro"/>
              </a:rPr>
              <a:t>Functional requirements describe what the system should do.</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In order to achieve our mvp we have selected the following requirements:</a:t>
            </a:r>
            <a:endParaRPr>
              <a:solidFill>
                <a:srgbClr val="FFFFFF"/>
              </a:solidFill>
              <a:latin typeface="Maven Pro"/>
              <a:ea typeface="Maven Pro"/>
              <a:cs typeface="Maven Pro"/>
              <a:sym typeface="Maven Pro"/>
            </a:endParaRPr>
          </a:p>
        </p:txBody>
      </p:sp>
      <p:grpSp>
        <p:nvGrpSpPr>
          <p:cNvPr id="598" name="Google Shape;598;p29"/>
          <p:cNvGrpSpPr/>
          <p:nvPr/>
        </p:nvGrpSpPr>
        <p:grpSpPr>
          <a:xfrm>
            <a:off x="4503828" y="1730532"/>
            <a:ext cx="2962249" cy="2599921"/>
            <a:chOff x="649648" y="271400"/>
            <a:chExt cx="6215377" cy="5455143"/>
          </a:xfrm>
        </p:grpSpPr>
        <p:sp>
          <p:nvSpPr>
            <p:cNvPr id="599" name="Google Shape;599;p29"/>
            <p:cNvSpPr/>
            <p:nvPr/>
          </p:nvSpPr>
          <p:spPr>
            <a:xfrm>
              <a:off x="2641907" y="3717593"/>
              <a:ext cx="3573900" cy="2008950"/>
            </a:xfrm>
            <a:custGeom>
              <a:rect b="b" l="l" r="r" t="t"/>
              <a:pathLst>
                <a:path extrusionOk="0" fill="none" h="80358" w="142956">
                  <a:moveTo>
                    <a:pt x="0" y="50612"/>
                  </a:moveTo>
                  <a:cubicBezTo>
                    <a:pt x="53053" y="80357"/>
                    <a:pt x="120314" y="56605"/>
                    <a:pt x="142956" y="0"/>
                  </a:cubicBezTo>
                </a:path>
              </a:pathLst>
            </a:custGeom>
            <a:noFill/>
            <a:ln cap="flat" cmpd="sng" w="9525">
              <a:solidFill>
                <a:srgbClr val="00C3B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1359875" y="2446825"/>
              <a:ext cx="338550" cy="1598275"/>
            </a:xfrm>
            <a:custGeom>
              <a:rect b="b" l="l" r="r" t="t"/>
              <a:pathLst>
                <a:path extrusionOk="0" fill="none" h="63931" w="13542">
                  <a:moveTo>
                    <a:pt x="888" y="0"/>
                  </a:moveTo>
                  <a:cubicBezTo>
                    <a:pt x="223" y="4440"/>
                    <a:pt x="1" y="9102"/>
                    <a:pt x="1" y="13763"/>
                  </a:cubicBezTo>
                  <a:cubicBezTo>
                    <a:pt x="1" y="31300"/>
                    <a:pt x="4662" y="48614"/>
                    <a:pt x="13541" y="63931"/>
                  </a:cubicBezTo>
                </a:path>
              </a:pathLst>
            </a:custGeom>
            <a:noFill/>
            <a:ln cap="flat" cmpd="sng" w="9525">
              <a:solidFill>
                <a:srgbClr val="00C3B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a:off x="1709500" y="271400"/>
              <a:ext cx="5149975" cy="2519525"/>
            </a:xfrm>
            <a:custGeom>
              <a:rect b="b" l="l" r="r" t="t"/>
              <a:pathLst>
                <a:path extrusionOk="0" fill="none" h="100781" w="205999">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noFill/>
            <a:ln cap="flat" cmpd="sng" w="9525">
              <a:solidFill>
                <a:srgbClr val="00C3B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a:off x="5965975" y="415700"/>
              <a:ext cx="754750" cy="754750"/>
            </a:xfrm>
            <a:custGeom>
              <a:rect b="b" l="l" r="r" t="t"/>
              <a:pathLst>
                <a:path extrusionOk="0" fill="none" h="30190" w="3019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noFill/>
            <a:ln cap="flat" cmpd="sng" w="9525">
              <a:solidFill>
                <a:srgbClr val="00C3B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a:off x="699475" y="2457925"/>
              <a:ext cx="5183275" cy="2647150"/>
            </a:xfrm>
            <a:custGeom>
              <a:rect b="b" l="l" r="r" t="t"/>
              <a:pathLst>
                <a:path extrusionOk="0" fill="none" h="105886" w="207331">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noFill/>
            <a:ln cap="flat" cmpd="sng" w="9525">
              <a:solidFill>
                <a:srgbClr val="E898AC"/>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2075775" y="387950"/>
              <a:ext cx="4012325" cy="2402975"/>
            </a:xfrm>
            <a:custGeom>
              <a:rect b="b" l="l" r="r" t="t"/>
              <a:pathLst>
                <a:path extrusionOk="0" fill="none" h="96119" w="160493">
                  <a:moveTo>
                    <a:pt x="160492" y="96118"/>
                  </a:moveTo>
                  <a:cubicBezTo>
                    <a:pt x="160492" y="57494"/>
                    <a:pt x="135630" y="23530"/>
                    <a:pt x="99003" y="11765"/>
                  </a:cubicBezTo>
                  <a:cubicBezTo>
                    <a:pt x="62377" y="0"/>
                    <a:pt x="22420" y="13097"/>
                    <a:pt x="0" y="44397"/>
                  </a:cubicBezTo>
                </a:path>
              </a:pathLst>
            </a:custGeom>
            <a:noFill/>
            <a:ln cap="flat" cmpd="sng" w="9525">
              <a:solidFill>
                <a:srgbClr val="E898AC"/>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a:off x="649648" y="670971"/>
              <a:ext cx="5183118" cy="4298214"/>
            </a:xfrm>
            <a:custGeom>
              <a:rect b="b" l="l" r="r" t="t"/>
              <a:pathLst>
                <a:path extrusionOk="0" fill="none" h="170260" w="205333">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noFill/>
            <a:ln cap="flat" cmpd="sng" w="9525">
              <a:solidFill>
                <a:srgbClr val="FF9973"/>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1731700" y="1059450"/>
              <a:ext cx="5133325" cy="3762600"/>
            </a:xfrm>
            <a:custGeom>
              <a:rect b="b" l="l" r="r" t="t"/>
              <a:pathLst>
                <a:path extrusionOk="0" fill="none" h="150504" w="205333">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noFill/>
            <a:ln cap="flat" cmpd="sng" w="9525">
              <a:solidFill>
                <a:srgbClr val="FF6B65"/>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5965975" y="2912975"/>
              <a:ext cx="754750" cy="754775"/>
            </a:xfrm>
            <a:custGeom>
              <a:rect b="b" l="l" r="r" t="t"/>
              <a:pathLst>
                <a:path extrusionOk="0" fill="none" h="30191" w="3019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noFill/>
            <a:ln cap="flat" cmpd="sng" w="9525">
              <a:solidFill>
                <a:srgbClr val="FF6B65"/>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2453125" y="1464550"/>
              <a:ext cx="2874675" cy="2785900"/>
            </a:xfrm>
            <a:custGeom>
              <a:rect b="b" l="l" r="r" t="t"/>
              <a:pathLst>
                <a:path extrusionOk="0" fill="none" h="111436" w="114987">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noFill/>
            <a:ln cap="flat" cmpd="sng" w="9525">
              <a:solidFill>
                <a:srgbClr val="FF6B65"/>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732775" y="4183825"/>
              <a:ext cx="754775" cy="760300"/>
            </a:xfrm>
            <a:custGeom>
              <a:rect b="b" l="l" r="r" t="t"/>
              <a:pathLst>
                <a:path extrusionOk="0" fill="none" h="30412" w="30191">
                  <a:moveTo>
                    <a:pt x="17315" y="0"/>
                  </a:moveTo>
                  <a:cubicBezTo>
                    <a:pt x="5772" y="0"/>
                    <a:pt x="1" y="13985"/>
                    <a:pt x="7992" y="22199"/>
                  </a:cubicBezTo>
                  <a:cubicBezTo>
                    <a:pt x="16205" y="30412"/>
                    <a:pt x="30190" y="24640"/>
                    <a:pt x="30190" y="13097"/>
                  </a:cubicBezTo>
                  <a:cubicBezTo>
                    <a:pt x="30190" y="5772"/>
                    <a:pt x="24419" y="0"/>
                    <a:pt x="17315" y="0"/>
                  </a:cubicBezTo>
                  <a:close/>
                </a:path>
              </a:pathLst>
            </a:custGeom>
            <a:noFill/>
            <a:ln cap="flat" cmpd="sng" w="9525">
              <a:solidFill>
                <a:srgbClr val="E898AC"/>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732775" y="1669900"/>
              <a:ext cx="754775" cy="754750"/>
            </a:xfrm>
            <a:custGeom>
              <a:rect b="b" l="l" r="r" t="t"/>
              <a:pathLst>
                <a:path extrusionOk="0" fill="none" h="30190" w="30191">
                  <a:moveTo>
                    <a:pt x="17315" y="0"/>
                  </a:moveTo>
                  <a:cubicBezTo>
                    <a:pt x="5772" y="0"/>
                    <a:pt x="1" y="13985"/>
                    <a:pt x="8214" y="22198"/>
                  </a:cubicBezTo>
                  <a:cubicBezTo>
                    <a:pt x="16205" y="30189"/>
                    <a:pt x="30190" y="24418"/>
                    <a:pt x="30190" y="12875"/>
                  </a:cubicBezTo>
                  <a:cubicBezTo>
                    <a:pt x="30190" y="5772"/>
                    <a:pt x="24419" y="0"/>
                    <a:pt x="17315" y="0"/>
                  </a:cubicBezTo>
                  <a:close/>
                </a:path>
              </a:pathLst>
            </a:custGeom>
            <a:noFill/>
            <a:ln cap="flat" cmpd="sng" w="9525">
              <a:solidFill>
                <a:srgbClr val="FF9973"/>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29"/>
          <p:cNvGrpSpPr/>
          <p:nvPr/>
        </p:nvGrpSpPr>
        <p:grpSpPr>
          <a:xfrm>
            <a:off x="7595583" y="1035044"/>
            <a:ext cx="352840" cy="354717"/>
            <a:chOff x="3095745" y="3805393"/>
            <a:chExt cx="352840" cy="354717"/>
          </a:xfrm>
        </p:grpSpPr>
        <p:sp>
          <p:nvSpPr>
            <p:cNvPr id="612" name="Google Shape;612;p29"/>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9"/>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29"/>
          <p:cNvSpPr/>
          <p:nvPr/>
        </p:nvSpPr>
        <p:spPr>
          <a:xfrm>
            <a:off x="3341776" y="2033364"/>
            <a:ext cx="1651200" cy="794100"/>
          </a:xfrm>
          <a:prstGeom prst="roundRect">
            <a:avLst>
              <a:gd fmla="val 8849" name="adj"/>
            </a:avLst>
          </a:pr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12121"/>
                </a:solidFill>
                <a:latin typeface="Maven Pro"/>
                <a:ea typeface="Maven Pro"/>
                <a:cs typeface="Maven Pro"/>
                <a:sym typeface="Maven Pro"/>
              </a:rPr>
              <a:t>The system should display all of the user’s tasks in a list</a:t>
            </a:r>
            <a:endParaRPr sz="1100">
              <a:solidFill>
                <a:srgbClr val="212121"/>
              </a:solidFill>
              <a:latin typeface="Maven Pro"/>
              <a:ea typeface="Maven Pro"/>
              <a:cs typeface="Maven Pro"/>
              <a:sym typeface="Maven Pro"/>
            </a:endParaRPr>
          </a:p>
        </p:txBody>
      </p:sp>
      <p:sp>
        <p:nvSpPr>
          <p:cNvPr id="619" name="Google Shape;619;p29"/>
          <p:cNvSpPr/>
          <p:nvPr/>
        </p:nvSpPr>
        <p:spPr>
          <a:xfrm>
            <a:off x="3270516" y="3511547"/>
            <a:ext cx="1651200" cy="794100"/>
          </a:xfrm>
          <a:prstGeom prst="roundRect">
            <a:avLst>
              <a:gd fmla="val 8849" name="adj"/>
            </a:avLst>
          </a:prstGeom>
          <a:solidFill>
            <a:srgbClr val="E898A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12121"/>
                </a:solidFill>
                <a:latin typeface="Maven Pro"/>
                <a:ea typeface="Maven Pro"/>
                <a:cs typeface="Maven Pro"/>
                <a:sym typeface="Maven Pro"/>
              </a:rPr>
              <a:t>Each task should display its progress on the task view.</a:t>
            </a:r>
            <a:endParaRPr sz="1100">
              <a:solidFill>
                <a:srgbClr val="212121"/>
              </a:solidFill>
              <a:latin typeface="Maven Pro"/>
              <a:ea typeface="Maven Pro"/>
              <a:cs typeface="Maven Pro"/>
              <a:sym typeface="Maven Pro"/>
            </a:endParaRPr>
          </a:p>
        </p:txBody>
      </p:sp>
      <p:sp>
        <p:nvSpPr>
          <p:cNvPr id="620" name="Google Shape;620;p29"/>
          <p:cNvSpPr/>
          <p:nvPr/>
        </p:nvSpPr>
        <p:spPr>
          <a:xfrm>
            <a:off x="6942601" y="1468826"/>
            <a:ext cx="1651200" cy="746100"/>
          </a:xfrm>
          <a:prstGeom prst="roundRect">
            <a:avLst>
              <a:gd fmla="val 8849" name="adj"/>
            </a:avLst>
          </a:prstGeom>
          <a:solidFill>
            <a:srgbClr val="00C3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12121"/>
                </a:solidFill>
                <a:latin typeface="Maven Pro"/>
                <a:ea typeface="Maven Pro"/>
                <a:cs typeface="Maven Pro"/>
                <a:sym typeface="Maven Pro"/>
              </a:rPr>
              <a:t>The user should be able to add, update and remove tasks.</a:t>
            </a:r>
            <a:endParaRPr sz="1100">
              <a:solidFill>
                <a:srgbClr val="212121"/>
              </a:solidFill>
              <a:latin typeface="Maven Pro"/>
              <a:ea typeface="Maven Pro"/>
              <a:cs typeface="Maven Pro"/>
              <a:sym typeface="Maven Pro"/>
            </a:endParaRPr>
          </a:p>
        </p:txBody>
      </p:sp>
      <p:sp>
        <p:nvSpPr>
          <p:cNvPr id="621" name="Google Shape;621;p29"/>
          <p:cNvSpPr/>
          <p:nvPr/>
        </p:nvSpPr>
        <p:spPr>
          <a:xfrm>
            <a:off x="7076850" y="2906539"/>
            <a:ext cx="1651200" cy="1399200"/>
          </a:xfrm>
          <a:prstGeom prst="roundRect">
            <a:avLst>
              <a:gd fmla="val 5316" name="adj"/>
            </a:avLst>
          </a:prstGeom>
          <a:solidFill>
            <a:srgbClr val="FF6B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212121"/>
                </a:solidFill>
                <a:latin typeface="Maven Pro"/>
                <a:ea typeface="Maven Pro"/>
                <a:cs typeface="Maven Pro"/>
                <a:sym typeface="Maven Pro"/>
              </a:rPr>
              <a:t>When the user has active tasks, the system shall keep pushing notifications until they complete them.</a:t>
            </a:r>
            <a:endParaRPr sz="1100">
              <a:solidFill>
                <a:srgbClr val="212121"/>
              </a:solidFill>
              <a:latin typeface="Maven Pro"/>
              <a:ea typeface="Maven Pro"/>
              <a:cs typeface="Maven Pro"/>
              <a:sym typeface="Maven Pro"/>
            </a:endParaRPr>
          </a:p>
        </p:txBody>
      </p:sp>
      <p:sp>
        <p:nvSpPr>
          <p:cNvPr id="622" name="Google Shape;622;p29"/>
          <p:cNvSpPr/>
          <p:nvPr/>
        </p:nvSpPr>
        <p:spPr>
          <a:xfrm>
            <a:off x="5406279" y="2296609"/>
            <a:ext cx="1271400" cy="1271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hare Tech"/>
                <a:ea typeface="Share Tech"/>
                <a:cs typeface="Share Tech"/>
                <a:sym typeface="Share Tech"/>
              </a:rPr>
              <a:t>Resulting artifacts</a:t>
            </a:r>
            <a:endParaRPr sz="1200">
              <a:solidFill>
                <a:schemeClr val="lt1"/>
              </a:solidFill>
              <a:latin typeface="Share Tech"/>
              <a:ea typeface="Share Tech"/>
              <a:cs typeface="Share Tech"/>
              <a:sym typeface="Share Tec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0"/>
          <p:cNvSpPr/>
          <p:nvPr/>
        </p:nvSpPr>
        <p:spPr>
          <a:xfrm>
            <a:off x="3180201" y="340464"/>
            <a:ext cx="1651200" cy="794100"/>
          </a:xfrm>
          <a:prstGeom prst="roundRect">
            <a:avLst>
              <a:gd fmla="val 8849" name="adj"/>
            </a:avLst>
          </a:prstGeom>
          <a:solidFill>
            <a:srgbClr val="FF99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212121"/>
                </a:solidFill>
                <a:latin typeface="Maven Pro"/>
                <a:ea typeface="Maven Pro"/>
                <a:cs typeface="Maven Pro"/>
                <a:sym typeface="Maven Pro"/>
              </a:rPr>
              <a:t>The system should display all of the user’s tasks in a list</a:t>
            </a:r>
            <a:endParaRPr sz="1200">
              <a:solidFill>
                <a:srgbClr val="212121"/>
              </a:solidFill>
              <a:latin typeface="Maven Pro"/>
              <a:ea typeface="Maven Pro"/>
              <a:cs typeface="Maven Pro"/>
              <a:sym typeface="Maven Pro"/>
            </a:endParaRPr>
          </a:p>
        </p:txBody>
      </p:sp>
      <p:sp>
        <p:nvSpPr>
          <p:cNvPr id="628" name="Google Shape;628;p30"/>
          <p:cNvSpPr/>
          <p:nvPr/>
        </p:nvSpPr>
        <p:spPr>
          <a:xfrm>
            <a:off x="1732391" y="2541522"/>
            <a:ext cx="1651200" cy="794100"/>
          </a:xfrm>
          <a:prstGeom prst="roundRect">
            <a:avLst>
              <a:gd fmla="val 8849" name="adj"/>
            </a:avLst>
          </a:prstGeom>
          <a:solidFill>
            <a:srgbClr val="E898A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212121"/>
                </a:solidFill>
                <a:latin typeface="Maven Pro"/>
                <a:ea typeface="Maven Pro"/>
                <a:cs typeface="Maven Pro"/>
                <a:sym typeface="Maven Pro"/>
              </a:rPr>
              <a:t>Each task should display its progress on the task view.</a:t>
            </a:r>
            <a:endParaRPr sz="1200">
              <a:solidFill>
                <a:srgbClr val="212121"/>
              </a:solidFill>
              <a:latin typeface="Maven Pro"/>
              <a:ea typeface="Maven Pro"/>
              <a:cs typeface="Maven Pro"/>
              <a:sym typeface="Maven Pro"/>
            </a:endParaRPr>
          </a:p>
        </p:txBody>
      </p:sp>
      <p:sp>
        <p:nvSpPr>
          <p:cNvPr id="629" name="Google Shape;629;p30"/>
          <p:cNvSpPr/>
          <p:nvPr/>
        </p:nvSpPr>
        <p:spPr>
          <a:xfrm>
            <a:off x="6412975" y="395560"/>
            <a:ext cx="1651200" cy="746100"/>
          </a:xfrm>
          <a:prstGeom prst="roundRect">
            <a:avLst>
              <a:gd fmla="val 8849" name="adj"/>
            </a:avLst>
          </a:prstGeom>
          <a:solidFill>
            <a:srgbClr val="00C3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212121"/>
                </a:solidFill>
                <a:latin typeface="Maven Pro"/>
                <a:ea typeface="Maven Pro"/>
                <a:cs typeface="Maven Pro"/>
                <a:sym typeface="Maven Pro"/>
              </a:rPr>
              <a:t>The user should be able to add, update and remove tasks.</a:t>
            </a:r>
            <a:endParaRPr sz="1200">
              <a:solidFill>
                <a:srgbClr val="212121"/>
              </a:solidFill>
              <a:latin typeface="Maven Pro"/>
              <a:ea typeface="Maven Pro"/>
              <a:cs typeface="Maven Pro"/>
              <a:sym typeface="Maven Pro"/>
            </a:endParaRPr>
          </a:p>
        </p:txBody>
      </p:sp>
      <p:sp>
        <p:nvSpPr>
          <p:cNvPr id="630" name="Google Shape;630;p30"/>
          <p:cNvSpPr/>
          <p:nvPr/>
        </p:nvSpPr>
        <p:spPr>
          <a:xfrm>
            <a:off x="4627725" y="2541525"/>
            <a:ext cx="2460000" cy="1025100"/>
          </a:xfrm>
          <a:prstGeom prst="roundRect">
            <a:avLst>
              <a:gd fmla="val 6972" name="adj"/>
            </a:avLst>
          </a:prstGeom>
          <a:solidFill>
            <a:srgbClr val="FF6B6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212121"/>
                </a:solidFill>
                <a:latin typeface="Maven Pro"/>
                <a:ea typeface="Maven Pro"/>
                <a:cs typeface="Maven Pro"/>
                <a:sym typeface="Maven Pro"/>
              </a:rPr>
              <a:t>When the user has active tasks, the system shall keep pushing notifications until they complete them.</a:t>
            </a:r>
            <a:endParaRPr sz="1200">
              <a:solidFill>
                <a:srgbClr val="212121"/>
              </a:solidFill>
              <a:latin typeface="Maven Pro"/>
              <a:ea typeface="Maven Pro"/>
              <a:cs typeface="Maven Pro"/>
              <a:sym typeface="Maven Pro"/>
            </a:endParaRPr>
          </a:p>
        </p:txBody>
      </p:sp>
      <p:sp>
        <p:nvSpPr>
          <p:cNvPr id="631" name="Google Shape;631;p30"/>
          <p:cNvSpPr/>
          <p:nvPr/>
        </p:nvSpPr>
        <p:spPr>
          <a:xfrm>
            <a:off x="2878100" y="1218051"/>
            <a:ext cx="2255400" cy="1025100"/>
          </a:xfrm>
          <a:prstGeom prst="roundRect">
            <a:avLst>
              <a:gd fmla="val 8849" name="adj"/>
            </a:avLst>
          </a:prstGeom>
          <a:noFill/>
          <a:ln cap="flat" cmpd="sng" w="9525">
            <a:solidFill>
              <a:srgbClr val="FF9973"/>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It should always appear on the first use and be accessible at any time.</a:t>
            </a:r>
            <a:endParaRPr sz="1200">
              <a:solidFill>
                <a:schemeClr val="lt1"/>
              </a:solidFill>
              <a:latin typeface="Maven Pro"/>
              <a:ea typeface="Maven Pro"/>
              <a:cs typeface="Maven Pro"/>
              <a:sym typeface="Maven Pro"/>
            </a:endParaRPr>
          </a:p>
        </p:txBody>
      </p:sp>
      <p:cxnSp>
        <p:nvCxnSpPr>
          <p:cNvPr id="632" name="Google Shape;632;p30"/>
          <p:cNvCxnSpPr>
            <a:endCxn id="631" idx="0"/>
          </p:cNvCxnSpPr>
          <p:nvPr/>
        </p:nvCxnSpPr>
        <p:spPr>
          <a:xfrm flipH="1" rot="-5400000">
            <a:off x="3942500" y="1154751"/>
            <a:ext cx="126000" cy="600"/>
          </a:xfrm>
          <a:prstGeom prst="bentConnector3">
            <a:avLst>
              <a:gd fmla="val 50000" name="adj1"/>
            </a:avLst>
          </a:prstGeom>
          <a:noFill/>
          <a:ln cap="flat" cmpd="sng" w="9525">
            <a:solidFill>
              <a:schemeClr val="accent3"/>
            </a:solidFill>
            <a:prstDash val="solid"/>
            <a:round/>
            <a:headEnd len="med" w="med" type="none"/>
            <a:tailEnd len="med" w="med" type="none"/>
          </a:ln>
        </p:spPr>
      </p:cxnSp>
      <p:sp>
        <p:nvSpPr>
          <p:cNvPr id="633" name="Google Shape;633;p30"/>
          <p:cNvSpPr/>
          <p:nvPr/>
        </p:nvSpPr>
        <p:spPr>
          <a:xfrm>
            <a:off x="6110875" y="1225125"/>
            <a:ext cx="2255400" cy="1025100"/>
          </a:xfrm>
          <a:prstGeom prst="roundRect">
            <a:avLst>
              <a:gd fmla="val 8849"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These actions should be accessible via a simple button in the task view.</a:t>
            </a:r>
            <a:endParaRPr sz="1200">
              <a:solidFill>
                <a:schemeClr val="lt1"/>
              </a:solidFill>
              <a:latin typeface="Maven Pro"/>
              <a:ea typeface="Maven Pro"/>
              <a:cs typeface="Maven Pro"/>
              <a:sym typeface="Maven Pro"/>
            </a:endParaRPr>
          </a:p>
        </p:txBody>
      </p:sp>
      <p:sp>
        <p:nvSpPr>
          <p:cNvPr id="634" name="Google Shape;634;p30"/>
          <p:cNvSpPr/>
          <p:nvPr/>
        </p:nvSpPr>
        <p:spPr>
          <a:xfrm>
            <a:off x="1376450" y="3414208"/>
            <a:ext cx="2363100" cy="1399200"/>
          </a:xfrm>
          <a:prstGeom prst="roundRect">
            <a:avLst>
              <a:gd fmla="val 8849"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The tasks should be displayed in an organized manner, either by recently added or by most recent progress.</a:t>
            </a:r>
            <a:endParaRPr sz="1200">
              <a:solidFill>
                <a:schemeClr val="lt1"/>
              </a:solidFill>
              <a:latin typeface="Maven Pro"/>
              <a:ea typeface="Maven Pro"/>
              <a:cs typeface="Maven Pro"/>
              <a:sym typeface="Maven Pro"/>
            </a:endParaRPr>
          </a:p>
        </p:txBody>
      </p:sp>
      <p:cxnSp>
        <p:nvCxnSpPr>
          <p:cNvPr id="635" name="Google Shape;635;p30"/>
          <p:cNvCxnSpPr>
            <a:stCxn id="629" idx="2"/>
            <a:endCxn id="633" idx="0"/>
          </p:cNvCxnSpPr>
          <p:nvPr/>
        </p:nvCxnSpPr>
        <p:spPr>
          <a:xfrm flipH="1" rot="-5400000">
            <a:off x="7197175" y="1183060"/>
            <a:ext cx="83400" cy="600"/>
          </a:xfrm>
          <a:prstGeom prst="bentConnector3">
            <a:avLst>
              <a:gd fmla="val 50039" name="adj1"/>
            </a:avLst>
          </a:prstGeom>
          <a:noFill/>
          <a:ln cap="flat" cmpd="sng" w="9525">
            <a:solidFill>
              <a:schemeClr val="accent2"/>
            </a:solidFill>
            <a:prstDash val="solid"/>
            <a:round/>
            <a:headEnd len="med" w="med" type="none"/>
            <a:tailEnd len="med" w="med" type="none"/>
          </a:ln>
        </p:spPr>
      </p:cxnSp>
      <p:sp>
        <p:nvSpPr>
          <p:cNvPr id="636" name="Google Shape;636;p30"/>
          <p:cNvSpPr/>
          <p:nvPr/>
        </p:nvSpPr>
        <p:spPr>
          <a:xfrm>
            <a:off x="4545375" y="3652450"/>
            <a:ext cx="2624700" cy="1195200"/>
          </a:xfrm>
          <a:prstGeom prst="roundRect">
            <a:avLst>
              <a:gd fmla="val 8849" name="adj"/>
            </a:avLst>
          </a:prstGeom>
          <a:noFill/>
          <a:ln cap="flat" cmpd="sng" w="9525">
            <a:solidFill>
              <a:srgbClr val="FF6B65"/>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The notifications should only be ONE sentence long.</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The system should only be able to send ONE notification per day.</a:t>
            </a:r>
            <a:endParaRPr sz="1200">
              <a:solidFill>
                <a:schemeClr val="lt1"/>
              </a:solidFill>
              <a:latin typeface="Maven Pro"/>
              <a:ea typeface="Maven Pro"/>
              <a:cs typeface="Maven Pro"/>
              <a:sym typeface="Maven Pro"/>
            </a:endParaRPr>
          </a:p>
        </p:txBody>
      </p:sp>
      <p:cxnSp>
        <p:nvCxnSpPr>
          <p:cNvPr id="637" name="Google Shape;637;p30"/>
          <p:cNvCxnSpPr>
            <a:stCxn id="630" idx="2"/>
            <a:endCxn id="636" idx="0"/>
          </p:cNvCxnSpPr>
          <p:nvPr/>
        </p:nvCxnSpPr>
        <p:spPr>
          <a:xfrm flipH="1" rot="-5400000">
            <a:off x="5815125" y="3609225"/>
            <a:ext cx="85800" cy="600"/>
          </a:xfrm>
          <a:prstGeom prst="bentConnector3">
            <a:avLst>
              <a:gd fmla="val 50015" name="adj1"/>
            </a:avLst>
          </a:prstGeom>
          <a:noFill/>
          <a:ln cap="flat" cmpd="sng" w="9525">
            <a:solidFill>
              <a:srgbClr val="FF6B65"/>
            </a:solidFill>
            <a:prstDash val="solid"/>
            <a:round/>
            <a:headEnd len="med" w="med" type="none"/>
            <a:tailEnd len="med" w="med" type="none"/>
          </a:ln>
        </p:spPr>
      </p:cxnSp>
      <p:cxnSp>
        <p:nvCxnSpPr>
          <p:cNvPr id="638" name="Google Shape;638;p30"/>
          <p:cNvCxnSpPr>
            <a:stCxn id="634" idx="0"/>
            <a:endCxn id="628" idx="2"/>
          </p:cNvCxnSpPr>
          <p:nvPr/>
        </p:nvCxnSpPr>
        <p:spPr>
          <a:xfrm rot="-5400000">
            <a:off x="2519000" y="3374608"/>
            <a:ext cx="78600" cy="600"/>
          </a:xfrm>
          <a:prstGeom prst="bentConnector3">
            <a:avLst>
              <a:gd fmla="val 49991" name="adj1"/>
            </a:avLst>
          </a:prstGeom>
          <a:noFill/>
          <a:ln cap="flat" cmpd="sng" w="9525">
            <a:solidFill>
              <a:srgbClr val="E898AC"/>
            </a:solidFill>
            <a:prstDash val="solid"/>
            <a:round/>
            <a:headEnd len="med" w="med" type="none"/>
            <a:tailEnd len="med" w="med" type="none"/>
          </a:ln>
        </p:spPr>
      </p:cxnSp>
      <p:sp>
        <p:nvSpPr>
          <p:cNvPr id="639" name="Google Shape;639;p30"/>
          <p:cNvSpPr txBox="1"/>
          <p:nvPr/>
        </p:nvSpPr>
        <p:spPr>
          <a:xfrm>
            <a:off x="459325" y="587825"/>
            <a:ext cx="1964400" cy="93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Share Tech"/>
              <a:buChar char="➔"/>
            </a:pPr>
            <a:r>
              <a:rPr lang="en" sz="1800">
                <a:solidFill>
                  <a:schemeClr val="lt1"/>
                </a:solidFill>
                <a:latin typeface="Share Tech"/>
                <a:ea typeface="Share Tech"/>
                <a:cs typeface="Share Tech"/>
                <a:sym typeface="Share Tech"/>
              </a:rPr>
              <a:t>Specific</a:t>
            </a:r>
            <a:endParaRPr sz="1800">
              <a:solidFill>
                <a:schemeClr val="lt1"/>
              </a:solidFill>
              <a:latin typeface="Share Tech"/>
              <a:ea typeface="Share Tech"/>
              <a:cs typeface="Share Tech"/>
              <a:sym typeface="Share Tech"/>
            </a:endParaRPr>
          </a:p>
          <a:p>
            <a:pPr indent="-342900" lvl="0" marL="457200" rtl="0" algn="l">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Easy to verify</a:t>
            </a:r>
            <a:endParaRPr sz="1800">
              <a:solidFill>
                <a:schemeClr val="lt1"/>
              </a:solidFill>
              <a:latin typeface="Share Tech"/>
              <a:ea typeface="Share Tech"/>
              <a:cs typeface="Share Tech"/>
              <a:sym typeface="Share Tec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1"/>
          <p:cNvSpPr/>
          <p:nvPr/>
        </p:nvSpPr>
        <p:spPr>
          <a:xfrm>
            <a:off x="6399950" y="2641250"/>
            <a:ext cx="1794000" cy="1866300"/>
          </a:xfrm>
          <a:prstGeom prst="rect">
            <a:avLst/>
          </a:prstGeom>
          <a:solidFill>
            <a:srgbClr val="213B5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4490713" y="2191575"/>
            <a:ext cx="1794000" cy="1866300"/>
          </a:xfrm>
          <a:prstGeom prst="rect">
            <a:avLst/>
          </a:prstGeom>
          <a:solidFill>
            <a:srgbClr val="213B5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2581500" y="1725950"/>
            <a:ext cx="1794000" cy="1866300"/>
          </a:xfrm>
          <a:prstGeom prst="rect">
            <a:avLst/>
          </a:prstGeom>
          <a:solidFill>
            <a:srgbClr val="213B5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672275" y="1243725"/>
            <a:ext cx="1794000" cy="1866300"/>
          </a:xfrm>
          <a:prstGeom prst="rect">
            <a:avLst/>
          </a:prstGeom>
          <a:solidFill>
            <a:srgbClr val="213B5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aven Pro"/>
              <a:ea typeface="Maven Pro"/>
              <a:cs typeface="Maven Pro"/>
              <a:sym typeface="Maven Pro"/>
            </a:endParaRPr>
          </a:p>
        </p:txBody>
      </p:sp>
      <p:sp>
        <p:nvSpPr>
          <p:cNvPr id="648" name="Google Shape;648;p31"/>
          <p:cNvSpPr txBox="1"/>
          <p:nvPr>
            <p:ph idx="1" type="body"/>
          </p:nvPr>
        </p:nvSpPr>
        <p:spPr>
          <a:xfrm>
            <a:off x="765724" y="1528725"/>
            <a:ext cx="1607100" cy="12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Share Tech"/>
                <a:ea typeface="Share Tech"/>
                <a:cs typeface="Share Tech"/>
                <a:sym typeface="Share Tech"/>
              </a:rPr>
              <a:t>Must have </a:t>
            </a:r>
            <a:endParaRPr sz="1800">
              <a:latin typeface="Share Tech"/>
              <a:ea typeface="Share Tech"/>
              <a:cs typeface="Share Tech"/>
              <a:sym typeface="Share Tech"/>
            </a:endParaRPr>
          </a:p>
          <a:p>
            <a:pPr indent="0" lvl="0" marL="0" rtl="0" algn="ctr">
              <a:spcBef>
                <a:spcPts val="1600"/>
              </a:spcBef>
              <a:spcAft>
                <a:spcPts val="1600"/>
              </a:spcAft>
              <a:buNone/>
            </a:pPr>
            <a:r>
              <a:rPr lang="en" sz="1400"/>
              <a:t>Critical to the delivery of the current Sprint.</a:t>
            </a:r>
            <a:endParaRPr sz="1400"/>
          </a:p>
        </p:txBody>
      </p:sp>
      <p:sp>
        <p:nvSpPr>
          <p:cNvPr id="649" name="Google Shape;649;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PRIORITIZATION</a:t>
            </a:r>
            <a:r>
              <a:rPr lang="en"/>
              <a:t>: MoSCoW</a:t>
            </a:r>
            <a:endParaRPr/>
          </a:p>
        </p:txBody>
      </p:sp>
      <p:sp>
        <p:nvSpPr>
          <p:cNvPr id="650" name="Google Shape;650;p31"/>
          <p:cNvSpPr txBox="1"/>
          <p:nvPr>
            <p:ph idx="1" type="body"/>
          </p:nvPr>
        </p:nvSpPr>
        <p:spPr>
          <a:xfrm>
            <a:off x="2674950" y="1699100"/>
            <a:ext cx="1607100" cy="192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Share Tech"/>
                <a:ea typeface="Share Tech"/>
                <a:cs typeface="Share Tech"/>
                <a:sym typeface="Share Tech"/>
              </a:rPr>
              <a:t>Should have</a:t>
            </a:r>
            <a:endParaRPr sz="1800">
              <a:latin typeface="Share Tech"/>
              <a:ea typeface="Share Tech"/>
              <a:cs typeface="Share Tech"/>
              <a:sym typeface="Share Tech"/>
            </a:endParaRPr>
          </a:p>
          <a:p>
            <a:pPr indent="0" lvl="0" marL="0" rtl="0" algn="ctr">
              <a:spcBef>
                <a:spcPts val="1600"/>
              </a:spcBef>
              <a:spcAft>
                <a:spcPts val="1600"/>
              </a:spcAft>
              <a:buNone/>
            </a:pPr>
            <a:r>
              <a:rPr lang="en" sz="1400"/>
              <a:t>Important but not necessary for the increment delivery</a:t>
            </a:r>
            <a:endParaRPr sz="1400"/>
          </a:p>
        </p:txBody>
      </p:sp>
      <p:sp>
        <p:nvSpPr>
          <p:cNvPr id="651" name="Google Shape;651;p31"/>
          <p:cNvSpPr txBox="1"/>
          <p:nvPr>
            <p:ph idx="1" type="body"/>
          </p:nvPr>
        </p:nvSpPr>
        <p:spPr>
          <a:xfrm>
            <a:off x="4490725" y="2281875"/>
            <a:ext cx="1794000" cy="16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Share Tech"/>
                <a:ea typeface="Share Tech"/>
                <a:cs typeface="Share Tech"/>
                <a:sym typeface="Share Tech"/>
              </a:rPr>
              <a:t>Could have</a:t>
            </a:r>
            <a:endParaRPr sz="1800">
              <a:latin typeface="Share Tech"/>
              <a:ea typeface="Share Tech"/>
              <a:cs typeface="Share Tech"/>
              <a:sym typeface="Share Tech"/>
            </a:endParaRPr>
          </a:p>
          <a:p>
            <a:pPr indent="0" lvl="0" marL="0" rtl="0" algn="ctr">
              <a:spcBef>
                <a:spcPts val="1600"/>
              </a:spcBef>
              <a:spcAft>
                <a:spcPts val="1600"/>
              </a:spcAft>
              <a:buNone/>
            </a:pPr>
            <a:r>
              <a:rPr lang="en" sz="1400"/>
              <a:t>Desirable requirements that could improve the user experience.</a:t>
            </a:r>
            <a:endParaRPr sz="1400"/>
          </a:p>
        </p:txBody>
      </p:sp>
      <p:sp>
        <p:nvSpPr>
          <p:cNvPr id="652" name="Google Shape;652;p31"/>
          <p:cNvSpPr txBox="1"/>
          <p:nvPr>
            <p:ph idx="1" type="body"/>
          </p:nvPr>
        </p:nvSpPr>
        <p:spPr>
          <a:xfrm>
            <a:off x="6440750" y="2685065"/>
            <a:ext cx="1712400" cy="192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Share Tech"/>
                <a:ea typeface="Share Tech"/>
                <a:cs typeface="Share Tech"/>
                <a:sym typeface="Share Tech"/>
              </a:rPr>
              <a:t>Won’t have</a:t>
            </a:r>
            <a:endParaRPr sz="1800">
              <a:latin typeface="Share Tech"/>
              <a:ea typeface="Share Tech"/>
              <a:cs typeface="Share Tech"/>
              <a:sym typeface="Share Tech"/>
            </a:endParaRPr>
          </a:p>
          <a:p>
            <a:pPr indent="0" lvl="0" marL="0" rtl="0" algn="ctr">
              <a:spcBef>
                <a:spcPts val="1600"/>
              </a:spcBef>
              <a:spcAft>
                <a:spcPts val="1600"/>
              </a:spcAft>
              <a:buNone/>
            </a:pPr>
            <a:r>
              <a:rPr lang="en" sz="1400"/>
              <a:t>Lowest-payback requirements that have been agreed not to be planned for the time being.</a:t>
            </a:r>
            <a:endParaRPr sz="1400"/>
          </a:p>
        </p:txBody>
      </p:sp>
      <p:sp>
        <p:nvSpPr>
          <p:cNvPr id="653" name="Google Shape;653;p31"/>
          <p:cNvSpPr/>
          <p:nvPr/>
        </p:nvSpPr>
        <p:spPr>
          <a:xfrm>
            <a:off x="1823074" y="3194034"/>
            <a:ext cx="643200" cy="240300"/>
          </a:xfrm>
          <a:prstGeom prst="rightArrow">
            <a:avLst>
              <a:gd fmla="val 50000" name="adj1"/>
              <a:gd fmla="val 50000" name="adj2"/>
            </a:avLst>
          </a:prstGeom>
          <a:solidFill>
            <a:srgbClr val="FF99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3732300" y="3671475"/>
            <a:ext cx="643200" cy="240300"/>
          </a:xfrm>
          <a:prstGeom prst="rightArrow">
            <a:avLst>
              <a:gd fmla="val 50000" name="adj1"/>
              <a:gd fmla="val 50000" name="adj2"/>
            </a:avLst>
          </a:prstGeom>
          <a:solidFill>
            <a:srgbClr val="FF99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5655658" y="4143416"/>
            <a:ext cx="643200" cy="240300"/>
          </a:xfrm>
          <a:prstGeom prst="rightArrow">
            <a:avLst>
              <a:gd fmla="val 50000" name="adj1"/>
              <a:gd fmla="val 50000" name="adj2"/>
            </a:avLst>
          </a:prstGeom>
          <a:solidFill>
            <a:srgbClr val="FF99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