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ocomat Pro Bold" panose="020B0604020202020204" charset="0"/>
      <p:regular r:id="rId22"/>
    </p:embeddedFont>
    <p:embeddedFont>
      <p:font typeface="Cocomat Pro Heavy" panose="020B0604020202020204" charset="0"/>
      <p:regular r:id="rId23"/>
    </p:embeddedFont>
    <p:embeddedFont>
      <p:font typeface="Noto Sans" panose="020B0502040504020204" pitchFamily="34" charset="0"/>
      <p:regular r:id="rId24"/>
    </p:embeddedFont>
    <p:embeddedFont>
      <p:font typeface="Noto Sans Bold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7" Type="http://schemas.openxmlformats.org/officeDocument/2006/relationships/image" Target="../media/image20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4.svg"/><Relationship Id="rId7" Type="http://schemas.openxmlformats.org/officeDocument/2006/relationships/image" Target="../media/image20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49.png"/><Relationship Id="rId5" Type="http://schemas.openxmlformats.org/officeDocument/2006/relationships/image" Target="../media/image10.svg"/><Relationship Id="rId10" Type="http://schemas.openxmlformats.org/officeDocument/2006/relationships/image" Target="../media/image48.png"/><Relationship Id="rId4" Type="http://schemas.openxmlformats.org/officeDocument/2006/relationships/image" Target="../media/image9.png"/><Relationship Id="rId9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4.svg"/><Relationship Id="rId7" Type="http://schemas.openxmlformats.org/officeDocument/2006/relationships/image" Target="../media/image20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51.png"/><Relationship Id="rId5" Type="http://schemas.openxmlformats.org/officeDocument/2006/relationships/image" Target="../media/image10.svg"/><Relationship Id="rId10" Type="http://schemas.openxmlformats.org/officeDocument/2006/relationships/image" Target="../media/image50.png"/><Relationship Id="rId4" Type="http://schemas.openxmlformats.org/officeDocument/2006/relationships/image" Target="../media/image9.png"/><Relationship Id="rId9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4.svg"/><Relationship Id="rId7" Type="http://schemas.openxmlformats.org/officeDocument/2006/relationships/image" Target="../media/image20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53.png"/><Relationship Id="rId5" Type="http://schemas.openxmlformats.org/officeDocument/2006/relationships/image" Target="../media/image10.svg"/><Relationship Id="rId10" Type="http://schemas.openxmlformats.org/officeDocument/2006/relationships/image" Target="../media/image52.png"/><Relationship Id="rId4" Type="http://schemas.openxmlformats.org/officeDocument/2006/relationships/image" Target="../media/image9.png"/><Relationship Id="rId9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7" Type="http://schemas.openxmlformats.org/officeDocument/2006/relationships/image" Target="../media/image57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hyperlink" Target="https://youtu.be/fFom1MR3NHc?si=2He3Keu4aE_gAbII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svg"/><Relationship Id="rId7" Type="http://schemas.openxmlformats.org/officeDocument/2006/relationships/image" Target="../media/image2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4.svg"/><Relationship Id="rId7" Type="http://schemas.openxmlformats.org/officeDocument/2006/relationships/image" Target="../media/image20.svg"/><Relationship Id="rId12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6.png"/><Relationship Id="rId5" Type="http://schemas.openxmlformats.org/officeDocument/2006/relationships/image" Target="../media/image10.svg"/><Relationship Id="rId10" Type="http://schemas.openxmlformats.org/officeDocument/2006/relationships/image" Target="../media/image25.png"/><Relationship Id="rId4" Type="http://schemas.openxmlformats.org/officeDocument/2006/relationships/image" Target="../media/image9.png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18.svg"/><Relationship Id="rId18" Type="http://schemas.openxmlformats.org/officeDocument/2006/relationships/image" Target="../media/image16.svg"/><Relationship Id="rId3" Type="http://schemas.openxmlformats.org/officeDocument/2006/relationships/image" Target="../media/image38.svg"/><Relationship Id="rId7" Type="http://schemas.openxmlformats.org/officeDocument/2006/relationships/image" Target="../media/image40.svg"/><Relationship Id="rId12" Type="http://schemas.openxmlformats.org/officeDocument/2006/relationships/image" Target="../media/image17.png"/><Relationship Id="rId17" Type="http://schemas.openxmlformats.org/officeDocument/2006/relationships/image" Target="../media/image15.png"/><Relationship Id="rId2" Type="http://schemas.openxmlformats.org/officeDocument/2006/relationships/image" Target="../media/image37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20.svg"/><Relationship Id="rId5" Type="http://schemas.openxmlformats.org/officeDocument/2006/relationships/image" Target="../media/image31.svg"/><Relationship Id="rId15" Type="http://schemas.openxmlformats.org/officeDocument/2006/relationships/image" Target="../media/image13.png"/><Relationship Id="rId10" Type="http://schemas.openxmlformats.org/officeDocument/2006/relationships/image" Target="../media/image19.png"/><Relationship Id="rId4" Type="http://schemas.openxmlformats.org/officeDocument/2006/relationships/image" Target="../media/image30.png"/><Relationship Id="rId9" Type="http://schemas.openxmlformats.org/officeDocument/2006/relationships/image" Target="../media/image42.sv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svg"/><Relationship Id="rId7" Type="http://schemas.openxmlformats.org/officeDocument/2006/relationships/image" Target="../media/image2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Relationship Id="rId9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7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538049" y="6512986"/>
            <a:ext cx="10144818" cy="1014481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60349" y="3919183"/>
            <a:ext cx="3664569" cy="5709668"/>
          </a:xfrm>
          <a:custGeom>
            <a:avLst/>
            <a:gdLst/>
            <a:ahLst/>
            <a:cxnLst/>
            <a:rect l="l" t="t" r="r" b="b"/>
            <a:pathLst>
              <a:path w="3664569" h="5709668">
                <a:moveTo>
                  <a:pt x="0" y="0"/>
                </a:moveTo>
                <a:lnTo>
                  <a:pt x="3664568" y="0"/>
                </a:lnTo>
                <a:lnTo>
                  <a:pt x="3664568" y="5709668"/>
                </a:lnTo>
                <a:lnTo>
                  <a:pt x="0" y="57096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780036">
            <a:off x="14767196" y="-334900"/>
            <a:ext cx="4446239" cy="4074372"/>
          </a:xfrm>
          <a:custGeom>
            <a:avLst/>
            <a:gdLst/>
            <a:ahLst/>
            <a:cxnLst/>
            <a:rect l="l" t="t" r="r" b="b"/>
            <a:pathLst>
              <a:path w="4446239" h="4074372">
                <a:moveTo>
                  <a:pt x="0" y="0"/>
                </a:moveTo>
                <a:lnTo>
                  <a:pt x="4446240" y="0"/>
                </a:lnTo>
                <a:lnTo>
                  <a:pt x="4446240" y="4074373"/>
                </a:lnTo>
                <a:lnTo>
                  <a:pt x="0" y="40743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9351463">
            <a:off x="3586262" y="-1816843"/>
            <a:ext cx="3994678" cy="4735071"/>
          </a:xfrm>
          <a:custGeom>
            <a:avLst/>
            <a:gdLst/>
            <a:ahLst/>
            <a:cxnLst/>
            <a:rect l="l" t="t" r="r" b="b"/>
            <a:pathLst>
              <a:path w="3994678" h="4735071">
                <a:moveTo>
                  <a:pt x="0" y="0"/>
                </a:moveTo>
                <a:lnTo>
                  <a:pt x="3994678" y="0"/>
                </a:lnTo>
                <a:lnTo>
                  <a:pt x="3994678" y="4735070"/>
                </a:lnTo>
                <a:lnTo>
                  <a:pt x="0" y="47350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2361013" y="9333442"/>
            <a:ext cx="5824686" cy="646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0"/>
              </a:lnSpc>
              <a:spcBef>
                <a:spcPct val="0"/>
              </a:spcBef>
            </a:pPr>
            <a:r>
              <a:rPr lang="en-US" sz="3793">
                <a:solidFill>
                  <a:srgbClr val="FFFFFF"/>
                </a:solidFill>
                <a:latin typeface="Noto Sans Bold"/>
              </a:rPr>
              <a:t>TOBAR CASTRO CINTHIA</a:t>
            </a:r>
          </a:p>
        </p:txBody>
      </p:sp>
      <p:sp>
        <p:nvSpPr>
          <p:cNvPr id="9" name="Freeform 9"/>
          <p:cNvSpPr/>
          <p:nvPr/>
        </p:nvSpPr>
        <p:spPr>
          <a:xfrm>
            <a:off x="12018940" y="7364030"/>
            <a:ext cx="4413924" cy="5232022"/>
          </a:xfrm>
          <a:custGeom>
            <a:avLst/>
            <a:gdLst/>
            <a:ahLst/>
            <a:cxnLst/>
            <a:rect l="l" t="t" r="r" b="b"/>
            <a:pathLst>
              <a:path w="4413924" h="5232022">
                <a:moveTo>
                  <a:pt x="0" y="0"/>
                </a:moveTo>
                <a:lnTo>
                  <a:pt x="4413924" y="0"/>
                </a:lnTo>
                <a:lnTo>
                  <a:pt x="4413924" y="5232023"/>
                </a:lnTo>
                <a:lnTo>
                  <a:pt x="0" y="52320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125822" y="2917804"/>
            <a:ext cx="11162428" cy="4705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FFFFFF"/>
                </a:solidFill>
                <a:latin typeface="Cocomat Pro Heavy"/>
              </a:rPr>
              <a:t>ALGORITMOS DE RASTREO DE MOVIMIENTO UTILIZANDO TÉCNICAS DE INTELIGENCIA ARTIFICIAL Y MACHINE LEARNING</a:t>
            </a:r>
          </a:p>
        </p:txBody>
      </p:sp>
      <p:sp>
        <p:nvSpPr>
          <p:cNvPr id="11" name="Freeform 11"/>
          <p:cNvSpPr/>
          <p:nvPr/>
        </p:nvSpPr>
        <p:spPr>
          <a:xfrm>
            <a:off x="-1346585" y="987711"/>
            <a:ext cx="4750570" cy="4750570"/>
          </a:xfrm>
          <a:custGeom>
            <a:avLst/>
            <a:gdLst/>
            <a:ahLst/>
            <a:cxnLst/>
            <a:rect l="l" t="t" r="r" b="b"/>
            <a:pathLst>
              <a:path w="4750570" h="4750570">
                <a:moveTo>
                  <a:pt x="0" y="0"/>
                </a:moveTo>
                <a:lnTo>
                  <a:pt x="4750570" y="0"/>
                </a:lnTo>
                <a:lnTo>
                  <a:pt x="4750570" y="4750570"/>
                </a:lnTo>
                <a:lnTo>
                  <a:pt x="0" y="4750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2896060" y="760762"/>
            <a:ext cx="1883048" cy="1883048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3081838" y="1181509"/>
            <a:ext cx="1504355" cy="1036637"/>
          </a:xfrm>
          <a:custGeom>
            <a:avLst/>
            <a:gdLst/>
            <a:ahLst/>
            <a:cxnLst/>
            <a:rect l="l" t="t" r="r" b="b"/>
            <a:pathLst>
              <a:path w="1504355" h="1036637">
                <a:moveTo>
                  <a:pt x="0" y="0"/>
                </a:moveTo>
                <a:lnTo>
                  <a:pt x="1504355" y="0"/>
                </a:lnTo>
                <a:lnTo>
                  <a:pt x="1504355" y="1036637"/>
                </a:lnTo>
                <a:lnTo>
                  <a:pt x="0" y="103663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1642140" y="661307"/>
            <a:ext cx="2300987" cy="2300987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5067416" y="6013280"/>
            <a:ext cx="2300987" cy="2300987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5587017" y="6345400"/>
            <a:ext cx="1319766" cy="1711961"/>
          </a:xfrm>
          <a:custGeom>
            <a:avLst/>
            <a:gdLst/>
            <a:ahLst/>
            <a:cxnLst/>
            <a:rect l="l" t="t" r="r" b="b"/>
            <a:pathLst>
              <a:path w="1319766" h="1711961">
                <a:moveTo>
                  <a:pt x="0" y="0"/>
                </a:moveTo>
                <a:lnTo>
                  <a:pt x="1319767" y="0"/>
                </a:lnTo>
                <a:lnTo>
                  <a:pt x="1319767" y="1711961"/>
                </a:lnTo>
                <a:lnTo>
                  <a:pt x="0" y="171196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grpSp>
        <p:nvGrpSpPr>
          <p:cNvPr id="23" name="Group 23"/>
          <p:cNvGrpSpPr/>
          <p:nvPr/>
        </p:nvGrpSpPr>
        <p:grpSpPr>
          <a:xfrm>
            <a:off x="15155081" y="-2426681"/>
            <a:ext cx="4368152" cy="4368152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 rot="-9679122">
            <a:off x="4068319" y="7730853"/>
            <a:ext cx="4198643" cy="4198643"/>
          </a:xfrm>
          <a:custGeom>
            <a:avLst/>
            <a:gdLst/>
            <a:ahLst/>
            <a:cxnLst/>
            <a:rect l="l" t="t" r="r" b="b"/>
            <a:pathLst>
              <a:path w="4198643" h="4198643">
                <a:moveTo>
                  <a:pt x="0" y="0"/>
                </a:moveTo>
                <a:lnTo>
                  <a:pt x="4198643" y="0"/>
                </a:lnTo>
                <a:lnTo>
                  <a:pt x="4198643" y="4198643"/>
                </a:lnTo>
                <a:lnTo>
                  <a:pt x="0" y="419864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27" name="Group 27"/>
          <p:cNvGrpSpPr/>
          <p:nvPr/>
        </p:nvGrpSpPr>
        <p:grpSpPr>
          <a:xfrm>
            <a:off x="7738169" y="7659984"/>
            <a:ext cx="1968867" cy="1968867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30" name="Freeform 30"/>
          <p:cNvSpPr/>
          <p:nvPr/>
        </p:nvSpPr>
        <p:spPr>
          <a:xfrm>
            <a:off x="8115463" y="7900639"/>
            <a:ext cx="1231364" cy="1444030"/>
          </a:xfrm>
          <a:custGeom>
            <a:avLst/>
            <a:gdLst/>
            <a:ahLst/>
            <a:cxnLst/>
            <a:rect l="l" t="t" r="r" b="b"/>
            <a:pathLst>
              <a:path w="1231364" h="1444030">
                <a:moveTo>
                  <a:pt x="0" y="0"/>
                </a:moveTo>
                <a:lnTo>
                  <a:pt x="1231364" y="0"/>
                </a:lnTo>
                <a:lnTo>
                  <a:pt x="1231364" y="1444029"/>
                </a:lnTo>
                <a:lnTo>
                  <a:pt x="0" y="144402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2038486" y="1028700"/>
            <a:ext cx="1508295" cy="1574122"/>
          </a:xfrm>
          <a:custGeom>
            <a:avLst/>
            <a:gdLst/>
            <a:ahLst/>
            <a:cxnLst/>
            <a:rect l="l" t="t" r="r" b="b"/>
            <a:pathLst>
              <a:path w="1508295" h="1574122">
                <a:moveTo>
                  <a:pt x="0" y="0"/>
                </a:moveTo>
                <a:lnTo>
                  <a:pt x="1508295" y="0"/>
                </a:lnTo>
                <a:lnTo>
                  <a:pt x="1508295" y="1574122"/>
                </a:lnTo>
                <a:lnTo>
                  <a:pt x="0" y="157412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7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831790" y="-3825628"/>
            <a:ext cx="16449947" cy="16449947"/>
          </a:xfrm>
          <a:custGeom>
            <a:avLst/>
            <a:gdLst/>
            <a:ahLst/>
            <a:cxnLst/>
            <a:rect l="l" t="t" r="r" b="b"/>
            <a:pathLst>
              <a:path w="16449947" h="16449947">
                <a:moveTo>
                  <a:pt x="0" y="0"/>
                </a:moveTo>
                <a:lnTo>
                  <a:pt x="16449947" y="0"/>
                </a:lnTo>
                <a:lnTo>
                  <a:pt x="16449947" y="16449947"/>
                </a:lnTo>
                <a:lnTo>
                  <a:pt x="0" y="164499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049774" y="179421"/>
            <a:ext cx="12479563" cy="9883671"/>
            <a:chOff x="0" y="0"/>
            <a:chExt cx="4310964" cy="3414234"/>
          </a:xfrm>
        </p:grpSpPr>
        <p:sp>
          <p:nvSpPr>
            <p:cNvPr id="4" name="Freeform 4"/>
            <p:cNvSpPr/>
            <p:nvPr/>
          </p:nvSpPr>
          <p:spPr>
            <a:xfrm>
              <a:off x="80010" y="80010"/>
              <a:ext cx="4218254" cy="3321524"/>
            </a:xfrm>
            <a:custGeom>
              <a:avLst/>
              <a:gdLst/>
              <a:ahLst/>
              <a:cxnLst/>
              <a:rect l="l" t="t" r="r" b="b"/>
              <a:pathLst>
                <a:path w="4218254" h="3321524">
                  <a:moveTo>
                    <a:pt x="0" y="3266914"/>
                  </a:moveTo>
                  <a:lnTo>
                    <a:pt x="0" y="3321524"/>
                  </a:lnTo>
                  <a:lnTo>
                    <a:pt x="4218254" y="3321524"/>
                  </a:lnTo>
                  <a:lnTo>
                    <a:pt x="4218254" y="0"/>
                  </a:lnTo>
                  <a:lnTo>
                    <a:pt x="4163644" y="0"/>
                  </a:lnTo>
                  <a:lnTo>
                    <a:pt x="4163644" y="3266914"/>
                  </a:lnTo>
                  <a:close/>
                </a:path>
              </a:pathLst>
            </a:custGeom>
            <a:solidFill>
              <a:srgbClr val="56468B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67310" y="67310"/>
              <a:ext cx="4243654" cy="3346924"/>
            </a:xfrm>
            <a:custGeom>
              <a:avLst/>
              <a:gdLst/>
              <a:ahLst/>
              <a:cxnLst/>
              <a:rect l="l" t="t" r="r" b="b"/>
              <a:pathLst>
                <a:path w="4243654" h="3346924">
                  <a:moveTo>
                    <a:pt x="4176344" y="0"/>
                  </a:moveTo>
                  <a:lnTo>
                    <a:pt x="4176344" y="12700"/>
                  </a:lnTo>
                  <a:lnTo>
                    <a:pt x="4230954" y="12700"/>
                  </a:lnTo>
                  <a:lnTo>
                    <a:pt x="4230954" y="3334224"/>
                  </a:lnTo>
                  <a:lnTo>
                    <a:pt x="12700" y="3334224"/>
                  </a:lnTo>
                  <a:lnTo>
                    <a:pt x="12700" y="3279614"/>
                  </a:lnTo>
                  <a:lnTo>
                    <a:pt x="0" y="3279614"/>
                  </a:lnTo>
                  <a:lnTo>
                    <a:pt x="0" y="3346924"/>
                  </a:lnTo>
                  <a:lnTo>
                    <a:pt x="4243654" y="3346924"/>
                  </a:lnTo>
                  <a:lnTo>
                    <a:pt x="4243654" y="0"/>
                  </a:lnTo>
                  <a:close/>
                </a:path>
              </a:pathLst>
            </a:custGeom>
            <a:solidFill>
              <a:srgbClr val="56468B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12700" y="12700"/>
              <a:ext cx="4218254" cy="3321524"/>
            </a:xfrm>
            <a:custGeom>
              <a:avLst/>
              <a:gdLst/>
              <a:ahLst/>
              <a:cxnLst/>
              <a:rect l="l" t="t" r="r" b="b"/>
              <a:pathLst>
                <a:path w="4218254" h="3321524">
                  <a:moveTo>
                    <a:pt x="0" y="0"/>
                  </a:moveTo>
                  <a:lnTo>
                    <a:pt x="4218254" y="0"/>
                  </a:lnTo>
                  <a:lnTo>
                    <a:pt x="4218254" y="3321524"/>
                  </a:lnTo>
                  <a:lnTo>
                    <a:pt x="0" y="332152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4243654" cy="3346924"/>
            </a:xfrm>
            <a:custGeom>
              <a:avLst/>
              <a:gdLst/>
              <a:ahLst/>
              <a:cxnLst/>
              <a:rect l="l" t="t" r="r" b="b"/>
              <a:pathLst>
                <a:path w="4243654" h="3346924">
                  <a:moveTo>
                    <a:pt x="80010" y="3346924"/>
                  </a:moveTo>
                  <a:lnTo>
                    <a:pt x="4243654" y="3346924"/>
                  </a:lnTo>
                  <a:lnTo>
                    <a:pt x="4243654" y="80010"/>
                  </a:lnTo>
                  <a:lnTo>
                    <a:pt x="4243654" y="67310"/>
                  </a:lnTo>
                  <a:lnTo>
                    <a:pt x="4243654" y="0"/>
                  </a:lnTo>
                  <a:lnTo>
                    <a:pt x="0" y="0"/>
                  </a:lnTo>
                  <a:lnTo>
                    <a:pt x="0" y="3346924"/>
                  </a:lnTo>
                  <a:lnTo>
                    <a:pt x="67310" y="3346924"/>
                  </a:lnTo>
                  <a:lnTo>
                    <a:pt x="80010" y="3346924"/>
                  </a:lnTo>
                  <a:close/>
                  <a:moveTo>
                    <a:pt x="12700" y="12700"/>
                  </a:moveTo>
                  <a:lnTo>
                    <a:pt x="4230954" y="12700"/>
                  </a:lnTo>
                  <a:lnTo>
                    <a:pt x="4230954" y="3334224"/>
                  </a:lnTo>
                  <a:lnTo>
                    <a:pt x="12700" y="333422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56468B"/>
            </a:solidFill>
          </p:spPr>
        </p:sp>
      </p:grpSp>
      <p:sp>
        <p:nvSpPr>
          <p:cNvPr id="8" name="Freeform 8"/>
          <p:cNvSpPr/>
          <p:nvPr/>
        </p:nvSpPr>
        <p:spPr>
          <a:xfrm flipH="1">
            <a:off x="-385371" y="4673487"/>
            <a:ext cx="5435145" cy="6526921"/>
          </a:xfrm>
          <a:custGeom>
            <a:avLst/>
            <a:gdLst/>
            <a:ahLst/>
            <a:cxnLst/>
            <a:rect l="l" t="t" r="r" b="b"/>
            <a:pathLst>
              <a:path w="5435145" h="6526921">
                <a:moveTo>
                  <a:pt x="5435145" y="0"/>
                </a:moveTo>
                <a:lnTo>
                  <a:pt x="0" y="0"/>
                </a:lnTo>
                <a:lnTo>
                  <a:pt x="0" y="6526920"/>
                </a:lnTo>
                <a:lnTo>
                  <a:pt x="5435145" y="6526920"/>
                </a:lnTo>
                <a:lnTo>
                  <a:pt x="543514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6923645" y="8733258"/>
            <a:ext cx="1698963" cy="169896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6468B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7295023" y="9102387"/>
            <a:ext cx="992977" cy="960706"/>
          </a:xfrm>
          <a:custGeom>
            <a:avLst/>
            <a:gdLst/>
            <a:ahLst/>
            <a:cxnLst/>
            <a:rect l="l" t="t" r="r" b="b"/>
            <a:pathLst>
              <a:path w="992977" h="960706">
                <a:moveTo>
                  <a:pt x="0" y="0"/>
                </a:moveTo>
                <a:lnTo>
                  <a:pt x="992977" y="0"/>
                </a:lnTo>
                <a:lnTo>
                  <a:pt x="992977" y="960705"/>
                </a:lnTo>
                <a:lnTo>
                  <a:pt x="0" y="9607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5294965" y="471226"/>
            <a:ext cx="11421438" cy="9306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0209" lvl="1" indent="-205105" algn="just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56468B"/>
                </a:solidFill>
                <a:latin typeface="Noto Sans"/>
              </a:rPr>
              <a:t>Estudi</a:t>
            </a:r>
            <a:r>
              <a:rPr lang="en-US" sz="1899" u="none" strike="noStrike">
                <a:solidFill>
                  <a:srgbClr val="56468B"/>
                </a:solidFill>
                <a:latin typeface="Noto Sans"/>
              </a:rPr>
              <a:t>o de la literatura y selección de algoritmos: Basándose en la revisión de la literatura y la descripción de algoritmos disponibles, se procedió a crear un modelo de rastreo de objetos en movimiento.</a:t>
            </a:r>
          </a:p>
          <a:p>
            <a:pPr marL="410209" lvl="1" indent="-205105" algn="just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 u="none" strike="noStrike">
                <a:solidFill>
                  <a:srgbClr val="56468B"/>
                </a:solidFill>
                <a:latin typeface="Noto Sans"/>
              </a:rPr>
              <a:t>Conjunto de entrenamiento con una zanahoria: Se eligió una zanahoria como objeto de entrenamiento debido a su uniformidad y familiaridad. Se tomaron 30 imágenes de la zanahoria desde diversas posiciones, ángulos e iluminaciones para garantizar la robustez del modelo ante cambios en la iluminación y la rotación.</a:t>
            </a:r>
          </a:p>
          <a:p>
            <a:pPr marL="410209" lvl="1" indent="-205105" algn="just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 u="none" strike="noStrike">
                <a:solidFill>
                  <a:srgbClr val="56468B"/>
                </a:solidFill>
                <a:latin typeface="Noto Sans"/>
              </a:rPr>
              <a:t>Extracción de puntos clave y descriptores: Se calcularon puntos clave en las imágenes de entrenamiento utilizando los descriptores SIFT, SURF y ORB. Cada punto clave tenía su propio descriptor, con SIFT otorgando 128 descriptores por punto, SURF otorgando 64 y ORB proporcionando 32, lo que sumó un total de 21,000 descriptores.</a:t>
            </a:r>
          </a:p>
          <a:p>
            <a:pPr marL="410209" lvl="1" indent="-205105" algn="just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 u="none" strike="noStrike">
                <a:solidFill>
                  <a:srgbClr val="56468B"/>
                </a:solidFill>
                <a:latin typeface="Noto Sans"/>
              </a:rPr>
              <a:t>Reducción de dimensionalidad con K-Means: Dado el gran número de descriptores, se aplicó el algoritmo K-Means con k = 1000 para reducir la dimensionalidad y encontrar 1000 clústeres que definieran los descriptores relevantes en las 30 imágenes de entrenamiento.</a:t>
            </a:r>
          </a:p>
          <a:p>
            <a:pPr marL="410209" lvl="1" indent="-205105" algn="just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 u="none" strike="noStrike">
                <a:solidFill>
                  <a:srgbClr val="56468B"/>
                </a:solidFill>
                <a:latin typeface="Noto Sans"/>
              </a:rPr>
              <a:t>Desarrollo de una aplicación con OpenCV: Se crearon funciones personalizadas en C y C++ utilizando el marco de trabajo OpenCV para acceder a la cámara y capturar frames en tiempo real.</a:t>
            </a:r>
          </a:p>
          <a:p>
            <a:pPr marL="410209" lvl="1" indent="-205105" algn="just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 u="none" strike="noStrike">
                <a:solidFill>
                  <a:srgbClr val="56468B"/>
                </a:solidFill>
                <a:latin typeface="Noto Sans"/>
              </a:rPr>
              <a:t>Procesamiento de video en tiempo real: Una vez desarrollada la aplicación, se activó la cámara para capturar video en tiempo real. Para cada frame, se calcularon puntos clave y descriptores utilizando SIFT, SURF y ORB.</a:t>
            </a:r>
          </a:p>
          <a:p>
            <a:pPr marL="410209" lvl="1" indent="-205105" algn="just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 u="none" strike="noStrike">
                <a:solidFill>
                  <a:srgbClr val="56468B"/>
                </a:solidFill>
                <a:latin typeface="Noto Sans"/>
              </a:rPr>
              <a:t>Correspondencia con los centroides de K-Means: Los descriptores de los frames en tiempo real se emparejaron con los 1000 centroides obtenidos previamente mediante K-Means. Esto se hizo utilizando un clasificador de k vecinos más cercanos, midiendo la distancia desde los centroides a cada descriptor.</a:t>
            </a:r>
          </a:p>
          <a:p>
            <a:pPr marL="410209" lvl="1" indent="-205105" algn="just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 u="none" strike="noStrike">
                <a:solidFill>
                  <a:srgbClr val="56468B"/>
                </a:solidFill>
                <a:latin typeface="Noto Sans"/>
              </a:rPr>
              <a:t>Prueba con diferentes escenarios: Se realizaron pruebas del modelo en dos entornos diferentes: uno donde el objeto (zanahoria) se encuentra solo y otro donde el objeto se encuentra junto a otros elementos con formas y colores diferentes.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  <a:endParaRPr lang="en-US" sz="1899" u="none" strike="noStrike">
              <a:solidFill>
                <a:srgbClr val="56468B"/>
              </a:solidFill>
              <a:latin typeface="Noto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43288" y="2243640"/>
            <a:ext cx="3577828" cy="712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Noto Sans Bold"/>
              </a:rPr>
              <a:t>RESULTADOS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7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36478" y="3359956"/>
            <a:ext cx="4414938" cy="5456205"/>
            <a:chOff x="0" y="0"/>
            <a:chExt cx="1727724" cy="2135209"/>
          </a:xfrm>
        </p:grpSpPr>
        <p:sp>
          <p:nvSpPr>
            <p:cNvPr id="3" name="Freeform 3"/>
            <p:cNvSpPr/>
            <p:nvPr/>
          </p:nvSpPr>
          <p:spPr>
            <a:xfrm>
              <a:off x="80010" y="80010"/>
              <a:ext cx="1635014" cy="2042499"/>
            </a:xfrm>
            <a:custGeom>
              <a:avLst/>
              <a:gdLst/>
              <a:ahLst/>
              <a:cxnLst/>
              <a:rect l="l" t="t" r="r" b="b"/>
              <a:pathLst>
                <a:path w="1635014" h="2042499">
                  <a:moveTo>
                    <a:pt x="0" y="1987889"/>
                  </a:moveTo>
                  <a:lnTo>
                    <a:pt x="0" y="2042499"/>
                  </a:lnTo>
                  <a:lnTo>
                    <a:pt x="1635014" y="2042499"/>
                  </a:lnTo>
                  <a:lnTo>
                    <a:pt x="1635014" y="0"/>
                  </a:lnTo>
                  <a:lnTo>
                    <a:pt x="1580404" y="0"/>
                  </a:lnTo>
                  <a:lnTo>
                    <a:pt x="1580404" y="1987889"/>
                  </a:lnTo>
                  <a:close/>
                </a:path>
              </a:pathLst>
            </a:custGeom>
            <a:solidFill>
              <a:srgbClr val="56468B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67310" y="67310"/>
              <a:ext cx="1660414" cy="2067899"/>
            </a:xfrm>
            <a:custGeom>
              <a:avLst/>
              <a:gdLst/>
              <a:ahLst/>
              <a:cxnLst/>
              <a:rect l="l" t="t" r="r" b="b"/>
              <a:pathLst>
                <a:path w="1660414" h="2067899">
                  <a:moveTo>
                    <a:pt x="1593104" y="0"/>
                  </a:moveTo>
                  <a:lnTo>
                    <a:pt x="1593104" y="12700"/>
                  </a:lnTo>
                  <a:lnTo>
                    <a:pt x="1647714" y="12700"/>
                  </a:lnTo>
                  <a:lnTo>
                    <a:pt x="1647714" y="2055199"/>
                  </a:lnTo>
                  <a:lnTo>
                    <a:pt x="12700" y="2055199"/>
                  </a:lnTo>
                  <a:lnTo>
                    <a:pt x="12700" y="2000589"/>
                  </a:lnTo>
                  <a:lnTo>
                    <a:pt x="0" y="2000589"/>
                  </a:lnTo>
                  <a:lnTo>
                    <a:pt x="0" y="2067899"/>
                  </a:lnTo>
                  <a:lnTo>
                    <a:pt x="1660414" y="2067899"/>
                  </a:lnTo>
                  <a:lnTo>
                    <a:pt x="1660414" y="0"/>
                  </a:lnTo>
                  <a:close/>
                </a:path>
              </a:pathLst>
            </a:custGeom>
            <a:solidFill>
              <a:srgbClr val="56468B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2700" y="12700"/>
              <a:ext cx="1635014" cy="2042499"/>
            </a:xfrm>
            <a:custGeom>
              <a:avLst/>
              <a:gdLst/>
              <a:ahLst/>
              <a:cxnLst/>
              <a:rect l="l" t="t" r="r" b="b"/>
              <a:pathLst>
                <a:path w="1635014" h="2042499">
                  <a:moveTo>
                    <a:pt x="0" y="0"/>
                  </a:moveTo>
                  <a:lnTo>
                    <a:pt x="1635014" y="0"/>
                  </a:lnTo>
                  <a:lnTo>
                    <a:pt x="1635014" y="2042499"/>
                  </a:lnTo>
                  <a:lnTo>
                    <a:pt x="0" y="204249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660414" cy="2067899"/>
            </a:xfrm>
            <a:custGeom>
              <a:avLst/>
              <a:gdLst/>
              <a:ahLst/>
              <a:cxnLst/>
              <a:rect l="l" t="t" r="r" b="b"/>
              <a:pathLst>
                <a:path w="1660414" h="2067899">
                  <a:moveTo>
                    <a:pt x="80010" y="2067899"/>
                  </a:moveTo>
                  <a:lnTo>
                    <a:pt x="1660414" y="2067899"/>
                  </a:lnTo>
                  <a:lnTo>
                    <a:pt x="1660414" y="80010"/>
                  </a:lnTo>
                  <a:lnTo>
                    <a:pt x="1660414" y="67310"/>
                  </a:lnTo>
                  <a:lnTo>
                    <a:pt x="1660414" y="0"/>
                  </a:lnTo>
                  <a:lnTo>
                    <a:pt x="0" y="0"/>
                  </a:lnTo>
                  <a:lnTo>
                    <a:pt x="0" y="2067899"/>
                  </a:lnTo>
                  <a:lnTo>
                    <a:pt x="67310" y="2067899"/>
                  </a:lnTo>
                  <a:lnTo>
                    <a:pt x="80010" y="2067899"/>
                  </a:lnTo>
                  <a:close/>
                  <a:moveTo>
                    <a:pt x="12700" y="12700"/>
                  </a:moveTo>
                  <a:lnTo>
                    <a:pt x="1647714" y="12700"/>
                  </a:lnTo>
                  <a:lnTo>
                    <a:pt x="1647714" y="2055199"/>
                  </a:lnTo>
                  <a:lnTo>
                    <a:pt x="12700" y="2055199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56468B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4685652" y="-1568285"/>
            <a:ext cx="5147295" cy="5193970"/>
            <a:chOff x="0" y="0"/>
            <a:chExt cx="812800" cy="82017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20170"/>
            </a:xfrm>
            <a:custGeom>
              <a:avLst/>
              <a:gdLst/>
              <a:ahLst/>
              <a:cxnLst/>
              <a:rect l="l" t="t" r="r" b="b"/>
              <a:pathLst>
                <a:path w="812800" h="820170">
                  <a:moveTo>
                    <a:pt x="406400" y="0"/>
                  </a:moveTo>
                  <a:cubicBezTo>
                    <a:pt x="181951" y="0"/>
                    <a:pt x="0" y="183601"/>
                    <a:pt x="0" y="410085"/>
                  </a:cubicBezTo>
                  <a:cubicBezTo>
                    <a:pt x="0" y="636569"/>
                    <a:pt x="181951" y="820170"/>
                    <a:pt x="406400" y="820170"/>
                  </a:cubicBezTo>
                  <a:cubicBezTo>
                    <a:pt x="630849" y="820170"/>
                    <a:pt x="812800" y="636569"/>
                    <a:pt x="812800" y="410085"/>
                  </a:cubicBezTo>
                  <a:cubicBezTo>
                    <a:pt x="812800" y="18360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153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736584" y="3359956"/>
            <a:ext cx="4414938" cy="5456205"/>
            <a:chOff x="0" y="0"/>
            <a:chExt cx="1727724" cy="2135209"/>
          </a:xfrm>
        </p:grpSpPr>
        <p:sp>
          <p:nvSpPr>
            <p:cNvPr id="11" name="Freeform 11"/>
            <p:cNvSpPr/>
            <p:nvPr/>
          </p:nvSpPr>
          <p:spPr>
            <a:xfrm>
              <a:off x="80010" y="80010"/>
              <a:ext cx="1635014" cy="2042499"/>
            </a:xfrm>
            <a:custGeom>
              <a:avLst/>
              <a:gdLst/>
              <a:ahLst/>
              <a:cxnLst/>
              <a:rect l="l" t="t" r="r" b="b"/>
              <a:pathLst>
                <a:path w="1635014" h="2042499">
                  <a:moveTo>
                    <a:pt x="0" y="1987889"/>
                  </a:moveTo>
                  <a:lnTo>
                    <a:pt x="0" y="2042499"/>
                  </a:lnTo>
                  <a:lnTo>
                    <a:pt x="1635014" y="2042499"/>
                  </a:lnTo>
                  <a:lnTo>
                    <a:pt x="1635014" y="0"/>
                  </a:lnTo>
                  <a:lnTo>
                    <a:pt x="1580404" y="0"/>
                  </a:lnTo>
                  <a:lnTo>
                    <a:pt x="1580404" y="1987889"/>
                  </a:lnTo>
                  <a:close/>
                </a:path>
              </a:pathLst>
            </a:custGeom>
            <a:solidFill>
              <a:srgbClr val="56468B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67310" y="67310"/>
              <a:ext cx="1660414" cy="2067899"/>
            </a:xfrm>
            <a:custGeom>
              <a:avLst/>
              <a:gdLst/>
              <a:ahLst/>
              <a:cxnLst/>
              <a:rect l="l" t="t" r="r" b="b"/>
              <a:pathLst>
                <a:path w="1660414" h="2067899">
                  <a:moveTo>
                    <a:pt x="1593104" y="0"/>
                  </a:moveTo>
                  <a:lnTo>
                    <a:pt x="1593104" y="12700"/>
                  </a:lnTo>
                  <a:lnTo>
                    <a:pt x="1647714" y="12700"/>
                  </a:lnTo>
                  <a:lnTo>
                    <a:pt x="1647714" y="2055199"/>
                  </a:lnTo>
                  <a:lnTo>
                    <a:pt x="12700" y="2055199"/>
                  </a:lnTo>
                  <a:lnTo>
                    <a:pt x="12700" y="2000589"/>
                  </a:lnTo>
                  <a:lnTo>
                    <a:pt x="0" y="2000589"/>
                  </a:lnTo>
                  <a:lnTo>
                    <a:pt x="0" y="2067899"/>
                  </a:lnTo>
                  <a:lnTo>
                    <a:pt x="1660414" y="2067899"/>
                  </a:lnTo>
                  <a:lnTo>
                    <a:pt x="1660414" y="0"/>
                  </a:lnTo>
                  <a:close/>
                </a:path>
              </a:pathLst>
            </a:custGeom>
            <a:solidFill>
              <a:srgbClr val="56468B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12700" y="12700"/>
              <a:ext cx="1635014" cy="2042499"/>
            </a:xfrm>
            <a:custGeom>
              <a:avLst/>
              <a:gdLst/>
              <a:ahLst/>
              <a:cxnLst/>
              <a:rect l="l" t="t" r="r" b="b"/>
              <a:pathLst>
                <a:path w="1635014" h="2042499">
                  <a:moveTo>
                    <a:pt x="0" y="0"/>
                  </a:moveTo>
                  <a:lnTo>
                    <a:pt x="1635014" y="0"/>
                  </a:lnTo>
                  <a:lnTo>
                    <a:pt x="1635014" y="2042499"/>
                  </a:lnTo>
                  <a:lnTo>
                    <a:pt x="0" y="204249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0"/>
              <a:ext cx="1660414" cy="2067899"/>
            </a:xfrm>
            <a:custGeom>
              <a:avLst/>
              <a:gdLst/>
              <a:ahLst/>
              <a:cxnLst/>
              <a:rect l="l" t="t" r="r" b="b"/>
              <a:pathLst>
                <a:path w="1660414" h="2067899">
                  <a:moveTo>
                    <a:pt x="80010" y="2067899"/>
                  </a:moveTo>
                  <a:lnTo>
                    <a:pt x="1660414" y="2067899"/>
                  </a:lnTo>
                  <a:lnTo>
                    <a:pt x="1660414" y="80010"/>
                  </a:lnTo>
                  <a:lnTo>
                    <a:pt x="1660414" y="67310"/>
                  </a:lnTo>
                  <a:lnTo>
                    <a:pt x="1660414" y="0"/>
                  </a:lnTo>
                  <a:lnTo>
                    <a:pt x="0" y="0"/>
                  </a:lnTo>
                  <a:lnTo>
                    <a:pt x="0" y="2067899"/>
                  </a:lnTo>
                  <a:lnTo>
                    <a:pt x="67310" y="2067899"/>
                  </a:lnTo>
                  <a:lnTo>
                    <a:pt x="80010" y="2067899"/>
                  </a:lnTo>
                  <a:close/>
                  <a:moveTo>
                    <a:pt x="12700" y="12700"/>
                  </a:moveTo>
                  <a:lnTo>
                    <a:pt x="1647714" y="12700"/>
                  </a:lnTo>
                  <a:lnTo>
                    <a:pt x="1647714" y="2055199"/>
                  </a:lnTo>
                  <a:lnTo>
                    <a:pt x="12700" y="2055199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56468B"/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-1088809" y="-1744524"/>
            <a:ext cx="4856524" cy="4114800"/>
          </a:xfrm>
          <a:custGeom>
            <a:avLst/>
            <a:gdLst/>
            <a:ahLst/>
            <a:cxnLst/>
            <a:rect l="l" t="t" r="r" b="b"/>
            <a:pathLst>
              <a:path w="4856524" h="4114800">
                <a:moveTo>
                  <a:pt x="0" y="0"/>
                </a:moveTo>
                <a:lnTo>
                  <a:pt x="4856523" y="0"/>
                </a:lnTo>
                <a:lnTo>
                  <a:pt x="48565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556116">
            <a:off x="13738487" y="594411"/>
            <a:ext cx="3303281" cy="2276261"/>
          </a:xfrm>
          <a:custGeom>
            <a:avLst/>
            <a:gdLst/>
            <a:ahLst/>
            <a:cxnLst/>
            <a:rect l="l" t="t" r="r" b="b"/>
            <a:pathLst>
              <a:path w="3303281" h="2276261">
                <a:moveTo>
                  <a:pt x="0" y="0"/>
                </a:moveTo>
                <a:lnTo>
                  <a:pt x="3303280" y="0"/>
                </a:lnTo>
                <a:lnTo>
                  <a:pt x="3303280" y="2276261"/>
                </a:lnTo>
                <a:lnTo>
                  <a:pt x="0" y="22762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-1280762" y="8816160"/>
            <a:ext cx="2765795" cy="2790875"/>
            <a:chOff x="0" y="0"/>
            <a:chExt cx="812800" cy="82017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20170"/>
            </a:xfrm>
            <a:custGeom>
              <a:avLst/>
              <a:gdLst/>
              <a:ahLst/>
              <a:cxnLst/>
              <a:rect l="l" t="t" r="r" b="b"/>
              <a:pathLst>
                <a:path w="812800" h="820170">
                  <a:moveTo>
                    <a:pt x="406400" y="0"/>
                  </a:moveTo>
                  <a:cubicBezTo>
                    <a:pt x="181951" y="0"/>
                    <a:pt x="0" y="183601"/>
                    <a:pt x="0" y="410085"/>
                  </a:cubicBezTo>
                  <a:cubicBezTo>
                    <a:pt x="0" y="636569"/>
                    <a:pt x="181951" y="820170"/>
                    <a:pt x="406400" y="820170"/>
                  </a:cubicBezTo>
                  <a:cubicBezTo>
                    <a:pt x="630849" y="820170"/>
                    <a:pt x="812800" y="636569"/>
                    <a:pt x="812800" y="410085"/>
                  </a:cubicBezTo>
                  <a:cubicBezTo>
                    <a:pt x="812800" y="18360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28575"/>
              <a:ext cx="660400" cy="7153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300314" y="8713379"/>
            <a:ext cx="1126451" cy="1089841"/>
          </a:xfrm>
          <a:custGeom>
            <a:avLst/>
            <a:gdLst/>
            <a:ahLst/>
            <a:cxnLst/>
            <a:rect l="l" t="t" r="r" b="b"/>
            <a:pathLst>
              <a:path w="1126451" h="1089841">
                <a:moveTo>
                  <a:pt x="0" y="0"/>
                </a:moveTo>
                <a:lnTo>
                  <a:pt x="1126450" y="0"/>
                </a:lnTo>
                <a:lnTo>
                  <a:pt x="1126450" y="1089842"/>
                </a:lnTo>
                <a:lnTo>
                  <a:pt x="0" y="10898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-9716395" flipH="1">
            <a:off x="16508783" y="3028835"/>
            <a:ext cx="4413924" cy="5232022"/>
          </a:xfrm>
          <a:custGeom>
            <a:avLst/>
            <a:gdLst/>
            <a:ahLst/>
            <a:cxnLst/>
            <a:rect l="l" t="t" r="r" b="b"/>
            <a:pathLst>
              <a:path w="4413924" h="5232022">
                <a:moveTo>
                  <a:pt x="4413925" y="0"/>
                </a:moveTo>
                <a:lnTo>
                  <a:pt x="0" y="0"/>
                </a:lnTo>
                <a:lnTo>
                  <a:pt x="0" y="5232022"/>
                </a:lnTo>
                <a:lnTo>
                  <a:pt x="4413925" y="5232022"/>
                </a:lnTo>
                <a:lnTo>
                  <a:pt x="4413925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2449029" y="3625685"/>
            <a:ext cx="3789837" cy="3744718"/>
          </a:xfrm>
          <a:custGeom>
            <a:avLst/>
            <a:gdLst/>
            <a:ahLst/>
            <a:cxnLst/>
            <a:rect l="l" t="t" r="r" b="b"/>
            <a:pathLst>
              <a:path w="3789837" h="3744718">
                <a:moveTo>
                  <a:pt x="0" y="0"/>
                </a:moveTo>
                <a:lnTo>
                  <a:pt x="3789837" y="0"/>
                </a:lnTo>
                <a:lnTo>
                  <a:pt x="3789837" y="3744718"/>
                </a:lnTo>
                <a:lnTo>
                  <a:pt x="0" y="374471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36828" r="-36087"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2079895" y="3625685"/>
            <a:ext cx="3703865" cy="3387743"/>
          </a:xfrm>
          <a:custGeom>
            <a:avLst/>
            <a:gdLst/>
            <a:ahLst/>
            <a:cxnLst/>
            <a:rect l="l" t="t" r="r" b="b"/>
            <a:pathLst>
              <a:path w="3703865" h="3387743">
                <a:moveTo>
                  <a:pt x="0" y="0"/>
                </a:moveTo>
                <a:lnTo>
                  <a:pt x="3703864" y="0"/>
                </a:lnTo>
                <a:lnTo>
                  <a:pt x="3703864" y="3387743"/>
                </a:lnTo>
                <a:lnTo>
                  <a:pt x="0" y="338774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27129" r="-33796"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5381083" y="717882"/>
            <a:ext cx="6579867" cy="191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37"/>
              </a:lnSpc>
              <a:spcBef>
                <a:spcPct val="0"/>
              </a:spcBef>
            </a:pPr>
            <a:r>
              <a:rPr lang="en-US" sz="5455">
                <a:solidFill>
                  <a:srgbClr val="FFFFFF"/>
                </a:solidFill>
                <a:latin typeface="Cocomat Pro Heavy"/>
              </a:rPr>
              <a:t>RESULTADOS UTILIZANDO SIFT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248661" y="7608524"/>
            <a:ext cx="3728316" cy="383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100"/>
              </a:lnSpc>
              <a:spcBef>
                <a:spcPct val="0"/>
              </a:spcBef>
            </a:pPr>
            <a:r>
              <a:rPr lang="en-US" sz="2214">
                <a:solidFill>
                  <a:srgbClr val="56468B"/>
                </a:solidFill>
                <a:latin typeface="Noto Sans Bold"/>
              </a:rPr>
              <a:t>ambiente 1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079895" y="7272616"/>
            <a:ext cx="3728316" cy="383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100"/>
              </a:lnSpc>
              <a:spcBef>
                <a:spcPct val="0"/>
              </a:spcBef>
            </a:pPr>
            <a:r>
              <a:rPr lang="en-US" sz="2214">
                <a:solidFill>
                  <a:srgbClr val="56468B"/>
                </a:solidFill>
                <a:latin typeface="Noto Sans Bold"/>
              </a:rPr>
              <a:t>ambiente 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7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36478" y="3359956"/>
            <a:ext cx="4414938" cy="5456205"/>
            <a:chOff x="0" y="0"/>
            <a:chExt cx="1727724" cy="2135209"/>
          </a:xfrm>
        </p:grpSpPr>
        <p:sp>
          <p:nvSpPr>
            <p:cNvPr id="3" name="Freeform 3"/>
            <p:cNvSpPr/>
            <p:nvPr/>
          </p:nvSpPr>
          <p:spPr>
            <a:xfrm>
              <a:off x="80010" y="80010"/>
              <a:ext cx="1635014" cy="2042499"/>
            </a:xfrm>
            <a:custGeom>
              <a:avLst/>
              <a:gdLst/>
              <a:ahLst/>
              <a:cxnLst/>
              <a:rect l="l" t="t" r="r" b="b"/>
              <a:pathLst>
                <a:path w="1635014" h="2042499">
                  <a:moveTo>
                    <a:pt x="0" y="1987889"/>
                  </a:moveTo>
                  <a:lnTo>
                    <a:pt x="0" y="2042499"/>
                  </a:lnTo>
                  <a:lnTo>
                    <a:pt x="1635014" y="2042499"/>
                  </a:lnTo>
                  <a:lnTo>
                    <a:pt x="1635014" y="0"/>
                  </a:lnTo>
                  <a:lnTo>
                    <a:pt x="1580404" y="0"/>
                  </a:lnTo>
                  <a:lnTo>
                    <a:pt x="1580404" y="1987889"/>
                  </a:lnTo>
                  <a:close/>
                </a:path>
              </a:pathLst>
            </a:custGeom>
            <a:solidFill>
              <a:srgbClr val="56468B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67310" y="67310"/>
              <a:ext cx="1660414" cy="2067899"/>
            </a:xfrm>
            <a:custGeom>
              <a:avLst/>
              <a:gdLst/>
              <a:ahLst/>
              <a:cxnLst/>
              <a:rect l="l" t="t" r="r" b="b"/>
              <a:pathLst>
                <a:path w="1660414" h="2067899">
                  <a:moveTo>
                    <a:pt x="1593104" y="0"/>
                  </a:moveTo>
                  <a:lnTo>
                    <a:pt x="1593104" y="12700"/>
                  </a:lnTo>
                  <a:lnTo>
                    <a:pt x="1647714" y="12700"/>
                  </a:lnTo>
                  <a:lnTo>
                    <a:pt x="1647714" y="2055199"/>
                  </a:lnTo>
                  <a:lnTo>
                    <a:pt x="12700" y="2055199"/>
                  </a:lnTo>
                  <a:lnTo>
                    <a:pt x="12700" y="2000589"/>
                  </a:lnTo>
                  <a:lnTo>
                    <a:pt x="0" y="2000589"/>
                  </a:lnTo>
                  <a:lnTo>
                    <a:pt x="0" y="2067899"/>
                  </a:lnTo>
                  <a:lnTo>
                    <a:pt x="1660414" y="2067899"/>
                  </a:lnTo>
                  <a:lnTo>
                    <a:pt x="1660414" y="0"/>
                  </a:lnTo>
                  <a:close/>
                </a:path>
              </a:pathLst>
            </a:custGeom>
            <a:solidFill>
              <a:srgbClr val="56468B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2700" y="12700"/>
              <a:ext cx="1635014" cy="2042499"/>
            </a:xfrm>
            <a:custGeom>
              <a:avLst/>
              <a:gdLst/>
              <a:ahLst/>
              <a:cxnLst/>
              <a:rect l="l" t="t" r="r" b="b"/>
              <a:pathLst>
                <a:path w="1635014" h="2042499">
                  <a:moveTo>
                    <a:pt x="0" y="0"/>
                  </a:moveTo>
                  <a:lnTo>
                    <a:pt x="1635014" y="0"/>
                  </a:lnTo>
                  <a:lnTo>
                    <a:pt x="1635014" y="2042499"/>
                  </a:lnTo>
                  <a:lnTo>
                    <a:pt x="0" y="204249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660414" cy="2067899"/>
            </a:xfrm>
            <a:custGeom>
              <a:avLst/>
              <a:gdLst/>
              <a:ahLst/>
              <a:cxnLst/>
              <a:rect l="l" t="t" r="r" b="b"/>
              <a:pathLst>
                <a:path w="1660414" h="2067899">
                  <a:moveTo>
                    <a:pt x="80010" y="2067899"/>
                  </a:moveTo>
                  <a:lnTo>
                    <a:pt x="1660414" y="2067899"/>
                  </a:lnTo>
                  <a:lnTo>
                    <a:pt x="1660414" y="80010"/>
                  </a:lnTo>
                  <a:lnTo>
                    <a:pt x="1660414" y="67310"/>
                  </a:lnTo>
                  <a:lnTo>
                    <a:pt x="1660414" y="0"/>
                  </a:lnTo>
                  <a:lnTo>
                    <a:pt x="0" y="0"/>
                  </a:lnTo>
                  <a:lnTo>
                    <a:pt x="0" y="2067899"/>
                  </a:lnTo>
                  <a:lnTo>
                    <a:pt x="67310" y="2067899"/>
                  </a:lnTo>
                  <a:lnTo>
                    <a:pt x="80010" y="2067899"/>
                  </a:lnTo>
                  <a:close/>
                  <a:moveTo>
                    <a:pt x="12700" y="12700"/>
                  </a:moveTo>
                  <a:lnTo>
                    <a:pt x="1647714" y="12700"/>
                  </a:lnTo>
                  <a:lnTo>
                    <a:pt x="1647714" y="2055199"/>
                  </a:lnTo>
                  <a:lnTo>
                    <a:pt x="12700" y="2055199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56468B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4685652" y="-1568285"/>
            <a:ext cx="5147295" cy="5193970"/>
            <a:chOff x="0" y="0"/>
            <a:chExt cx="812800" cy="82017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20170"/>
            </a:xfrm>
            <a:custGeom>
              <a:avLst/>
              <a:gdLst/>
              <a:ahLst/>
              <a:cxnLst/>
              <a:rect l="l" t="t" r="r" b="b"/>
              <a:pathLst>
                <a:path w="812800" h="820170">
                  <a:moveTo>
                    <a:pt x="406400" y="0"/>
                  </a:moveTo>
                  <a:cubicBezTo>
                    <a:pt x="181951" y="0"/>
                    <a:pt x="0" y="183601"/>
                    <a:pt x="0" y="410085"/>
                  </a:cubicBezTo>
                  <a:cubicBezTo>
                    <a:pt x="0" y="636569"/>
                    <a:pt x="181951" y="820170"/>
                    <a:pt x="406400" y="820170"/>
                  </a:cubicBezTo>
                  <a:cubicBezTo>
                    <a:pt x="630849" y="820170"/>
                    <a:pt x="812800" y="636569"/>
                    <a:pt x="812800" y="410085"/>
                  </a:cubicBezTo>
                  <a:cubicBezTo>
                    <a:pt x="812800" y="18360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153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736584" y="3359956"/>
            <a:ext cx="4414938" cy="5456205"/>
            <a:chOff x="0" y="0"/>
            <a:chExt cx="1727724" cy="2135209"/>
          </a:xfrm>
        </p:grpSpPr>
        <p:sp>
          <p:nvSpPr>
            <p:cNvPr id="11" name="Freeform 11"/>
            <p:cNvSpPr/>
            <p:nvPr/>
          </p:nvSpPr>
          <p:spPr>
            <a:xfrm>
              <a:off x="80010" y="80010"/>
              <a:ext cx="1635014" cy="2042499"/>
            </a:xfrm>
            <a:custGeom>
              <a:avLst/>
              <a:gdLst/>
              <a:ahLst/>
              <a:cxnLst/>
              <a:rect l="l" t="t" r="r" b="b"/>
              <a:pathLst>
                <a:path w="1635014" h="2042499">
                  <a:moveTo>
                    <a:pt x="0" y="1987889"/>
                  </a:moveTo>
                  <a:lnTo>
                    <a:pt x="0" y="2042499"/>
                  </a:lnTo>
                  <a:lnTo>
                    <a:pt x="1635014" y="2042499"/>
                  </a:lnTo>
                  <a:lnTo>
                    <a:pt x="1635014" y="0"/>
                  </a:lnTo>
                  <a:lnTo>
                    <a:pt x="1580404" y="0"/>
                  </a:lnTo>
                  <a:lnTo>
                    <a:pt x="1580404" y="1987889"/>
                  </a:lnTo>
                  <a:close/>
                </a:path>
              </a:pathLst>
            </a:custGeom>
            <a:solidFill>
              <a:srgbClr val="56468B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67310" y="67310"/>
              <a:ext cx="1660414" cy="2067899"/>
            </a:xfrm>
            <a:custGeom>
              <a:avLst/>
              <a:gdLst/>
              <a:ahLst/>
              <a:cxnLst/>
              <a:rect l="l" t="t" r="r" b="b"/>
              <a:pathLst>
                <a:path w="1660414" h="2067899">
                  <a:moveTo>
                    <a:pt x="1593104" y="0"/>
                  </a:moveTo>
                  <a:lnTo>
                    <a:pt x="1593104" y="12700"/>
                  </a:lnTo>
                  <a:lnTo>
                    <a:pt x="1647714" y="12700"/>
                  </a:lnTo>
                  <a:lnTo>
                    <a:pt x="1647714" y="2055199"/>
                  </a:lnTo>
                  <a:lnTo>
                    <a:pt x="12700" y="2055199"/>
                  </a:lnTo>
                  <a:lnTo>
                    <a:pt x="12700" y="2000589"/>
                  </a:lnTo>
                  <a:lnTo>
                    <a:pt x="0" y="2000589"/>
                  </a:lnTo>
                  <a:lnTo>
                    <a:pt x="0" y="2067899"/>
                  </a:lnTo>
                  <a:lnTo>
                    <a:pt x="1660414" y="2067899"/>
                  </a:lnTo>
                  <a:lnTo>
                    <a:pt x="1660414" y="0"/>
                  </a:lnTo>
                  <a:close/>
                </a:path>
              </a:pathLst>
            </a:custGeom>
            <a:solidFill>
              <a:srgbClr val="56468B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12700" y="12700"/>
              <a:ext cx="1635014" cy="2042499"/>
            </a:xfrm>
            <a:custGeom>
              <a:avLst/>
              <a:gdLst/>
              <a:ahLst/>
              <a:cxnLst/>
              <a:rect l="l" t="t" r="r" b="b"/>
              <a:pathLst>
                <a:path w="1635014" h="2042499">
                  <a:moveTo>
                    <a:pt x="0" y="0"/>
                  </a:moveTo>
                  <a:lnTo>
                    <a:pt x="1635014" y="0"/>
                  </a:lnTo>
                  <a:lnTo>
                    <a:pt x="1635014" y="2042499"/>
                  </a:lnTo>
                  <a:lnTo>
                    <a:pt x="0" y="204249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0"/>
              <a:ext cx="1660414" cy="2067899"/>
            </a:xfrm>
            <a:custGeom>
              <a:avLst/>
              <a:gdLst/>
              <a:ahLst/>
              <a:cxnLst/>
              <a:rect l="l" t="t" r="r" b="b"/>
              <a:pathLst>
                <a:path w="1660414" h="2067899">
                  <a:moveTo>
                    <a:pt x="80010" y="2067899"/>
                  </a:moveTo>
                  <a:lnTo>
                    <a:pt x="1660414" y="2067899"/>
                  </a:lnTo>
                  <a:lnTo>
                    <a:pt x="1660414" y="80010"/>
                  </a:lnTo>
                  <a:lnTo>
                    <a:pt x="1660414" y="67310"/>
                  </a:lnTo>
                  <a:lnTo>
                    <a:pt x="1660414" y="0"/>
                  </a:lnTo>
                  <a:lnTo>
                    <a:pt x="0" y="0"/>
                  </a:lnTo>
                  <a:lnTo>
                    <a:pt x="0" y="2067899"/>
                  </a:lnTo>
                  <a:lnTo>
                    <a:pt x="67310" y="2067899"/>
                  </a:lnTo>
                  <a:lnTo>
                    <a:pt x="80010" y="2067899"/>
                  </a:lnTo>
                  <a:close/>
                  <a:moveTo>
                    <a:pt x="12700" y="12700"/>
                  </a:moveTo>
                  <a:lnTo>
                    <a:pt x="1647714" y="12700"/>
                  </a:lnTo>
                  <a:lnTo>
                    <a:pt x="1647714" y="2055199"/>
                  </a:lnTo>
                  <a:lnTo>
                    <a:pt x="12700" y="2055199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56468B"/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-1088809" y="-1744524"/>
            <a:ext cx="4856524" cy="4114800"/>
          </a:xfrm>
          <a:custGeom>
            <a:avLst/>
            <a:gdLst/>
            <a:ahLst/>
            <a:cxnLst/>
            <a:rect l="l" t="t" r="r" b="b"/>
            <a:pathLst>
              <a:path w="4856524" h="4114800">
                <a:moveTo>
                  <a:pt x="0" y="0"/>
                </a:moveTo>
                <a:lnTo>
                  <a:pt x="4856523" y="0"/>
                </a:lnTo>
                <a:lnTo>
                  <a:pt x="48565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556116">
            <a:off x="13738487" y="594411"/>
            <a:ext cx="3303281" cy="2276261"/>
          </a:xfrm>
          <a:custGeom>
            <a:avLst/>
            <a:gdLst/>
            <a:ahLst/>
            <a:cxnLst/>
            <a:rect l="l" t="t" r="r" b="b"/>
            <a:pathLst>
              <a:path w="3303281" h="2276261">
                <a:moveTo>
                  <a:pt x="0" y="0"/>
                </a:moveTo>
                <a:lnTo>
                  <a:pt x="3303280" y="0"/>
                </a:lnTo>
                <a:lnTo>
                  <a:pt x="3303280" y="2276261"/>
                </a:lnTo>
                <a:lnTo>
                  <a:pt x="0" y="22762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-1280762" y="8816160"/>
            <a:ext cx="2765795" cy="2790875"/>
            <a:chOff x="0" y="0"/>
            <a:chExt cx="812800" cy="82017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20170"/>
            </a:xfrm>
            <a:custGeom>
              <a:avLst/>
              <a:gdLst/>
              <a:ahLst/>
              <a:cxnLst/>
              <a:rect l="l" t="t" r="r" b="b"/>
              <a:pathLst>
                <a:path w="812800" h="820170">
                  <a:moveTo>
                    <a:pt x="406400" y="0"/>
                  </a:moveTo>
                  <a:cubicBezTo>
                    <a:pt x="181951" y="0"/>
                    <a:pt x="0" y="183601"/>
                    <a:pt x="0" y="410085"/>
                  </a:cubicBezTo>
                  <a:cubicBezTo>
                    <a:pt x="0" y="636569"/>
                    <a:pt x="181951" y="820170"/>
                    <a:pt x="406400" y="820170"/>
                  </a:cubicBezTo>
                  <a:cubicBezTo>
                    <a:pt x="630849" y="820170"/>
                    <a:pt x="812800" y="636569"/>
                    <a:pt x="812800" y="410085"/>
                  </a:cubicBezTo>
                  <a:cubicBezTo>
                    <a:pt x="812800" y="18360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28575"/>
              <a:ext cx="660400" cy="7153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300314" y="8713379"/>
            <a:ext cx="1126451" cy="1089841"/>
          </a:xfrm>
          <a:custGeom>
            <a:avLst/>
            <a:gdLst/>
            <a:ahLst/>
            <a:cxnLst/>
            <a:rect l="l" t="t" r="r" b="b"/>
            <a:pathLst>
              <a:path w="1126451" h="1089841">
                <a:moveTo>
                  <a:pt x="0" y="0"/>
                </a:moveTo>
                <a:lnTo>
                  <a:pt x="1126450" y="0"/>
                </a:lnTo>
                <a:lnTo>
                  <a:pt x="1126450" y="1089842"/>
                </a:lnTo>
                <a:lnTo>
                  <a:pt x="0" y="10898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-9716395" flipH="1">
            <a:off x="16508783" y="3028835"/>
            <a:ext cx="4413924" cy="5232022"/>
          </a:xfrm>
          <a:custGeom>
            <a:avLst/>
            <a:gdLst/>
            <a:ahLst/>
            <a:cxnLst/>
            <a:rect l="l" t="t" r="r" b="b"/>
            <a:pathLst>
              <a:path w="4413924" h="5232022">
                <a:moveTo>
                  <a:pt x="4413925" y="0"/>
                </a:moveTo>
                <a:lnTo>
                  <a:pt x="0" y="0"/>
                </a:lnTo>
                <a:lnTo>
                  <a:pt x="0" y="5232022"/>
                </a:lnTo>
                <a:lnTo>
                  <a:pt x="4413925" y="5232022"/>
                </a:lnTo>
                <a:lnTo>
                  <a:pt x="4413925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1869525" y="3905037"/>
            <a:ext cx="3938686" cy="3032297"/>
          </a:xfrm>
          <a:custGeom>
            <a:avLst/>
            <a:gdLst/>
            <a:ahLst/>
            <a:cxnLst/>
            <a:rect l="l" t="t" r="r" b="b"/>
            <a:pathLst>
              <a:path w="3938686" h="3032297">
                <a:moveTo>
                  <a:pt x="0" y="0"/>
                </a:moveTo>
                <a:lnTo>
                  <a:pt x="3938686" y="0"/>
                </a:lnTo>
                <a:lnTo>
                  <a:pt x="3938686" y="3032297"/>
                </a:lnTo>
                <a:lnTo>
                  <a:pt x="0" y="303229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2273"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2423698" y="3905037"/>
            <a:ext cx="3840499" cy="3109646"/>
          </a:xfrm>
          <a:custGeom>
            <a:avLst/>
            <a:gdLst/>
            <a:ahLst/>
            <a:cxnLst/>
            <a:rect l="l" t="t" r="r" b="b"/>
            <a:pathLst>
              <a:path w="3840499" h="3109646">
                <a:moveTo>
                  <a:pt x="0" y="0"/>
                </a:moveTo>
                <a:lnTo>
                  <a:pt x="3840499" y="0"/>
                </a:lnTo>
                <a:lnTo>
                  <a:pt x="3840499" y="3109646"/>
                </a:lnTo>
                <a:lnTo>
                  <a:pt x="0" y="310964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r="-23816"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5381083" y="717882"/>
            <a:ext cx="7063668" cy="191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37"/>
              </a:lnSpc>
              <a:spcBef>
                <a:spcPct val="0"/>
              </a:spcBef>
            </a:pPr>
            <a:r>
              <a:rPr lang="en-US" sz="5455">
                <a:solidFill>
                  <a:srgbClr val="FFFFFF"/>
                </a:solidFill>
                <a:latin typeface="Cocomat Pro Heavy"/>
              </a:rPr>
              <a:t>RESULTADOS UTILIZANDO SURF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248661" y="7608524"/>
            <a:ext cx="3728316" cy="383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100"/>
              </a:lnSpc>
              <a:spcBef>
                <a:spcPct val="0"/>
              </a:spcBef>
            </a:pPr>
            <a:r>
              <a:rPr lang="en-US" sz="2214">
                <a:solidFill>
                  <a:srgbClr val="56468B"/>
                </a:solidFill>
                <a:latin typeface="Noto Sans Bold"/>
              </a:rPr>
              <a:t>ambiente 1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079895" y="7272616"/>
            <a:ext cx="3728316" cy="383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100"/>
              </a:lnSpc>
              <a:spcBef>
                <a:spcPct val="0"/>
              </a:spcBef>
            </a:pPr>
            <a:r>
              <a:rPr lang="en-US" sz="2214">
                <a:solidFill>
                  <a:srgbClr val="56468B"/>
                </a:solidFill>
                <a:latin typeface="Noto Sans Bold"/>
              </a:rPr>
              <a:t>ambiente 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7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36478" y="3359956"/>
            <a:ext cx="4414938" cy="5456205"/>
            <a:chOff x="0" y="0"/>
            <a:chExt cx="1727724" cy="2135209"/>
          </a:xfrm>
        </p:grpSpPr>
        <p:sp>
          <p:nvSpPr>
            <p:cNvPr id="3" name="Freeform 3"/>
            <p:cNvSpPr/>
            <p:nvPr/>
          </p:nvSpPr>
          <p:spPr>
            <a:xfrm>
              <a:off x="80010" y="80010"/>
              <a:ext cx="1635014" cy="2042499"/>
            </a:xfrm>
            <a:custGeom>
              <a:avLst/>
              <a:gdLst/>
              <a:ahLst/>
              <a:cxnLst/>
              <a:rect l="l" t="t" r="r" b="b"/>
              <a:pathLst>
                <a:path w="1635014" h="2042499">
                  <a:moveTo>
                    <a:pt x="0" y="1987889"/>
                  </a:moveTo>
                  <a:lnTo>
                    <a:pt x="0" y="2042499"/>
                  </a:lnTo>
                  <a:lnTo>
                    <a:pt x="1635014" y="2042499"/>
                  </a:lnTo>
                  <a:lnTo>
                    <a:pt x="1635014" y="0"/>
                  </a:lnTo>
                  <a:lnTo>
                    <a:pt x="1580404" y="0"/>
                  </a:lnTo>
                  <a:lnTo>
                    <a:pt x="1580404" y="1987889"/>
                  </a:lnTo>
                  <a:close/>
                </a:path>
              </a:pathLst>
            </a:custGeom>
            <a:solidFill>
              <a:srgbClr val="56468B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67310" y="67310"/>
              <a:ext cx="1660414" cy="2067899"/>
            </a:xfrm>
            <a:custGeom>
              <a:avLst/>
              <a:gdLst/>
              <a:ahLst/>
              <a:cxnLst/>
              <a:rect l="l" t="t" r="r" b="b"/>
              <a:pathLst>
                <a:path w="1660414" h="2067899">
                  <a:moveTo>
                    <a:pt x="1593104" y="0"/>
                  </a:moveTo>
                  <a:lnTo>
                    <a:pt x="1593104" y="12700"/>
                  </a:lnTo>
                  <a:lnTo>
                    <a:pt x="1647714" y="12700"/>
                  </a:lnTo>
                  <a:lnTo>
                    <a:pt x="1647714" y="2055199"/>
                  </a:lnTo>
                  <a:lnTo>
                    <a:pt x="12700" y="2055199"/>
                  </a:lnTo>
                  <a:lnTo>
                    <a:pt x="12700" y="2000589"/>
                  </a:lnTo>
                  <a:lnTo>
                    <a:pt x="0" y="2000589"/>
                  </a:lnTo>
                  <a:lnTo>
                    <a:pt x="0" y="2067899"/>
                  </a:lnTo>
                  <a:lnTo>
                    <a:pt x="1660414" y="2067899"/>
                  </a:lnTo>
                  <a:lnTo>
                    <a:pt x="1660414" y="0"/>
                  </a:lnTo>
                  <a:close/>
                </a:path>
              </a:pathLst>
            </a:custGeom>
            <a:solidFill>
              <a:srgbClr val="56468B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2700" y="12700"/>
              <a:ext cx="1635014" cy="2042499"/>
            </a:xfrm>
            <a:custGeom>
              <a:avLst/>
              <a:gdLst/>
              <a:ahLst/>
              <a:cxnLst/>
              <a:rect l="l" t="t" r="r" b="b"/>
              <a:pathLst>
                <a:path w="1635014" h="2042499">
                  <a:moveTo>
                    <a:pt x="0" y="0"/>
                  </a:moveTo>
                  <a:lnTo>
                    <a:pt x="1635014" y="0"/>
                  </a:lnTo>
                  <a:lnTo>
                    <a:pt x="1635014" y="2042499"/>
                  </a:lnTo>
                  <a:lnTo>
                    <a:pt x="0" y="204249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660414" cy="2067899"/>
            </a:xfrm>
            <a:custGeom>
              <a:avLst/>
              <a:gdLst/>
              <a:ahLst/>
              <a:cxnLst/>
              <a:rect l="l" t="t" r="r" b="b"/>
              <a:pathLst>
                <a:path w="1660414" h="2067899">
                  <a:moveTo>
                    <a:pt x="80010" y="2067899"/>
                  </a:moveTo>
                  <a:lnTo>
                    <a:pt x="1660414" y="2067899"/>
                  </a:lnTo>
                  <a:lnTo>
                    <a:pt x="1660414" y="80010"/>
                  </a:lnTo>
                  <a:lnTo>
                    <a:pt x="1660414" y="67310"/>
                  </a:lnTo>
                  <a:lnTo>
                    <a:pt x="1660414" y="0"/>
                  </a:lnTo>
                  <a:lnTo>
                    <a:pt x="0" y="0"/>
                  </a:lnTo>
                  <a:lnTo>
                    <a:pt x="0" y="2067899"/>
                  </a:lnTo>
                  <a:lnTo>
                    <a:pt x="67310" y="2067899"/>
                  </a:lnTo>
                  <a:lnTo>
                    <a:pt x="80010" y="2067899"/>
                  </a:lnTo>
                  <a:close/>
                  <a:moveTo>
                    <a:pt x="12700" y="12700"/>
                  </a:moveTo>
                  <a:lnTo>
                    <a:pt x="1647714" y="12700"/>
                  </a:lnTo>
                  <a:lnTo>
                    <a:pt x="1647714" y="2055199"/>
                  </a:lnTo>
                  <a:lnTo>
                    <a:pt x="12700" y="2055199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56468B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4685652" y="-1568285"/>
            <a:ext cx="5147295" cy="5193970"/>
            <a:chOff x="0" y="0"/>
            <a:chExt cx="812800" cy="82017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20170"/>
            </a:xfrm>
            <a:custGeom>
              <a:avLst/>
              <a:gdLst/>
              <a:ahLst/>
              <a:cxnLst/>
              <a:rect l="l" t="t" r="r" b="b"/>
              <a:pathLst>
                <a:path w="812800" h="820170">
                  <a:moveTo>
                    <a:pt x="406400" y="0"/>
                  </a:moveTo>
                  <a:cubicBezTo>
                    <a:pt x="181951" y="0"/>
                    <a:pt x="0" y="183601"/>
                    <a:pt x="0" y="410085"/>
                  </a:cubicBezTo>
                  <a:cubicBezTo>
                    <a:pt x="0" y="636569"/>
                    <a:pt x="181951" y="820170"/>
                    <a:pt x="406400" y="820170"/>
                  </a:cubicBezTo>
                  <a:cubicBezTo>
                    <a:pt x="630849" y="820170"/>
                    <a:pt x="812800" y="636569"/>
                    <a:pt x="812800" y="410085"/>
                  </a:cubicBezTo>
                  <a:cubicBezTo>
                    <a:pt x="812800" y="18360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153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736584" y="3359956"/>
            <a:ext cx="4414938" cy="5456205"/>
            <a:chOff x="0" y="0"/>
            <a:chExt cx="1727724" cy="2135209"/>
          </a:xfrm>
        </p:grpSpPr>
        <p:sp>
          <p:nvSpPr>
            <p:cNvPr id="11" name="Freeform 11"/>
            <p:cNvSpPr/>
            <p:nvPr/>
          </p:nvSpPr>
          <p:spPr>
            <a:xfrm>
              <a:off x="80010" y="80010"/>
              <a:ext cx="1635014" cy="2042499"/>
            </a:xfrm>
            <a:custGeom>
              <a:avLst/>
              <a:gdLst/>
              <a:ahLst/>
              <a:cxnLst/>
              <a:rect l="l" t="t" r="r" b="b"/>
              <a:pathLst>
                <a:path w="1635014" h="2042499">
                  <a:moveTo>
                    <a:pt x="0" y="1987889"/>
                  </a:moveTo>
                  <a:lnTo>
                    <a:pt x="0" y="2042499"/>
                  </a:lnTo>
                  <a:lnTo>
                    <a:pt x="1635014" y="2042499"/>
                  </a:lnTo>
                  <a:lnTo>
                    <a:pt x="1635014" y="0"/>
                  </a:lnTo>
                  <a:lnTo>
                    <a:pt x="1580404" y="0"/>
                  </a:lnTo>
                  <a:lnTo>
                    <a:pt x="1580404" y="1987889"/>
                  </a:lnTo>
                  <a:close/>
                </a:path>
              </a:pathLst>
            </a:custGeom>
            <a:solidFill>
              <a:srgbClr val="56468B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67310" y="67310"/>
              <a:ext cx="1660414" cy="2067899"/>
            </a:xfrm>
            <a:custGeom>
              <a:avLst/>
              <a:gdLst/>
              <a:ahLst/>
              <a:cxnLst/>
              <a:rect l="l" t="t" r="r" b="b"/>
              <a:pathLst>
                <a:path w="1660414" h="2067899">
                  <a:moveTo>
                    <a:pt x="1593104" y="0"/>
                  </a:moveTo>
                  <a:lnTo>
                    <a:pt x="1593104" y="12700"/>
                  </a:lnTo>
                  <a:lnTo>
                    <a:pt x="1647714" y="12700"/>
                  </a:lnTo>
                  <a:lnTo>
                    <a:pt x="1647714" y="2055199"/>
                  </a:lnTo>
                  <a:lnTo>
                    <a:pt x="12700" y="2055199"/>
                  </a:lnTo>
                  <a:lnTo>
                    <a:pt x="12700" y="2000589"/>
                  </a:lnTo>
                  <a:lnTo>
                    <a:pt x="0" y="2000589"/>
                  </a:lnTo>
                  <a:lnTo>
                    <a:pt x="0" y="2067899"/>
                  </a:lnTo>
                  <a:lnTo>
                    <a:pt x="1660414" y="2067899"/>
                  </a:lnTo>
                  <a:lnTo>
                    <a:pt x="1660414" y="0"/>
                  </a:lnTo>
                  <a:close/>
                </a:path>
              </a:pathLst>
            </a:custGeom>
            <a:solidFill>
              <a:srgbClr val="56468B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12700" y="12700"/>
              <a:ext cx="1635014" cy="2042499"/>
            </a:xfrm>
            <a:custGeom>
              <a:avLst/>
              <a:gdLst/>
              <a:ahLst/>
              <a:cxnLst/>
              <a:rect l="l" t="t" r="r" b="b"/>
              <a:pathLst>
                <a:path w="1635014" h="2042499">
                  <a:moveTo>
                    <a:pt x="0" y="0"/>
                  </a:moveTo>
                  <a:lnTo>
                    <a:pt x="1635014" y="0"/>
                  </a:lnTo>
                  <a:lnTo>
                    <a:pt x="1635014" y="2042499"/>
                  </a:lnTo>
                  <a:lnTo>
                    <a:pt x="0" y="204249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0"/>
              <a:ext cx="1660414" cy="2067899"/>
            </a:xfrm>
            <a:custGeom>
              <a:avLst/>
              <a:gdLst/>
              <a:ahLst/>
              <a:cxnLst/>
              <a:rect l="l" t="t" r="r" b="b"/>
              <a:pathLst>
                <a:path w="1660414" h="2067899">
                  <a:moveTo>
                    <a:pt x="80010" y="2067899"/>
                  </a:moveTo>
                  <a:lnTo>
                    <a:pt x="1660414" y="2067899"/>
                  </a:lnTo>
                  <a:lnTo>
                    <a:pt x="1660414" y="80010"/>
                  </a:lnTo>
                  <a:lnTo>
                    <a:pt x="1660414" y="67310"/>
                  </a:lnTo>
                  <a:lnTo>
                    <a:pt x="1660414" y="0"/>
                  </a:lnTo>
                  <a:lnTo>
                    <a:pt x="0" y="0"/>
                  </a:lnTo>
                  <a:lnTo>
                    <a:pt x="0" y="2067899"/>
                  </a:lnTo>
                  <a:lnTo>
                    <a:pt x="67310" y="2067899"/>
                  </a:lnTo>
                  <a:lnTo>
                    <a:pt x="80010" y="2067899"/>
                  </a:lnTo>
                  <a:close/>
                  <a:moveTo>
                    <a:pt x="12700" y="12700"/>
                  </a:moveTo>
                  <a:lnTo>
                    <a:pt x="1647714" y="12700"/>
                  </a:lnTo>
                  <a:lnTo>
                    <a:pt x="1647714" y="2055199"/>
                  </a:lnTo>
                  <a:lnTo>
                    <a:pt x="12700" y="2055199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56468B"/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-1088809" y="-1744524"/>
            <a:ext cx="4856524" cy="4114800"/>
          </a:xfrm>
          <a:custGeom>
            <a:avLst/>
            <a:gdLst/>
            <a:ahLst/>
            <a:cxnLst/>
            <a:rect l="l" t="t" r="r" b="b"/>
            <a:pathLst>
              <a:path w="4856524" h="4114800">
                <a:moveTo>
                  <a:pt x="0" y="0"/>
                </a:moveTo>
                <a:lnTo>
                  <a:pt x="4856523" y="0"/>
                </a:lnTo>
                <a:lnTo>
                  <a:pt x="48565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556116">
            <a:off x="13738487" y="594411"/>
            <a:ext cx="3303281" cy="2276261"/>
          </a:xfrm>
          <a:custGeom>
            <a:avLst/>
            <a:gdLst/>
            <a:ahLst/>
            <a:cxnLst/>
            <a:rect l="l" t="t" r="r" b="b"/>
            <a:pathLst>
              <a:path w="3303281" h="2276261">
                <a:moveTo>
                  <a:pt x="0" y="0"/>
                </a:moveTo>
                <a:lnTo>
                  <a:pt x="3303280" y="0"/>
                </a:lnTo>
                <a:lnTo>
                  <a:pt x="3303280" y="2276261"/>
                </a:lnTo>
                <a:lnTo>
                  <a:pt x="0" y="22762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-1280762" y="8816160"/>
            <a:ext cx="2765795" cy="2790875"/>
            <a:chOff x="0" y="0"/>
            <a:chExt cx="812800" cy="82017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20170"/>
            </a:xfrm>
            <a:custGeom>
              <a:avLst/>
              <a:gdLst/>
              <a:ahLst/>
              <a:cxnLst/>
              <a:rect l="l" t="t" r="r" b="b"/>
              <a:pathLst>
                <a:path w="812800" h="820170">
                  <a:moveTo>
                    <a:pt x="406400" y="0"/>
                  </a:moveTo>
                  <a:cubicBezTo>
                    <a:pt x="181951" y="0"/>
                    <a:pt x="0" y="183601"/>
                    <a:pt x="0" y="410085"/>
                  </a:cubicBezTo>
                  <a:cubicBezTo>
                    <a:pt x="0" y="636569"/>
                    <a:pt x="181951" y="820170"/>
                    <a:pt x="406400" y="820170"/>
                  </a:cubicBezTo>
                  <a:cubicBezTo>
                    <a:pt x="630849" y="820170"/>
                    <a:pt x="812800" y="636569"/>
                    <a:pt x="812800" y="410085"/>
                  </a:cubicBezTo>
                  <a:cubicBezTo>
                    <a:pt x="812800" y="18360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28575"/>
              <a:ext cx="660400" cy="7153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300314" y="8713379"/>
            <a:ext cx="1126451" cy="1089841"/>
          </a:xfrm>
          <a:custGeom>
            <a:avLst/>
            <a:gdLst/>
            <a:ahLst/>
            <a:cxnLst/>
            <a:rect l="l" t="t" r="r" b="b"/>
            <a:pathLst>
              <a:path w="1126451" h="1089841">
                <a:moveTo>
                  <a:pt x="0" y="0"/>
                </a:moveTo>
                <a:lnTo>
                  <a:pt x="1126450" y="0"/>
                </a:lnTo>
                <a:lnTo>
                  <a:pt x="1126450" y="1089842"/>
                </a:lnTo>
                <a:lnTo>
                  <a:pt x="0" y="10898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-9716395" flipH="1">
            <a:off x="16508783" y="3028835"/>
            <a:ext cx="4413924" cy="5232022"/>
          </a:xfrm>
          <a:custGeom>
            <a:avLst/>
            <a:gdLst/>
            <a:ahLst/>
            <a:cxnLst/>
            <a:rect l="l" t="t" r="r" b="b"/>
            <a:pathLst>
              <a:path w="4413924" h="5232022">
                <a:moveTo>
                  <a:pt x="4413925" y="0"/>
                </a:moveTo>
                <a:lnTo>
                  <a:pt x="0" y="0"/>
                </a:lnTo>
                <a:lnTo>
                  <a:pt x="0" y="5232022"/>
                </a:lnTo>
                <a:lnTo>
                  <a:pt x="4413925" y="5232022"/>
                </a:lnTo>
                <a:lnTo>
                  <a:pt x="4413925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2248661" y="3854310"/>
            <a:ext cx="3943811" cy="3241649"/>
          </a:xfrm>
          <a:custGeom>
            <a:avLst/>
            <a:gdLst/>
            <a:ahLst/>
            <a:cxnLst/>
            <a:rect l="l" t="t" r="r" b="b"/>
            <a:pathLst>
              <a:path w="3943811" h="3241649">
                <a:moveTo>
                  <a:pt x="0" y="0"/>
                </a:moveTo>
                <a:lnTo>
                  <a:pt x="3943811" y="0"/>
                </a:lnTo>
                <a:lnTo>
                  <a:pt x="3943811" y="3241649"/>
                </a:lnTo>
                <a:lnTo>
                  <a:pt x="0" y="324164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1977612" y="3854310"/>
            <a:ext cx="3932882" cy="2926495"/>
          </a:xfrm>
          <a:custGeom>
            <a:avLst/>
            <a:gdLst/>
            <a:ahLst/>
            <a:cxnLst/>
            <a:rect l="l" t="t" r="r" b="b"/>
            <a:pathLst>
              <a:path w="3932882" h="2926495">
                <a:moveTo>
                  <a:pt x="0" y="0"/>
                </a:moveTo>
                <a:lnTo>
                  <a:pt x="3932882" y="0"/>
                </a:lnTo>
                <a:lnTo>
                  <a:pt x="3932882" y="2926495"/>
                </a:lnTo>
                <a:lnTo>
                  <a:pt x="0" y="292649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r="-11281"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5381083" y="717882"/>
            <a:ext cx="6579867" cy="191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37"/>
              </a:lnSpc>
              <a:spcBef>
                <a:spcPct val="0"/>
              </a:spcBef>
            </a:pPr>
            <a:r>
              <a:rPr lang="en-US" sz="5455">
                <a:solidFill>
                  <a:srgbClr val="FFFFFF"/>
                </a:solidFill>
                <a:latin typeface="Cocomat Pro Heavy"/>
              </a:rPr>
              <a:t>RESULTADOS UTILIZANDO ORB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248661" y="7608524"/>
            <a:ext cx="3728316" cy="383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100"/>
              </a:lnSpc>
              <a:spcBef>
                <a:spcPct val="0"/>
              </a:spcBef>
            </a:pPr>
            <a:r>
              <a:rPr lang="en-US" sz="2214">
                <a:solidFill>
                  <a:srgbClr val="56468B"/>
                </a:solidFill>
                <a:latin typeface="Noto Sans Bold"/>
              </a:rPr>
              <a:t>ambiente 1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079895" y="7272616"/>
            <a:ext cx="3728316" cy="383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100"/>
              </a:lnSpc>
              <a:spcBef>
                <a:spcPct val="0"/>
              </a:spcBef>
            </a:pPr>
            <a:r>
              <a:rPr lang="en-US" sz="2214">
                <a:solidFill>
                  <a:srgbClr val="56468B"/>
                </a:solidFill>
                <a:latin typeface="Noto Sans Bold"/>
              </a:rPr>
              <a:t>ambiente 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46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970230" y="4140977"/>
            <a:ext cx="1758939" cy="1758939"/>
          </a:xfrm>
          <a:custGeom>
            <a:avLst/>
            <a:gdLst/>
            <a:ahLst/>
            <a:cxnLst/>
            <a:rect l="l" t="t" r="r" b="b"/>
            <a:pathLst>
              <a:path w="1758939" h="1758939">
                <a:moveTo>
                  <a:pt x="0" y="0"/>
                </a:moveTo>
                <a:lnTo>
                  <a:pt x="1758939" y="0"/>
                </a:lnTo>
                <a:lnTo>
                  <a:pt x="1758939" y="1758939"/>
                </a:lnTo>
                <a:lnTo>
                  <a:pt x="0" y="17589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2138108" y="-2195866"/>
            <a:ext cx="22564215" cy="6023656"/>
            <a:chOff x="0" y="0"/>
            <a:chExt cx="4204104" cy="112231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04104" cy="1122311"/>
            </a:xfrm>
            <a:custGeom>
              <a:avLst/>
              <a:gdLst/>
              <a:ahLst/>
              <a:cxnLst/>
              <a:rect l="l" t="t" r="r" b="b"/>
              <a:pathLst>
                <a:path w="4204104" h="1122311">
                  <a:moveTo>
                    <a:pt x="2102052" y="0"/>
                  </a:moveTo>
                  <a:cubicBezTo>
                    <a:pt x="941121" y="0"/>
                    <a:pt x="0" y="251238"/>
                    <a:pt x="0" y="561156"/>
                  </a:cubicBezTo>
                  <a:cubicBezTo>
                    <a:pt x="0" y="871073"/>
                    <a:pt x="941121" y="1122311"/>
                    <a:pt x="2102052" y="1122311"/>
                  </a:cubicBezTo>
                  <a:cubicBezTo>
                    <a:pt x="3262983" y="1122311"/>
                    <a:pt x="4204104" y="871073"/>
                    <a:pt x="4204104" y="561156"/>
                  </a:cubicBezTo>
                  <a:cubicBezTo>
                    <a:pt x="4204104" y="251238"/>
                    <a:pt x="3262983" y="0"/>
                    <a:pt x="210205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4051704" cy="10175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3036683" y="5386938"/>
            <a:ext cx="0" cy="4603719"/>
          </a:xfrm>
          <a:prstGeom prst="line">
            <a:avLst/>
          </a:prstGeom>
          <a:ln w="66675" cap="rnd">
            <a:solidFill>
              <a:srgbClr val="FFFFFF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H="1">
            <a:off x="15334252" y="5386938"/>
            <a:ext cx="0" cy="4822102"/>
          </a:xfrm>
          <a:prstGeom prst="line">
            <a:avLst/>
          </a:prstGeom>
          <a:ln w="66675" cap="rnd">
            <a:solidFill>
              <a:srgbClr val="FFFFFF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 rot="3782095">
            <a:off x="118421" y="1097595"/>
            <a:ext cx="3089580" cy="4007709"/>
          </a:xfrm>
          <a:custGeom>
            <a:avLst/>
            <a:gdLst/>
            <a:ahLst/>
            <a:cxnLst/>
            <a:rect l="l" t="t" r="r" b="b"/>
            <a:pathLst>
              <a:path w="3089580" h="4007709">
                <a:moveTo>
                  <a:pt x="0" y="0"/>
                </a:moveTo>
                <a:lnTo>
                  <a:pt x="3089579" y="0"/>
                </a:lnTo>
                <a:lnTo>
                  <a:pt x="3089579" y="4007710"/>
                </a:lnTo>
                <a:lnTo>
                  <a:pt x="0" y="4007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652329" y="1024695"/>
            <a:ext cx="3083877" cy="2994164"/>
          </a:xfrm>
          <a:custGeom>
            <a:avLst/>
            <a:gdLst/>
            <a:ahLst/>
            <a:cxnLst/>
            <a:rect l="l" t="t" r="r" b="b"/>
            <a:pathLst>
              <a:path w="3083877" h="2994164">
                <a:moveTo>
                  <a:pt x="0" y="0"/>
                </a:moveTo>
                <a:lnTo>
                  <a:pt x="3083877" y="0"/>
                </a:lnTo>
                <a:lnTo>
                  <a:pt x="3083877" y="2994164"/>
                </a:lnTo>
                <a:lnTo>
                  <a:pt x="0" y="29941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625765" y="1551341"/>
            <a:ext cx="9033246" cy="1248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67"/>
              </a:lnSpc>
              <a:spcBef>
                <a:spcPct val="0"/>
              </a:spcBef>
            </a:pPr>
            <a:r>
              <a:rPr lang="en-US" sz="7191" u="none" strike="noStrike">
                <a:solidFill>
                  <a:srgbClr val="9574F0"/>
                </a:solidFill>
                <a:latin typeface="Cocomat Pro Heavy"/>
              </a:rPr>
              <a:t>CONCLUSION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798301" y="6202132"/>
            <a:ext cx="10688174" cy="3788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Noto Sans Bold"/>
              </a:rPr>
              <a:t>La gran variedad de técnicas y soluciones disponibles para la detección y seguimiento de objetos en movimiento puede resultar abrumadora. Es esencial definir claramente el alcance y los objetivos del proyecto, ya que el tipo y número de objetos pueden influir significativamente en el rendimiento de los algoritmos seleccionados.</a:t>
            </a:r>
          </a:p>
          <a:p>
            <a:pPr algn="just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Noto Sans Bold"/>
              </a:rPr>
              <a:t>Los resultados obtenidos indican que los modelos desarrollados funcionaron bien en un ambiente controlado. Sin embargo, en un entorno no controlado, se observaron errores y una disminución significativa en la precisión. Para mejorar esto, se sugiere utilizar conjuntos de entrenamiento más extensos, lo que permitiría realizar más iteraciones y abordar de manera más efectiva los desafíos presentes en un entorno no controlado</a:t>
            </a:r>
          </a:p>
          <a:p>
            <a:pPr algn="just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Noto Sans Bold"/>
              </a:rPr>
              <a:t>_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46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970230" y="4140977"/>
            <a:ext cx="1758939" cy="1758939"/>
          </a:xfrm>
          <a:custGeom>
            <a:avLst/>
            <a:gdLst/>
            <a:ahLst/>
            <a:cxnLst/>
            <a:rect l="l" t="t" r="r" b="b"/>
            <a:pathLst>
              <a:path w="1758939" h="1758939">
                <a:moveTo>
                  <a:pt x="0" y="0"/>
                </a:moveTo>
                <a:lnTo>
                  <a:pt x="1758939" y="0"/>
                </a:lnTo>
                <a:lnTo>
                  <a:pt x="1758939" y="1758939"/>
                </a:lnTo>
                <a:lnTo>
                  <a:pt x="0" y="17589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2138108" y="-2195866"/>
            <a:ext cx="22564215" cy="6023656"/>
            <a:chOff x="0" y="0"/>
            <a:chExt cx="4204104" cy="112231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04104" cy="1122311"/>
            </a:xfrm>
            <a:custGeom>
              <a:avLst/>
              <a:gdLst/>
              <a:ahLst/>
              <a:cxnLst/>
              <a:rect l="l" t="t" r="r" b="b"/>
              <a:pathLst>
                <a:path w="4204104" h="1122311">
                  <a:moveTo>
                    <a:pt x="2102052" y="0"/>
                  </a:moveTo>
                  <a:cubicBezTo>
                    <a:pt x="941121" y="0"/>
                    <a:pt x="0" y="251238"/>
                    <a:pt x="0" y="561156"/>
                  </a:cubicBezTo>
                  <a:cubicBezTo>
                    <a:pt x="0" y="871073"/>
                    <a:pt x="941121" y="1122311"/>
                    <a:pt x="2102052" y="1122311"/>
                  </a:cubicBezTo>
                  <a:cubicBezTo>
                    <a:pt x="3262983" y="1122311"/>
                    <a:pt x="4204104" y="871073"/>
                    <a:pt x="4204104" y="561156"/>
                  </a:cubicBezTo>
                  <a:cubicBezTo>
                    <a:pt x="4204104" y="251238"/>
                    <a:pt x="3262983" y="0"/>
                    <a:pt x="210205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4051704" cy="10175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3036683" y="5386938"/>
            <a:ext cx="0" cy="4603719"/>
          </a:xfrm>
          <a:prstGeom prst="line">
            <a:avLst/>
          </a:prstGeom>
          <a:ln w="66675" cap="rnd">
            <a:solidFill>
              <a:srgbClr val="FFFFFF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H="1">
            <a:off x="15334252" y="5386938"/>
            <a:ext cx="0" cy="4822102"/>
          </a:xfrm>
          <a:prstGeom prst="line">
            <a:avLst/>
          </a:prstGeom>
          <a:ln w="66675" cap="rnd">
            <a:solidFill>
              <a:srgbClr val="FFFFFF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8" name="Freeform 8">
            <a:hlinkClick r:id="rId4" tooltip="https://youtu.be/fFom1MR3NHc?si=2He3Keu4aE_gAbII"/>
          </p:cNvPr>
          <p:cNvSpPr/>
          <p:nvPr/>
        </p:nvSpPr>
        <p:spPr>
          <a:xfrm>
            <a:off x="4984167" y="6667500"/>
            <a:ext cx="7315200" cy="2542032"/>
          </a:xfrm>
          <a:custGeom>
            <a:avLst/>
            <a:gdLst/>
            <a:ahLst/>
            <a:cxnLst/>
            <a:rect l="l" t="t" r="r" b="b"/>
            <a:pathLst>
              <a:path w="7315200" h="2542032">
                <a:moveTo>
                  <a:pt x="0" y="0"/>
                </a:moveTo>
                <a:lnTo>
                  <a:pt x="7315200" y="0"/>
                </a:lnTo>
                <a:lnTo>
                  <a:pt x="7315200" y="2542032"/>
                </a:lnTo>
                <a:lnTo>
                  <a:pt x="0" y="25420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s-ES" dirty="0"/>
              <a:t>v</a:t>
            </a:r>
            <a:endParaRPr lang="es-EC" dirty="0"/>
          </a:p>
        </p:txBody>
      </p:sp>
      <p:sp>
        <p:nvSpPr>
          <p:cNvPr id="9" name="TextBox 9"/>
          <p:cNvSpPr txBox="1"/>
          <p:nvPr/>
        </p:nvSpPr>
        <p:spPr>
          <a:xfrm>
            <a:off x="4625765" y="1551341"/>
            <a:ext cx="9033246" cy="1248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67"/>
              </a:lnSpc>
              <a:spcBef>
                <a:spcPct val="0"/>
              </a:spcBef>
            </a:pPr>
            <a:r>
              <a:rPr lang="en-US" sz="7191">
                <a:solidFill>
                  <a:srgbClr val="9574F0"/>
                </a:solidFill>
                <a:latin typeface="Cocomat Pro Heavy"/>
              </a:rPr>
              <a:t>VIDEO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7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53509" y="2240800"/>
            <a:ext cx="4413924" cy="5232022"/>
          </a:xfrm>
          <a:custGeom>
            <a:avLst/>
            <a:gdLst/>
            <a:ahLst/>
            <a:cxnLst/>
            <a:rect l="l" t="t" r="r" b="b"/>
            <a:pathLst>
              <a:path w="4413924" h="5232022">
                <a:moveTo>
                  <a:pt x="0" y="0"/>
                </a:moveTo>
                <a:lnTo>
                  <a:pt x="4413925" y="0"/>
                </a:lnTo>
                <a:lnTo>
                  <a:pt x="4413925" y="5232022"/>
                </a:lnTo>
                <a:lnTo>
                  <a:pt x="0" y="5232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09922" y="810046"/>
            <a:ext cx="2300987" cy="2300987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029524" y="1142166"/>
            <a:ext cx="1319766" cy="1711961"/>
          </a:xfrm>
          <a:custGeom>
            <a:avLst/>
            <a:gdLst/>
            <a:ahLst/>
            <a:cxnLst/>
            <a:rect l="l" t="t" r="r" b="b"/>
            <a:pathLst>
              <a:path w="1319766" h="1711961">
                <a:moveTo>
                  <a:pt x="0" y="0"/>
                </a:moveTo>
                <a:lnTo>
                  <a:pt x="1319766" y="0"/>
                </a:lnTo>
                <a:lnTo>
                  <a:pt x="1319766" y="1711961"/>
                </a:lnTo>
                <a:lnTo>
                  <a:pt x="0" y="1711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4085787" y="3418030"/>
            <a:ext cx="10116427" cy="3450940"/>
            <a:chOff x="0" y="0"/>
            <a:chExt cx="3494638" cy="1192099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3401928" cy="1099389"/>
            </a:xfrm>
            <a:custGeom>
              <a:avLst/>
              <a:gdLst/>
              <a:ahLst/>
              <a:cxnLst/>
              <a:rect l="l" t="t" r="r" b="b"/>
              <a:pathLst>
                <a:path w="3401928" h="1099389">
                  <a:moveTo>
                    <a:pt x="0" y="1044779"/>
                  </a:moveTo>
                  <a:lnTo>
                    <a:pt x="0" y="1099389"/>
                  </a:lnTo>
                  <a:lnTo>
                    <a:pt x="3401928" y="1099389"/>
                  </a:lnTo>
                  <a:lnTo>
                    <a:pt x="3401928" y="0"/>
                  </a:lnTo>
                  <a:lnTo>
                    <a:pt x="3347318" y="0"/>
                  </a:lnTo>
                  <a:lnTo>
                    <a:pt x="3347318" y="1044779"/>
                  </a:lnTo>
                  <a:close/>
                </a:path>
              </a:pathLst>
            </a:custGeom>
            <a:solidFill>
              <a:srgbClr val="56468B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3427328" cy="1124789"/>
            </a:xfrm>
            <a:custGeom>
              <a:avLst/>
              <a:gdLst/>
              <a:ahLst/>
              <a:cxnLst/>
              <a:rect l="l" t="t" r="r" b="b"/>
              <a:pathLst>
                <a:path w="3427328" h="1124789">
                  <a:moveTo>
                    <a:pt x="3360018" y="0"/>
                  </a:moveTo>
                  <a:lnTo>
                    <a:pt x="3360018" y="12700"/>
                  </a:lnTo>
                  <a:lnTo>
                    <a:pt x="3414628" y="12700"/>
                  </a:lnTo>
                  <a:lnTo>
                    <a:pt x="3414628" y="1112089"/>
                  </a:lnTo>
                  <a:lnTo>
                    <a:pt x="12700" y="1112089"/>
                  </a:lnTo>
                  <a:lnTo>
                    <a:pt x="12700" y="1057479"/>
                  </a:lnTo>
                  <a:lnTo>
                    <a:pt x="0" y="1057479"/>
                  </a:lnTo>
                  <a:lnTo>
                    <a:pt x="0" y="1124789"/>
                  </a:lnTo>
                  <a:lnTo>
                    <a:pt x="3427328" y="1124789"/>
                  </a:lnTo>
                  <a:lnTo>
                    <a:pt x="3427328" y="0"/>
                  </a:lnTo>
                  <a:close/>
                </a:path>
              </a:pathLst>
            </a:custGeom>
            <a:solidFill>
              <a:srgbClr val="56468B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3401928" cy="1099389"/>
            </a:xfrm>
            <a:custGeom>
              <a:avLst/>
              <a:gdLst/>
              <a:ahLst/>
              <a:cxnLst/>
              <a:rect l="l" t="t" r="r" b="b"/>
              <a:pathLst>
                <a:path w="3401928" h="1099389">
                  <a:moveTo>
                    <a:pt x="0" y="0"/>
                  </a:moveTo>
                  <a:lnTo>
                    <a:pt x="3401928" y="0"/>
                  </a:lnTo>
                  <a:lnTo>
                    <a:pt x="3401928" y="1099389"/>
                  </a:lnTo>
                  <a:lnTo>
                    <a:pt x="0" y="109938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3427328" cy="1124789"/>
            </a:xfrm>
            <a:custGeom>
              <a:avLst/>
              <a:gdLst/>
              <a:ahLst/>
              <a:cxnLst/>
              <a:rect l="l" t="t" r="r" b="b"/>
              <a:pathLst>
                <a:path w="3427328" h="1124789">
                  <a:moveTo>
                    <a:pt x="80010" y="1124789"/>
                  </a:moveTo>
                  <a:lnTo>
                    <a:pt x="3427328" y="1124789"/>
                  </a:lnTo>
                  <a:lnTo>
                    <a:pt x="3427328" y="80010"/>
                  </a:lnTo>
                  <a:lnTo>
                    <a:pt x="3427328" y="67310"/>
                  </a:lnTo>
                  <a:lnTo>
                    <a:pt x="3427328" y="0"/>
                  </a:lnTo>
                  <a:lnTo>
                    <a:pt x="0" y="0"/>
                  </a:lnTo>
                  <a:lnTo>
                    <a:pt x="0" y="1124789"/>
                  </a:lnTo>
                  <a:lnTo>
                    <a:pt x="67310" y="1124789"/>
                  </a:lnTo>
                  <a:lnTo>
                    <a:pt x="80010" y="1124789"/>
                  </a:lnTo>
                  <a:close/>
                  <a:moveTo>
                    <a:pt x="12700" y="12700"/>
                  </a:moveTo>
                  <a:lnTo>
                    <a:pt x="3414628" y="12700"/>
                  </a:lnTo>
                  <a:lnTo>
                    <a:pt x="3414628" y="1112089"/>
                  </a:lnTo>
                  <a:lnTo>
                    <a:pt x="12700" y="1112089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56468B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4173557" y="3947240"/>
            <a:ext cx="9839488" cy="1238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67"/>
              </a:lnSpc>
              <a:spcBef>
                <a:spcPct val="0"/>
              </a:spcBef>
            </a:pPr>
            <a:r>
              <a:rPr lang="en-US" sz="7191" u="none" strike="noStrike">
                <a:solidFill>
                  <a:srgbClr val="9574F0"/>
                </a:solidFill>
                <a:latin typeface="Cocomat Pro Heavy"/>
              </a:rPr>
              <a:t>MUCHAS GRACIAS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173557" y="5323259"/>
            <a:ext cx="9710235" cy="672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47"/>
              </a:lnSpc>
              <a:spcBef>
                <a:spcPct val="0"/>
              </a:spcBef>
            </a:pPr>
            <a:r>
              <a:rPr lang="en-US" sz="3891" u="none" strike="noStrike">
                <a:solidFill>
                  <a:srgbClr val="9574F0"/>
                </a:solidFill>
                <a:latin typeface="Cocomat Pro Heavy"/>
              </a:rPr>
              <a:t>POR VER ESTA PRESENTACIÓN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2393486" y="7472822"/>
            <a:ext cx="10315350" cy="7013911"/>
            <a:chOff x="0" y="0"/>
            <a:chExt cx="1195384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95384" cy="812800"/>
            </a:xfrm>
            <a:custGeom>
              <a:avLst/>
              <a:gdLst/>
              <a:ahLst/>
              <a:cxnLst/>
              <a:rect l="l" t="t" r="r" b="b"/>
              <a:pathLst>
                <a:path w="1195384" h="812800">
                  <a:moveTo>
                    <a:pt x="597692" y="0"/>
                  </a:moveTo>
                  <a:cubicBezTo>
                    <a:pt x="267596" y="0"/>
                    <a:pt x="0" y="181951"/>
                    <a:pt x="0" y="406400"/>
                  </a:cubicBezTo>
                  <a:cubicBezTo>
                    <a:pt x="0" y="630849"/>
                    <a:pt x="267596" y="812800"/>
                    <a:pt x="597692" y="812800"/>
                  </a:cubicBezTo>
                  <a:cubicBezTo>
                    <a:pt x="927788" y="812800"/>
                    <a:pt x="1195384" y="630849"/>
                    <a:pt x="1195384" y="406400"/>
                  </a:cubicBezTo>
                  <a:cubicBezTo>
                    <a:pt x="1195384" y="181951"/>
                    <a:pt x="927788" y="0"/>
                    <a:pt x="59769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28575"/>
              <a:ext cx="1042984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4202213" y="3794223"/>
            <a:ext cx="3609580" cy="5623992"/>
          </a:xfrm>
          <a:custGeom>
            <a:avLst/>
            <a:gdLst/>
            <a:ahLst/>
            <a:cxnLst/>
            <a:rect l="l" t="t" r="r" b="b"/>
            <a:pathLst>
              <a:path w="3609580" h="5623992">
                <a:moveTo>
                  <a:pt x="0" y="0"/>
                </a:moveTo>
                <a:lnTo>
                  <a:pt x="3609581" y="0"/>
                </a:lnTo>
                <a:lnTo>
                  <a:pt x="3609581" y="5623992"/>
                </a:lnTo>
                <a:lnTo>
                  <a:pt x="0" y="56239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-5521135">
            <a:off x="2805199" y="7512868"/>
            <a:ext cx="4413924" cy="5232022"/>
          </a:xfrm>
          <a:custGeom>
            <a:avLst/>
            <a:gdLst/>
            <a:ahLst/>
            <a:cxnLst/>
            <a:rect l="l" t="t" r="r" b="b"/>
            <a:pathLst>
              <a:path w="4413924" h="5232022">
                <a:moveTo>
                  <a:pt x="0" y="0"/>
                </a:moveTo>
                <a:lnTo>
                  <a:pt x="4413925" y="0"/>
                </a:lnTo>
                <a:lnTo>
                  <a:pt x="4413925" y="5232022"/>
                </a:lnTo>
                <a:lnTo>
                  <a:pt x="0" y="5232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 rot="-1243878">
            <a:off x="1319177" y="6808315"/>
            <a:ext cx="2300987" cy="2300987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 rot="105617">
            <a:off x="1691662" y="7182215"/>
            <a:ext cx="1556016" cy="1553187"/>
          </a:xfrm>
          <a:custGeom>
            <a:avLst/>
            <a:gdLst/>
            <a:ahLst/>
            <a:cxnLst/>
            <a:rect l="l" t="t" r="r" b="b"/>
            <a:pathLst>
              <a:path w="1556016" h="1553187">
                <a:moveTo>
                  <a:pt x="0" y="0"/>
                </a:moveTo>
                <a:lnTo>
                  <a:pt x="1556016" y="0"/>
                </a:lnTo>
                <a:lnTo>
                  <a:pt x="1556016" y="1553187"/>
                </a:lnTo>
                <a:lnTo>
                  <a:pt x="0" y="15531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rot="-5803026">
            <a:off x="15197111" y="-1200129"/>
            <a:ext cx="4413924" cy="5232022"/>
          </a:xfrm>
          <a:custGeom>
            <a:avLst/>
            <a:gdLst/>
            <a:ahLst/>
            <a:cxnLst/>
            <a:rect l="l" t="t" r="r" b="b"/>
            <a:pathLst>
              <a:path w="4413924" h="5232022">
                <a:moveTo>
                  <a:pt x="0" y="0"/>
                </a:moveTo>
                <a:lnTo>
                  <a:pt x="4413924" y="0"/>
                </a:lnTo>
                <a:lnTo>
                  <a:pt x="4413924" y="5232022"/>
                </a:lnTo>
                <a:lnTo>
                  <a:pt x="0" y="5232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7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43200" y="2424162"/>
            <a:ext cx="13211754" cy="6163610"/>
            <a:chOff x="0" y="0"/>
            <a:chExt cx="4730473" cy="2206882"/>
          </a:xfrm>
        </p:grpSpPr>
        <p:sp>
          <p:nvSpPr>
            <p:cNvPr id="3" name="Freeform 3"/>
            <p:cNvSpPr/>
            <p:nvPr/>
          </p:nvSpPr>
          <p:spPr>
            <a:xfrm>
              <a:off x="80010" y="80010"/>
              <a:ext cx="4637763" cy="2114172"/>
            </a:xfrm>
            <a:custGeom>
              <a:avLst/>
              <a:gdLst/>
              <a:ahLst/>
              <a:cxnLst/>
              <a:rect l="l" t="t" r="r" b="b"/>
              <a:pathLst>
                <a:path w="4637763" h="2114172">
                  <a:moveTo>
                    <a:pt x="0" y="2059563"/>
                  </a:moveTo>
                  <a:lnTo>
                    <a:pt x="0" y="2114172"/>
                  </a:lnTo>
                  <a:lnTo>
                    <a:pt x="4637763" y="2114172"/>
                  </a:lnTo>
                  <a:lnTo>
                    <a:pt x="4637763" y="0"/>
                  </a:lnTo>
                  <a:lnTo>
                    <a:pt x="4583153" y="0"/>
                  </a:lnTo>
                  <a:lnTo>
                    <a:pt x="4583153" y="2059563"/>
                  </a:lnTo>
                  <a:close/>
                </a:path>
              </a:pathLst>
            </a:custGeom>
            <a:solidFill>
              <a:srgbClr val="56468B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67310" y="67310"/>
              <a:ext cx="4663163" cy="2139572"/>
            </a:xfrm>
            <a:custGeom>
              <a:avLst/>
              <a:gdLst/>
              <a:ahLst/>
              <a:cxnLst/>
              <a:rect l="l" t="t" r="r" b="b"/>
              <a:pathLst>
                <a:path w="4663163" h="2139572">
                  <a:moveTo>
                    <a:pt x="4595853" y="0"/>
                  </a:moveTo>
                  <a:lnTo>
                    <a:pt x="4595853" y="12700"/>
                  </a:lnTo>
                  <a:lnTo>
                    <a:pt x="4650463" y="12700"/>
                  </a:lnTo>
                  <a:lnTo>
                    <a:pt x="4650463" y="2126872"/>
                  </a:lnTo>
                  <a:lnTo>
                    <a:pt x="12700" y="2126872"/>
                  </a:lnTo>
                  <a:lnTo>
                    <a:pt x="12700" y="2072263"/>
                  </a:lnTo>
                  <a:lnTo>
                    <a:pt x="0" y="2072263"/>
                  </a:lnTo>
                  <a:lnTo>
                    <a:pt x="0" y="2139572"/>
                  </a:lnTo>
                  <a:lnTo>
                    <a:pt x="4663163" y="2139572"/>
                  </a:lnTo>
                  <a:lnTo>
                    <a:pt x="4663163" y="0"/>
                  </a:lnTo>
                  <a:close/>
                </a:path>
              </a:pathLst>
            </a:custGeom>
            <a:solidFill>
              <a:srgbClr val="56468B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2700" y="12700"/>
              <a:ext cx="4637763" cy="2114173"/>
            </a:xfrm>
            <a:custGeom>
              <a:avLst/>
              <a:gdLst/>
              <a:ahLst/>
              <a:cxnLst/>
              <a:rect l="l" t="t" r="r" b="b"/>
              <a:pathLst>
                <a:path w="4637763" h="2114173">
                  <a:moveTo>
                    <a:pt x="0" y="0"/>
                  </a:moveTo>
                  <a:lnTo>
                    <a:pt x="4637763" y="0"/>
                  </a:lnTo>
                  <a:lnTo>
                    <a:pt x="4637763" y="2114173"/>
                  </a:lnTo>
                  <a:lnTo>
                    <a:pt x="0" y="211417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4663163" cy="2139573"/>
            </a:xfrm>
            <a:custGeom>
              <a:avLst/>
              <a:gdLst/>
              <a:ahLst/>
              <a:cxnLst/>
              <a:rect l="l" t="t" r="r" b="b"/>
              <a:pathLst>
                <a:path w="4663163" h="2139573">
                  <a:moveTo>
                    <a:pt x="80010" y="2139573"/>
                  </a:moveTo>
                  <a:lnTo>
                    <a:pt x="4663163" y="2139573"/>
                  </a:lnTo>
                  <a:lnTo>
                    <a:pt x="4663163" y="80010"/>
                  </a:lnTo>
                  <a:lnTo>
                    <a:pt x="4663163" y="67310"/>
                  </a:lnTo>
                  <a:lnTo>
                    <a:pt x="4663163" y="0"/>
                  </a:lnTo>
                  <a:lnTo>
                    <a:pt x="0" y="0"/>
                  </a:lnTo>
                  <a:lnTo>
                    <a:pt x="0" y="2139573"/>
                  </a:lnTo>
                  <a:lnTo>
                    <a:pt x="67310" y="2139573"/>
                  </a:lnTo>
                  <a:lnTo>
                    <a:pt x="80010" y="2139573"/>
                  </a:lnTo>
                  <a:close/>
                  <a:moveTo>
                    <a:pt x="12700" y="12700"/>
                  </a:moveTo>
                  <a:lnTo>
                    <a:pt x="4650463" y="12700"/>
                  </a:lnTo>
                  <a:lnTo>
                    <a:pt x="4650463" y="2126873"/>
                  </a:lnTo>
                  <a:lnTo>
                    <a:pt x="12700" y="2126873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56468B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3000787" y="4276167"/>
            <a:ext cx="2796667" cy="2791582"/>
          </a:xfrm>
          <a:custGeom>
            <a:avLst/>
            <a:gdLst/>
            <a:ahLst/>
            <a:cxnLst/>
            <a:rect l="l" t="t" r="r" b="b"/>
            <a:pathLst>
              <a:path w="2796667" h="2791582">
                <a:moveTo>
                  <a:pt x="0" y="0"/>
                </a:moveTo>
                <a:lnTo>
                  <a:pt x="2796667" y="0"/>
                </a:lnTo>
                <a:lnTo>
                  <a:pt x="2796667" y="2791582"/>
                </a:lnTo>
                <a:lnTo>
                  <a:pt x="0" y="27915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197681" y="6642289"/>
            <a:ext cx="4413924" cy="5232022"/>
          </a:xfrm>
          <a:custGeom>
            <a:avLst/>
            <a:gdLst/>
            <a:ahLst/>
            <a:cxnLst/>
            <a:rect l="l" t="t" r="r" b="b"/>
            <a:pathLst>
              <a:path w="4413924" h="5232022">
                <a:moveTo>
                  <a:pt x="0" y="0"/>
                </a:moveTo>
                <a:lnTo>
                  <a:pt x="4413924" y="0"/>
                </a:lnTo>
                <a:lnTo>
                  <a:pt x="4413924" y="5232022"/>
                </a:lnTo>
                <a:lnTo>
                  <a:pt x="0" y="52320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5227421" y="2979601"/>
            <a:ext cx="8431301" cy="1252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67"/>
              </a:lnSpc>
              <a:spcBef>
                <a:spcPct val="0"/>
              </a:spcBef>
            </a:pPr>
            <a:r>
              <a:rPr lang="en-US" sz="7191" dirty="0">
                <a:solidFill>
                  <a:srgbClr val="9574F0"/>
                </a:solidFill>
                <a:latin typeface="Cocomat Pro Heavy"/>
              </a:rPr>
              <a:t>RESUMEN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418595" y="4289315"/>
            <a:ext cx="6165948" cy="18360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just">
              <a:lnSpc>
                <a:spcPts val="2940"/>
              </a:lnSpc>
              <a:spcBef>
                <a:spcPct val="0"/>
              </a:spcBef>
            </a:pPr>
            <a:r>
              <a:rPr lang="en-US" sz="2100" dirty="0">
                <a:solidFill>
                  <a:srgbClr val="0E0722"/>
                </a:solidFill>
                <a:latin typeface="Noto Sans"/>
              </a:rPr>
              <a:t>Los </a:t>
            </a:r>
            <a:r>
              <a:rPr lang="en-US" sz="2100" dirty="0" err="1">
                <a:solidFill>
                  <a:srgbClr val="0E0722"/>
                </a:solidFill>
                <a:latin typeface="Noto Sans"/>
              </a:rPr>
              <a:t>autores</a:t>
            </a:r>
            <a:r>
              <a:rPr lang="en-US" sz="2100" dirty="0">
                <a:solidFill>
                  <a:srgbClr val="0E0722"/>
                </a:solidFill>
                <a:latin typeface="Noto Sans"/>
              </a:rPr>
              <a:t> </a:t>
            </a:r>
            <a:r>
              <a:rPr lang="en-US" sz="2100" dirty="0" err="1">
                <a:solidFill>
                  <a:srgbClr val="0E0722"/>
                </a:solidFill>
                <a:latin typeface="Noto Sans"/>
              </a:rPr>
              <a:t>analizan</a:t>
            </a:r>
            <a:r>
              <a:rPr lang="en-US" sz="2100" dirty="0">
                <a:solidFill>
                  <a:srgbClr val="0E0722"/>
                </a:solidFill>
                <a:latin typeface="Noto Sans"/>
              </a:rPr>
              <a:t> </a:t>
            </a:r>
            <a:r>
              <a:rPr lang="en-US" sz="2100" dirty="0" err="1">
                <a:solidFill>
                  <a:srgbClr val="0E0722"/>
                </a:solidFill>
                <a:latin typeface="Noto Sans"/>
              </a:rPr>
              <a:t>tres</a:t>
            </a:r>
            <a:r>
              <a:rPr lang="en-US" sz="2100" dirty="0">
                <a:solidFill>
                  <a:srgbClr val="0E0722"/>
                </a:solidFill>
                <a:latin typeface="Noto Sans"/>
              </a:rPr>
              <a:t> </a:t>
            </a:r>
            <a:r>
              <a:rPr lang="en-US" sz="2100" dirty="0" err="1">
                <a:solidFill>
                  <a:srgbClr val="0E0722"/>
                </a:solidFill>
                <a:latin typeface="Noto Sans"/>
              </a:rPr>
              <a:t>algoritmos</a:t>
            </a:r>
            <a:r>
              <a:rPr lang="en-US" sz="2100" dirty="0">
                <a:solidFill>
                  <a:srgbClr val="0E0722"/>
                </a:solidFill>
                <a:latin typeface="Noto Sans"/>
              </a:rPr>
              <a:t> de </a:t>
            </a:r>
            <a:r>
              <a:rPr lang="en-US" sz="2100" dirty="0" err="1">
                <a:solidFill>
                  <a:srgbClr val="0E0722"/>
                </a:solidFill>
                <a:latin typeface="Noto Sans"/>
              </a:rPr>
              <a:t>seguimiento</a:t>
            </a:r>
            <a:r>
              <a:rPr lang="en-US" sz="2100" dirty="0">
                <a:solidFill>
                  <a:srgbClr val="0E0722"/>
                </a:solidFill>
                <a:latin typeface="Noto Sans"/>
              </a:rPr>
              <a:t> de </a:t>
            </a:r>
            <a:r>
              <a:rPr lang="en-US" sz="2100" dirty="0" err="1">
                <a:solidFill>
                  <a:srgbClr val="0E0722"/>
                </a:solidFill>
                <a:latin typeface="Noto Sans"/>
              </a:rPr>
              <a:t>objetos</a:t>
            </a:r>
            <a:r>
              <a:rPr lang="en-US" sz="2100" dirty="0">
                <a:solidFill>
                  <a:srgbClr val="0E0722"/>
                </a:solidFill>
                <a:latin typeface="Noto Sans"/>
              </a:rPr>
              <a:t> </a:t>
            </a:r>
            <a:r>
              <a:rPr lang="en-US" sz="2100" dirty="0" err="1">
                <a:solidFill>
                  <a:srgbClr val="0E0722"/>
                </a:solidFill>
                <a:latin typeface="Noto Sans"/>
              </a:rPr>
              <a:t>en</a:t>
            </a:r>
            <a:r>
              <a:rPr lang="en-US" sz="2100" dirty="0">
                <a:solidFill>
                  <a:srgbClr val="0E0722"/>
                </a:solidFill>
                <a:latin typeface="Noto Sans"/>
              </a:rPr>
              <a:t> video: SIFT, SURF y ORB. Los </a:t>
            </a:r>
            <a:r>
              <a:rPr lang="en-US" sz="2100" dirty="0" err="1">
                <a:solidFill>
                  <a:srgbClr val="0E0722"/>
                </a:solidFill>
                <a:latin typeface="Noto Sans"/>
              </a:rPr>
              <a:t>autores</a:t>
            </a:r>
            <a:r>
              <a:rPr lang="en-US" sz="2100" dirty="0">
                <a:solidFill>
                  <a:srgbClr val="0E0722"/>
                </a:solidFill>
                <a:latin typeface="Noto Sans"/>
              </a:rPr>
              <a:t> </a:t>
            </a:r>
            <a:r>
              <a:rPr lang="en-US" sz="2100" dirty="0" err="1">
                <a:solidFill>
                  <a:srgbClr val="0E0722"/>
                </a:solidFill>
                <a:latin typeface="Noto Sans"/>
              </a:rPr>
              <a:t>concluyen</a:t>
            </a:r>
            <a:r>
              <a:rPr lang="en-US" sz="2100" dirty="0">
                <a:solidFill>
                  <a:srgbClr val="0E0722"/>
                </a:solidFill>
                <a:latin typeface="Noto Sans"/>
              </a:rPr>
              <a:t> que ORB es </a:t>
            </a:r>
            <a:r>
              <a:rPr lang="en-US" sz="2100" dirty="0" err="1">
                <a:solidFill>
                  <a:srgbClr val="0E0722"/>
                </a:solidFill>
                <a:latin typeface="Noto Sans"/>
              </a:rPr>
              <a:t>el</a:t>
            </a:r>
            <a:r>
              <a:rPr lang="en-US" sz="2100" dirty="0">
                <a:solidFill>
                  <a:srgbClr val="0E0722"/>
                </a:solidFill>
                <a:latin typeface="Noto Sans"/>
              </a:rPr>
              <a:t> </a:t>
            </a:r>
            <a:r>
              <a:rPr lang="en-US" sz="2100" dirty="0" err="1">
                <a:solidFill>
                  <a:srgbClr val="0E0722"/>
                </a:solidFill>
                <a:latin typeface="Noto Sans"/>
              </a:rPr>
              <a:t>algoritmo</a:t>
            </a:r>
            <a:r>
              <a:rPr lang="en-US" sz="2100" dirty="0">
                <a:solidFill>
                  <a:srgbClr val="0E0722"/>
                </a:solidFill>
                <a:latin typeface="Noto Sans"/>
              </a:rPr>
              <a:t> </a:t>
            </a:r>
            <a:r>
              <a:rPr lang="en-US" sz="2100" dirty="0" err="1">
                <a:solidFill>
                  <a:srgbClr val="0E0722"/>
                </a:solidFill>
                <a:latin typeface="Noto Sans"/>
              </a:rPr>
              <a:t>más</a:t>
            </a:r>
            <a:r>
              <a:rPr lang="en-US" sz="2100" dirty="0">
                <a:solidFill>
                  <a:srgbClr val="0E0722"/>
                </a:solidFill>
                <a:latin typeface="Noto Sans"/>
              </a:rPr>
              <a:t> </a:t>
            </a:r>
            <a:r>
              <a:rPr lang="en-US" sz="2100" dirty="0" err="1">
                <a:solidFill>
                  <a:srgbClr val="0E0722"/>
                </a:solidFill>
                <a:latin typeface="Noto Sans"/>
              </a:rPr>
              <a:t>eficiente</a:t>
            </a:r>
            <a:r>
              <a:rPr lang="en-US" sz="2100" dirty="0">
                <a:solidFill>
                  <a:srgbClr val="0E0722"/>
                </a:solidFill>
                <a:latin typeface="Noto Sans"/>
              </a:rPr>
              <a:t> </a:t>
            </a:r>
            <a:r>
              <a:rPr lang="en-US" sz="2100" dirty="0" err="1">
                <a:solidFill>
                  <a:srgbClr val="0E0722"/>
                </a:solidFill>
                <a:latin typeface="Noto Sans"/>
              </a:rPr>
              <a:t>en</a:t>
            </a:r>
            <a:r>
              <a:rPr lang="en-US" sz="2100" dirty="0">
                <a:solidFill>
                  <a:srgbClr val="0E0722"/>
                </a:solidFill>
                <a:latin typeface="Noto Sans"/>
              </a:rPr>
              <a:t> la </a:t>
            </a:r>
            <a:r>
              <a:rPr lang="en-US" sz="2100" dirty="0" err="1">
                <a:solidFill>
                  <a:srgbClr val="0E0722"/>
                </a:solidFill>
                <a:latin typeface="Noto Sans"/>
              </a:rPr>
              <a:t>detección</a:t>
            </a:r>
            <a:r>
              <a:rPr lang="en-US" sz="2100" dirty="0">
                <a:solidFill>
                  <a:srgbClr val="0E0722"/>
                </a:solidFill>
                <a:latin typeface="Noto Sans"/>
              </a:rPr>
              <a:t> de </a:t>
            </a:r>
            <a:r>
              <a:rPr lang="en-US" sz="2100" dirty="0" err="1">
                <a:solidFill>
                  <a:srgbClr val="0E0722"/>
                </a:solidFill>
                <a:latin typeface="Noto Sans"/>
              </a:rPr>
              <a:t>características</a:t>
            </a:r>
            <a:r>
              <a:rPr lang="en-US" sz="2100" dirty="0">
                <a:solidFill>
                  <a:srgbClr val="0E0722"/>
                </a:solidFill>
                <a:latin typeface="Noto Sans"/>
              </a:rPr>
              <a:t>, </a:t>
            </a:r>
            <a:r>
              <a:rPr lang="en-US" sz="2100" dirty="0" err="1">
                <a:solidFill>
                  <a:srgbClr val="0E0722"/>
                </a:solidFill>
                <a:latin typeface="Noto Sans"/>
              </a:rPr>
              <a:t>pero</a:t>
            </a:r>
            <a:r>
              <a:rPr lang="en-US" sz="2100" dirty="0">
                <a:solidFill>
                  <a:srgbClr val="0E0722"/>
                </a:solidFill>
                <a:latin typeface="Noto Sans"/>
              </a:rPr>
              <a:t> que </a:t>
            </a:r>
          </a:p>
        </p:txBody>
      </p:sp>
      <p:sp>
        <p:nvSpPr>
          <p:cNvPr id="11" name="Freeform 11"/>
          <p:cNvSpPr/>
          <p:nvPr/>
        </p:nvSpPr>
        <p:spPr>
          <a:xfrm rot="-10070947">
            <a:off x="-252838" y="-1587311"/>
            <a:ext cx="4413924" cy="5232022"/>
          </a:xfrm>
          <a:custGeom>
            <a:avLst/>
            <a:gdLst/>
            <a:ahLst/>
            <a:cxnLst/>
            <a:rect l="l" t="t" r="r" b="b"/>
            <a:pathLst>
              <a:path w="4413924" h="5232022">
                <a:moveTo>
                  <a:pt x="0" y="0"/>
                </a:moveTo>
                <a:lnTo>
                  <a:pt x="4413924" y="0"/>
                </a:lnTo>
                <a:lnTo>
                  <a:pt x="4413924" y="5232022"/>
                </a:lnTo>
                <a:lnTo>
                  <a:pt x="0" y="52320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35112" y="1015317"/>
            <a:ext cx="1126451" cy="1089841"/>
          </a:xfrm>
          <a:custGeom>
            <a:avLst/>
            <a:gdLst/>
            <a:ahLst/>
            <a:cxnLst/>
            <a:rect l="l" t="t" r="r" b="b"/>
            <a:pathLst>
              <a:path w="1126451" h="1089841">
                <a:moveTo>
                  <a:pt x="0" y="0"/>
                </a:moveTo>
                <a:lnTo>
                  <a:pt x="1126451" y="0"/>
                </a:lnTo>
                <a:lnTo>
                  <a:pt x="1126451" y="1089841"/>
                </a:lnTo>
                <a:lnTo>
                  <a:pt x="0" y="10898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7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3012373">
            <a:off x="-688982" y="3030369"/>
            <a:ext cx="3789316" cy="4491646"/>
          </a:xfrm>
          <a:custGeom>
            <a:avLst/>
            <a:gdLst/>
            <a:ahLst/>
            <a:cxnLst/>
            <a:rect l="l" t="t" r="r" b="b"/>
            <a:pathLst>
              <a:path w="3789316" h="4491646">
                <a:moveTo>
                  <a:pt x="0" y="0"/>
                </a:moveTo>
                <a:lnTo>
                  <a:pt x="3789316" y="0"/>
                </a:lnTo>
                <a:lnTo>
                  <a:pt x="3789316" y="4491646"/>
                </a:lnTo>
                <a:lnTo>
                  <a:pt x="0" y="4491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3012373">
            <a:off x="4627156" y="2946586"/>
            <a:ext cx="3589797" cy="4255147"/>
          </a:xfrm>
          <a:custGeom>
            <a:avLst/>
            <a:gdLst/>
            <a:ahLst/>
            <a:cxnLst/>
            <a:rect l="l" t="t" r="r" b="b"/>
            <a:pathLst>
              <a:path w="3589797" h="4255147">
                <a:moveTo>
                  <a:pt x="0" y="0"/>
                </a:moveTo>
                <a:lnTo>
                  <a:pt x="3589797" y="0"/>
                </a:lnTo>
                <a:lnTo>
                  <a:pt x="3589797" y="4255147"/>
                </a:lnTo>
                <a:lnTo>
                  <a:pt x="0" y="42551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7941008">
            <a:off x="10170035" y="2660239"/>
            <a:ext cx="3589797" cy="4255147"/>
          </a:xfrm>
          <a:custGeom>
            <a:avLst/>
            <a:gdLst/>
            <a:ahLst/>
            <a:cxnLst/>
            <a:rect l="l" t="t" r="r" b="b"/>
            <a:pathLst>
              <a:path w="3589797" h="4255147">
                <a:moveTo>
                  <a:pt x="0" y="0"/>
                </a:moveTo>
                <a:lnTo>
                  <a:pt x="3589797" y="0"/>
                </a:lnTo>
                <a:lnTo>
                  <a:pt x="3589797" y="4255147"/>
                </a:lnTo>
                <a:lnTo>
                  <a:pt x="0" y="42551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4687153">
            <a:off x="15040592" y="3300967"/>
            <a:ext cx="3589797" cy="4255147"/>
          </a:xfrm>
          <a:custGeom>
            <a:avLst/>
            <a:gdLst/>
            <a:ahLst/>
            <a:cxnLst/>
            <a:rect l="l" t="t" r="r" b="b"/>
            <a:pathLst>
              <a:path w="3589797" h="4255147">
                <a:moveTo>
                  <a:pt x="0" y="0"/>
                </a:moveTo>
                <a:lnTo>
                  <a:pt x="3589797" y="0"/>
                </a:lnTo>
                <a:lnTo>
                  <a:pt x="3589797" y="4255148"/>
                </a:lnTo>
                <a:lnTo>
                  <a:pt x="0" y="42551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703110" y="1493982"/>
            <a:ext cx="10813649" cy="953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37"/>
              </a:lnSpc>
              <a:spcBef>
                <a:spcPct val="0"/>
              </a:spcBef>
            </a:pPr>
            <a:r>
              <a:rPr lang="en-US" sz="5455">
                <a:solidFill>
                  <a:srgbClr val="FFFFFF"/>
                </a:solidFill>
                <a:latin typeface="Cocomat Pro Heavy"/>
              </a:rPr>
              <a:t>ALGORITMOS 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917816" y="3986964"/>
            <a:ext cx="2248764" cy="2269155"/>
            <a:chOff x="0" y="0"/>
            <a:chExt cx="812800" cy="82017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20170"/>
            </a:xfrm>
            <a:custGeom>
              <a:avLst/>
              <a:gdLst/>
              <a:ahLst/>
              <a:cxnLst/>
              <a:rect l="l" t="t" r="r" b="b"/>
              <a:pathLst>
                <a:path w="812800" h="820170">
                  <a:moveTo>
                    <a:pt x="406400" y="0"/>
                  </a:moveTo>
                  <a:cubicBezTo>
                    <a:pt x="181951" y="0"/>
                    <a:pt x="0" y="183601"/>
                    <a:pt x="0" y="410085"/>
                  </a:cubicBezTo>
                  <a:cubicBezTo>
                    <a:pt x="0" y="636569"/>
                    <a:pt x="181951" y="820170"/>
                    <a:pt x="406400" y="820170"/>
                  </a:cubicBezTo>
                  <a:cubicBezTo>
                    <a:pt x="630849" y="820170"/>
                    <a:pt x="812800" y="636569"/>
                    <a:pt x="812800" y="410085"/>
                  </a:cubicBezTo>
                  <a:cubicBezTo>
                    <a:pt x="812800" y="18360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153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392377" y="3453840"/>
            <a:ext cx="2248764" cy="2269155"/>
            <a:chOff x="0" y="0"/>
            <a:chExt cx="812800" cy="82017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20170"/>
            </a:xfrm>
            <a:custGeom>
              <a:avLst/>
              <a:gdLst/>
              <a:ahLst/>
              <a:cxnLst/>
              <a:rect l="l" t="t" r="r" b="b"/>
              <a:pathLst>
                <a:path w="812800" h="820170">
                  <a:moveTo>
                    <a:pt x="406400" y="0"/>
                  </a:moveTo>
                  <a:cubicBezTo>
                    <a:pt x="181951" y="0"/>
                    <a:pt x="0" y="183601"/>
                    <a:pt x="0" y="410085"/>
                  </a:cubicBezTo>
                  <a:cubicBezTo>
                    <a:pt x="0" y="636569"/>
                    <a:pt x="181951" y="820170"/>
                    <a:pt x="406400" y="820170"/>
                  </a:cubicBezTo>
                  <a:cubicBezTo>
                    <a:pt x="630849" y="820170"/>
                    <a:pt x="812800" y="636569"/>
                    <a:pt x="812800" y="410085"/>
                  </a:cubicBezTo>
                  <a:cubicBezTo>
                    <a:pt x="812800" y="18360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28575"/>
              <a:ext cx="660400" cy="7153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8419521" y="3655535"/>
            <a:ext cx="2248764" cy="2269155"/>
            <a:chOff x="0" y="0"/>
            <a:chExt cx="812800" cy="82017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20170"/>
            </a:xfrm>
            <a:custGeom>
              <a:avLst/>
              <a:gdLst/>
              <a:ahLst/>
              <a:cxnLst/>
              <a:rect l="l" t="t" r="r" b="b"/>
              <a:pathLst>
                <a:path w="812800" h="820170">
                  <a:moveTo>
                    <a:pt x="406400" y="0"/>
                  </a:moveTo>
                  <a:cubicBezTo>
                    <a:pt x="181951" y="0"/>
                    <a:pt x="0" y="183601"/>
                    <a:pt x="0" y="410085"/>
                  </a:cubicBezTo>
                  <a:cubicBezTo>
                    <a:pt x="0" y="636569"/>
                    <a:pt x="181951" y="820170"/>
                    <a:pt x="406400" y="820170"/>
                  </a:cubicBezTo>
                  <a:cubicBezTo>
                    <a:pt x="630849" y="820170"/>
                    <a:pt x="812800" y="636569"/>
                    <a:pt x="812800" y="410085"/>
                  </a:cubicBezTo>
                  <a:cubicBezTo>
                    <a:pt x="812800" y="18360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28575"/>
              <a:ext cx="660400" cy="7153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814628" y="6436797"/>
            <a:ext cx="4421075" cy="2955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just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Noto Sans"/>
              </a:rPr>
              <a:t>Es un algoritmo robusto utilizado para la detección y descripción de características en una imágenes, invariante a la escala, la rotación y las variaciones en la iluminación, lo que lo hace útil para aplicaciones de reconocimiento de objetos y seguimiento de objetos.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855659" y="6720675"/>
            <a:ext cx="4380995" cy="2150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Noto Sans"/>
              </a:rPr>
              <a:t>E</a:t>
            </a:r>
            <a:r>
              <a:rPr lang="en-US" sz="2100" u="none" strike="noStrike">
                <a:solidFill>
                  <a:srgbClr val="FFFFFF"/>
                </a:solidFill>
                <a:latin typeface="Noto Sans"/>
              </a:rPr>
              <a:t>s un algoritmo de detección y descripción de características que se destaca por su velocidad y eficiencia.</a:t>
            </a:r>
          </a:p>
          <a:p>
            <a:pPr algn="just">
              <a:lnSpc>
                <a:spcPts val="2940"/>
              </a:lnSpc>
            </a:pPr>
            <a:endParaRPr lang="en-US" sz="2100" u="none" strike="noStrike">
              <a:solidFill>
                <a:srgbClr val="FFFFFF"/>
              </a:solidFill>
              <a:latin typeface="Noto Sans"/>
            </a:endParaRPr>
          </a:p>
          <a:p>
            <a:pPr marL="0" lvl="1" indent="0" algn="ctr">
              <a:lnSpc>
                <a:spcPts val="2456"/>
              </a:lnSpc>
              <a:spcBef>
                <a:spcPct val="0"/>
              </a:spcBef>
            </a:pPr>
            <a:endParaRPr lang="en-US" sz="2100" u="none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8" name="Freeform 18"/>
          <p:cNvSpPr/>
          <p:nvPr/>
        </p:nvSpPr>
        <p:spPr>
          <a:xfrm>
            <a:off x="13925835" y="3772927"/>
            <a:ext cx="1422095" cy="1667702"/>
          </a:xfrm>
          <a:custGeom>
            <a:avLst/>
            <a:gdLst/>
            <a:ahLst/>
            <a:cxnLst/>
            <a:rect l="l" t="t" r="r" b="b"/>
            <a:pathLst>
              <a:path w="1422095" h="1667702">
                <a:moveTo>
                  <a:pt x="0" y="0"/>
                </a:moveTo>
                <a:lnTo>
                  <a:pt x="1422095" y="0"/>
                </a:lnTo>
                <a:lnTo>
                  <a:pt x="1422095" y="1667702"/>
                </a:lnTo>
                <a:lnTo>
                  <a:pt x="0" y="16677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8786081" y="4044066"/>
            <a:ext cx="1515645" cy="1596944"/>
          </a:xfrm>
          <a:custGeom>
            <a:avLst/>
            <a:gdLst/>
            <a:ahLst/>
            <a:cxnLst/>
            <a:rect l="l" t="t" r="r" b="b"/>
            <a:pathLst>
              <a:path w="1515645" h="1596944">
                <a:moveTo>
                  <a:pt x="0" y="0"/>
                </a:moveTo>
                <a:lnTo>
                  <a:pt x="1515645" y="0"/>
                </a:lnTo>
                <a:lnTo>
                  <a:pt x="1515645" y="1596945"/>
                </a:lnTo>
                <a:lnTo>
                  <a:pt x="0" y="15969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883750" y="3071479"/>
            <a:ext cx="2282829" cy="354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2999"/>
              </a:lnSpc>
              <a:spcBef>
                <a:spcPct val="0"/>
              </a:spcBef>
            </a:pPr>
            <a:r>
              <a:rPr lang="en-US" sz="2142">
                <a:solidFill>
                  <a:srgbClr val="FFFFFF"/>
                </a:solidFill>
                <a:latin typeface="Noto Sans Bold"/>
              </a:rPr>
              <a:t>SIFT: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369013" y="3071479"/>
            <a:ext cx="2282829" cy="354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2999"/>
              </a:lnSpc>
              <a:spcBef>
                <a:spcPct val="0"/>
              </a:spcBef>
            </a:pPr>
            <a:r>
              <a:rPr lang="en-US" sz="2142">
                <a:solidFill>
                  <a:srgbClr val="FFFFFF"/>
                </a:solidFill>
                <a:latin typeface="Noto Sans Bold"/>
              </a:rPr>
              <a:t>SURF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242553" y="2912955"/>
            <a:ext cx="2282829" cy="354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2999"/>
              </a:lnSpc>
              <a:spcBef>
                <a:spcPct val="0"/>
              </a:spcBef>
            </a:pPr>
            <a:r>
              <a:rPr lang="en-US" sz="2142">
                <a:solidFill>
                  <a:srgbClr val="FFFFFF"/>
                </a:solidFill>
                <a:latin typeface="Noto Sans"/>
              </a:rPr>
              <a:t>ORB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-1732540" y="-2377986"/>
            <a:ext cx="4769843" cy="4813095"/>
            <a:chOff x="0" y="0"/>
            <a:chExt cx="812800" cy="82017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20170"/>
            </a:xfrm>
            <a:custGeom>
              <a:avLst/>
              <a:gdLst/>
              <a:ahLst/>
              <a:cxnLst/>
              <a:rect l="l" t="t" r="r" b="b"/>
              <a:pathLst>
                <a:path w="812800" h="820170">
                  <a:moveTo>
                    <a:pt x="406400" y="0"/>
                  </a:moveTo>
                  <a:cubicBezTo>
                    <a:pt x="181951" y="0"/>
                    <a:pt x="0" y="183601"/>
                    <a:pt x="0" y="410085"/>
                  </a:cubicBezTo>
                  <a:cubicBezTo>
                    <a:pt x="0" y="636569"/>
                    <a:pt x="181951" y="820170"/>
                    <a:pt x="406400" y="820170"/>
                  </a:cubicBezTo>
                  <a:cubicBezTo>
                    <a:pt x="630849" y="820170"/>
                    <a:pt x="812800" y="636569"/>
                    <a:pt x="812800" y="410085"/>
                  </a:cubicBezTo>
                  <a:cubicBezTo>
                    <a:pt x="812800" y="18360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6468B"/>
            </a:solidFill>
            <a:ln cap="sq">
              <a:noFill/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76200" y="28575"/>
              <a:ext cx="660400" cy="7153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21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5411633" y="8520448"/>
            <a:ext cx="4769843" cy="4813095"/>
            <a:chOff x="0" y="0"/>
            <a:chExt cx="812800" cy="82017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20170"/>
            </a:xfrm>
            <a:custGeom>
              <a:avLst/>
              <a:gdLst/>
              <a:ahLst/>
              <a:cxnLst/>
              <a:rect l="l" t="t" r="r" b="b"/>
              <a:pathLst>
                <a:path w="812800" h="820170">
                  <a:moveTo>
                    <a:pt x="406400" y="0"/>
                  </a:moveTo>
                  <a:cubicBezTo>
                    <a:pt x="181951" y="0"/>
                    <a:pt x="0" y="183601"/>
                    <a:pt x="0" y="410085"/>
                  </a:cubicBezTo>
                  <a:cubicBezTo>
                    <a:pt x="0" y="636569"/>
                    <a:pt x="181951" y="820170"/>
                    <a:pt x="406400" y="820170"/>
                  </a:cubicBezTo>
                  <a:cubicBezTo>
                    <a:pt x="630849" y="820170"/>
                    <a:pt x="812800" y="636569"/>
                    <a:pt x="812800" y="410085"/>
                  </a:cubicBezTo>
                  <a:cubicBezTo>
                    <a:pt x="812800" y="18360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6468B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76200" y="28575"/>
              <a:ext cx="660400" cy="7153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6652506" y="352672"/>
            <a:ext cx="437231" cy="441196"/>
            <a:chOff x="0" y="0"/>
            <a:chExt cx="812800" cy="82017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20170"/>
            </a:xfrm>
            <a:custGeom>
              <a:avLst/>
              <a:gdLst/>
              <a:ahLst/>
              <a:cxnLst/>
              <a:rect l="l" t="t" r="r" b="b"/>
              <a:pathLst>
                <a:path w="812800" h="820170">
                  <a:moveTo>
                    <a:pt x="406400" y="0"/>
                  </a:moveTo>
                  <a:cubicBezTo>
                    <a:pt x="181951" y="0"/>
                    <a:pt x="0" y="183601"/>
                    <a:pt x="0" y="410085"/>
                  </a:cubicBezTo>
                  <a:cubicBezTo>
                    <a:pt x="0" y="636569"/>
                    <a:pt x="181951" y="820170"/>
                    <a:pt x="406400" y="820170"/>
                  </a:cubicBezTo>
                  <a:cubicBezTo>
                    <a:pt x="630849" y="820170"/>
                    <a:pt x="812800" y="636569"/>
                    <a:pt x="812800" y="410085"/>
                  </a:cubicBezTo>
                  <a:cubicBezTo>
                    <a:pt x="812800" y="18360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6468B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76200" y="28575"/>
              <a:ext cx="660400" cy="7153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345556" y="8520448"/>
            <a:ext cx="991649" cy="1000641"/>
            <a:chOff x="0" y="0"/>
            <a:chExt cx="812800" cy="82017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20170"/>
            </a:xfrm>
            <a:custGeom>
              <a:avLst/>
              <a:gdLst/>
              <a:ahLst/>
              <a:cxnLst/>
              <a:rect l="l" t="t" r="r" b="b"/>
              <a:pathLst>
                <a:path w="812800" h="820170">
                  <a:moveTo>
                    <a:pt x="406400" y="0"/>
                  </a:moveTo>
                  <a:cubicBezTo>
                    <a:pt x="181951" y="0"/>
                    <a:pt x="0" y="183601"/>
                    <a:pt x="0" y="410085"/>
                  </a:cubicBezTo>
                  <a:cubicBezTo>
                    <a:pt x="0" y="636569"/>
                    <a:pt x="181951" y="820170"/>
                    <a:pt x="406400" y="820170"/>
                  </a:cubicBezTo>
                  <a:cubicBezTo>
                    <a:pt x="630849" y="820170"/>
                    <a:pt x="812800" y="636569"/>
                    <a:pt x="812800" y="410085"/>
                  </a:cubicBezTo>
                  <a:cubicBezTo>
                    <a:pt x="812800" y="18360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6468B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76200" y="28575"/>
              <a:ext cx="660400" cy="7153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35" name="Freeform 35"/>
          <p:cNvSpPr/>
          <p:nvPr/>
        </p:nvSpPr>
        <p:spPr>
          <a:xfrm>
            <a:off x="16135112" y="1015317"/>
            <a:ext cx="1126451" cy="1089841"/>
          </a:xfrm>
          <a:custGeom>
            <a:avLst/>
            <a:gdLst/>
            <a:ahLst/>
            <a:cxnLst/>
            <a:rect l="l" t="t" r="r" b="b"/>
            <a:pathLst>
              <a:path w="1126451" h="1089841">
                <a:moveTo>
                  <a:pt x="0" y="0"/>
                </a:moveTo>
                <a:lnTo>
                  <a:pt x="1126451" y="0"/>
                </a:lnTo>
                <a:lnTo>
                  <a:pt x="1126451" y="1089841"/>
                </a:lnTo>
                <a:lnTo>
                  <a:pt x="0" y="10898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6" name="TextBox 36"/>
          <p:cNvSpPr txBox="1"/>
          <p:nvPr/>
        </p:nvSpPr>
        <p:spPr>
          <a:xfrm>
            <a:off x="9108540" y="5617285"/>
            <a:ext cx="9525" cy="389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0"/>
              </a:lnSpc>
              <a:spcBef>
                <a:spcPct val="0"/>
              </a:spcBef>
            </a:pPr>
            <a:endParaRPr/>
          </a:p>
        </p:txBody>
      </p:sp>
      <p:sp>
        <p:nvSpPr>
          <p:cNvPr id="37" name="TextBox 37"/>
          <p:cNvSpPr txBox="1"/>
          <p:nvPr/>
        </p:nvSpPr>
        <p:spPr>
          <a:xfrm>
            <a:off x="7089397" y="6115094"/>
            <a:ext cx="4909012" cy="3698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Noto Sans"/>
              </a:rPr>
              <a:t>Es una alternativa rápida a SIFT. Está diseñado para ser más eficiente computacionalmente y, por lo tanto, es más rápido en la detección y descripción de características.</a:t>
            </a:r>
          </a:p>
          <a:p>
            <a:pPr marL="0" lvl="1" indent="0" algn="just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Noto Sans"/>
              </a:rPr>
              <a:t>Aunque no es tan invariante a la rotación como SIFT, es adecuado para muchas aplicaciones de reconocimiento de objetos y seguimiento en tiempo real.</a:t>
            </a:r>
          </a:p>
        </p:txBody>
      </p:sp>
      <p:sp>
        <p:nvSpPr>
          <p:cNvPr id="38" name="Freeform 18">
            <a:extLst>
              <a:ext uri="{FF2B5EF4-FFF2-40B4-BE49-F238E27FC236}">
                <a16:creationId xmlns:a16="http://schemas.microsoft.com/office/drawing/2014/main" id="{8BD7E065-81D2-4548-92AD-AEBBE96485DB}"/>
              </a:ext>
            </a:extLst>
          </p:cNvPr>
          <p:cNvSpPr/>
          <p:nvPr/>
        </p:nvSpPr>
        <p:spPr>
          <a:xfrm>
            <a:off x="3334178" y="4250918"/>
            <a:ext cx="1422095" cy="1667702"/>
          </a:xfrm>
          <a:custGeom>
            <a:avLst/>
            <a:gdLst/>
            <a:ahLst/>
            <a:cxnLst/>
            <a:rect l="l" t="t" r="r" b="b"/>
            <a:pathLst>
              <a:path w="1422095" h="1667702">
                <a:moveTo>
                  <a:pt x="0" y="0"/>
                </a:moveTo>
                <a:lnTo>
                  <a:pt x="1422095" y="0"/>
                </a:lnTo>
                <a:lnTo>
                  <a:pt x="1422095" y="1667702"/>
                </a:lnTo>
                <a:lnTo>
                  <a:pt x="0" y="16677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7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38123" y="2061695"/>
            <a:ext cx="13211754" cy="6163610"/>
            <a:chOff x="0" y="0"/>
            <a:chExt cx="4730473" cy="2206882"/>
          </a:xfrm>
        </p:grpSpPr>
        <p:sp>
          <p:nvSpPr>
            <p:cNvPr id="3" name="Freeform 3"/>
            <p:cNvSpPr/>
            <p:nvPr/>
          </p:nvSpPr>
          <p:spPr>
            <a:xfrm>
              <a:off x="80010" y="80010"/>
              <a:ext cx="4637763" cy="2114172"/>
            </a:xfrm>
            <a:custGeom>
              <a:avLst/>
              <a:gdLst/>
              <a:ahLst/>
              <a:cxnLst/>
              <a:rect l="l" t="t" r="r" b="b"/>
              <a:pathLst>
                <a:path w="4637763" h="2114172">
                  <a:moveTo>
                    <a:pt x="0" y="2059563"/>
                  </a:moveTo>
                  <a:lnTo>
                    <a:pt x="0" y="2114172"/>
                  </a:lnTo>
                  <a:lnTo>
                    <a:pt x="4637763" y="2114172"/>
                  </a:lnTo>
                  <a:lnTo>
                    <a:pt x="4637763" y="0"/>
                  </a:lnTo>
                  <a:lnTo>
                    <a:pt x="4583153" y="0"/>
                  </a:lnTo>
                  <a:lnTo>
                    <a:pt x="4583153" y="2059563"/>
                  </a:lnTo>
                  <a:close/>
                </a:path>
              </a:pathLst>
            </a:custGeom>
            <a:solidFill>
              <a:srgbClr val="56468B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67310" y="67310"/>
              <a:ext cx="4663163" cy="2139572"/>
            </a:xfrm>
            <a:custGeom>
              <a:avLst/>
              <a:gdLst/>
              <a:ahLst/>
              <a:cxnLst/>
              <a:rect l="l" t="t" r="r" b="b"/>
              <a:pathLst>
                <a:path w="4663163" h="2139572">
                  <a:moveTo>
                    <a:pt x="4595853" y="0"/>
                  </a:moveTo>
                  <a:lnTo>
                    <a:pt x="4595853" y="12700"/>
                  </a:lnTo>
                  <a:lnTo>
                    <a:pt x="4650463" y="12700"/>
                  </a:lnTo>
                  <a:lnTo>
                    <a:pt x="4650463" y="2126872"/>
                  </a:lnTo>
                  <a:lnTo>
                    <a:pt x="12700" y="2126872"/>
                  </a:lnTo>
                  <a:lnTo>
                    <a:pt x="12700" y="2072263"/>
                  </a:lnTo>
                  <a:lnTo>
                    <a:pt x="0" y="2072263"/>
                  </a:lnTo>
                  <a:lnTo>
                    <a:pt x="0" y="2139572"/>
                  </a:lnTo>
                  <a:lnTo>
                    <a:pt x="4663163" y="2139572"/>
                  </a:lnTo>
                  <a:lnTo>
                    <a:pt x="4663163" y="0"/>
                  </a:lnTo>
                  <a:close/>
                </a:path>
              </a:pathLst>
            </a:custGeom>
            <a:solidFill>
              <a:srgbClr val="56468B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2700" y="12700"/>
              <a:ext cx="4637763" cy="2114173"/>
            </a:xfrm>
            <a:custGeom>
              <a:avLst/>
              <a:gdLst/>
              <a:ahLst/>
              <a:cxnLst/>
              <a:rect l="l" t="t" r="r" b="b"/>
              <a:pathLst>
                <a:path w="4637763" h="2114173">
                  <a:moveTo>
                    <a:pt x="0" y="0"/>
                  </a:moveTo>
                  <a:lnTo>
                    <a:pt x="4637763" y="0"/>
                  </a:lnTo>
                  <a:lnTo>
                    <a:pt x="4637763" y="2114173"/>
                  </a:lnTo>
                  <a:lnTo>
                    <a:pt x="0" y="211417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4663163" cy="2139573"/>
            </a:xfrm>
            <a:custGeom>
              <a:avLst/>
              <a:gdLst/>
              <a:ahLst/>
              <a:cxnLst/>
              <a:rect l="l" t="t" r="r" b="b"/>
              <a:pathLst>
                <a:path w="4663163" h="2139573">
                  <a:moveTo>
                    <a:pt x="80010" y="2139573"/>
                  </a:moveTo>
                  <a:lnTo>
                    <a:pt x="4663163" y="2139573"/>
                  </a:lnTo>
                  <a:lnTo>
                    <a:pt x="4663163" y="80010"/>
                  </a:lnTo>
                  <a:lnTo>
                    <a:pt x="4663163" y="67310"/>
                  </a:lnTo>
                  <a:lnTo>
                    <a:pt x="4663163" y="0"/>
                  </a:lnTo>
                  <a:lnTo>
                    <a:pt x="0" y="0"/>
                  </a:lnTo>
                  <a:lnTo>
                    <a:pt x="0" y="2139573"/>
                  </a:lnTo>
                  <a:lnTo>
                    <a:pt x="67310" y="2139573"/>
                  </a:lnTo>
                  <a:lnTo>
                    <a:pt x="80010" y="2139573"/>
                  </a:lnTo>
                  <a:close/>
                  <a:moveTo>
                    <a:pt x="12700" y="12700"/>
                  </a:moveTo>
                  <a:lnTo>
                    <a:pt x="4650463" y="12700"/>
                  </a:lnTo>
                  <a:lnTo>
                    <a:pt x="4650463" y="2126873"/>
                  </a:lnTo>
                  <a:lnTo>
                    <a:pt x="12700" y="2126873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56468B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3000787" y="4276167"/>
            <a:ext cx="2796667" cy="2791582"/>
          </a:xfrm>
          <a:custGeom>
            <a:avLst/>
            <a:gdLst/>
            <a:ahLst/>
            <a:cxnLst/>
            <a:rect l="l" t="t" r="r" b="b"/>
            <a:pathLst>
              <a:path w="2796667" h="2791582">
                <a:moveTo>
                  <a:pt x="0" y="0"/>
                </a:moveTo>
                <a:lnTo>
                  <a:pt x="2796667" y="0"/>
                </a:lnTo>
                <a:lnTo>
                  <a:pt x="2796667" y="2791582"/>
                </a:lnTo>
                <a:lnTo>
                  <a:pt x="0" y="27915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197681" y="6642289"/>
            <a:ext cx="4413924" cy="5232022"/>
          </a:xfrm>
          <a:custGeom>
            <a:avLst/>
            <a:gdLst/>
            <a:ahLst/>
            <a:cxnLst/>
            <a:rect l="l" t="t" r="r" b="b"/>
            <a:pathLst>
              <a:path w="4413924" h="5232022">
                <a:moveTo>
                  <a:pt x="0" y="0"/>
                </a:moveTo>
                <a:lnTo>
                  <a:pt x="4413924" y="0"/>
                </a:lnTo>
                <a:lnTo>
                  <a:pt x="4413924" y="5232022"/>
                </a:lnTo>
                <a:lnTo>
                  <a:pt x="0" y="52320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5228999" y="2312024"/>
            <a:ext cx="8431301" cy="1245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67"/>
              </a:lnSpc>
              <a:spcBef>
                <a:spcPct val="0"/>
              </a:spcBef>
            </a:pPr>
            <a:r>
              <a:rPr lang="en-US" sz="7191">
                <a:solidFill>
                  <a:srgbClr val="9574F0"/>
                </a:solidFill>
                <a:latin typeface="Cocomat Pro Heavy"/>
              </a:rPr>
              <a:t>OBJETIVO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122331" y="3729018"/>
            <a:ext cx="7537970" cy="2584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just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E0722"/>
                </a:solidFill>
                <a:latin typeface="Noto Sans"/>
              </a:rPr>
              <a:t>Facilitar el estudio de entidades en movimiento en diferentes campos, como biología, estudios sociales y computación gráfica. El artículo está organizado en secciones que abordan técnicas de rastreo de objetos, metodología, desarrollo, resultados, discusiones y conclusiones, con el fin de proporcionar una comprensión completa del estudio.</a:t>
            </a:r>
          </a:p>
        </p:txBody>
      </p:sp>
      <p:sp>
        <p:nvSpPr>
          <p:cNvPr id="11" name="Freeform 11"/>
          <p:cNvSpPr/>
          <p:nvPr/>
        </p:nvSpPr>
        <p:spPr>
          <a:xfrm rot="-10070947">
            <a:off x="-252838" y="-1587311"/>
            <a:ext cx="4413924" cy="5232022"/>
          </a:xfrm>
          <a:custGeom>
            <a:avLst/>
            <a:gdLst/>
            <a:ahLst/>
            <a:cxnLst/>
            <a:rect l="l" t="t" r="r" b="b"/>
            <a:pathLst>
              <a:path w="4413924" h="5232022">
                <a:moveTo>
                  <a:pt x="0" y="0"/>
                </a:moveTo>
                <a:lnTo>
                  <a:pt x="4413924" y="0"/>
                </a:lnTo>
                <a:lnTo>
                  <a:pt x="4413924" y="5232022"/>
                </a:lnTo>
                <a:lnTo>
                  <a:pt x="0" y="52320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35112" y="1015317"/>
            <a:ext cx="1126451" cy="1089841"/>
          </a:xfrm>
          <a:custGeom>
            <a:avLst/>
            <a:gdLst/>
            <a:ahLst/>
            <a:cxnLst/>
            <a:rect l="l" t="t" r="r" b="b"/>
            <a:pathLst>
              <a:path w="1126451" h="1089841">
                <a:moveTo>
                  <a:pt x="0" y="0"/>
                </a:moveTo>
                <a:lnTo>
                  <a:pt x="1126451" y="0"/>
                </a:lnTo>
                <a:lnTo>
                  <a:pt x="1126451" y="1089841"/>
                </a:lnTo>
                <a:lnTo>
                  <a:pt x="0" y="10898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7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36478" y="3359956"/>
            <a:ext cx="4414938" cy="6443265"/>
            <a:chOff x="0" y="0"/>
            <a:chExt cx="1727724" cy="2521481"/>
          </a:xfrm>
        </p:grpSpPr>
        <p:sp>
          <p:nvSpPr>
            <p:cNvPr id="3" name="Freeform 3"/>
            <p:cNvSpPr/>
            <p:nvPr/>
          </p:nvSpPr>
          <p:spPr>
            <a:xfrm>
              <a:off x="80010" y="80010"/>
              <a:ext cx="1635014" cy="2428771"/>
            </a:xfrm>
            <a:custGeom>
              <a:avLst/>
              <a:gdLst/>
              <a:ahLst/>
              <a:cxnLst/>
              <a:rect l="l" t="t" r="r" b="b"/>
              <a:pathLst>
                <a:path w="1635014" h="2428771">
                  <a:moveTo>
                    <a:pt x="0" y="2374162"/>
                  </a:moveTo>
                  <a:lnTo>
                    <a:pt x="0" y="2428771"/>
                  </a:lnTo>
                  <a:lnTo>
                    <a:pt x="1635014" y="2428771"/>
                  </a:lnTo>
                  <a:lnTo>
                    <a:pt x="1635014" y="0"/>
                  </a:lnTo>
                  <a:lnTo>
                    <a:pt x="1580404" y="0"/>
                  </a:lnTo>
                  <a:lnTo>
                    <a:pt x="1580404" y="2374162"/>
                  </a:lnTo>
                  <a:close/>
                </a:path>
              </a:pathLst>
            </a:custGeom>
            <a:solidFill>
              <a:srgbClr val="56468B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67310" y="67310"/>
              <a:ext cx="1660414" cy="2454171"/>
            </a:xfrm>
            <a:custGeom>
              <a:avLst/>
              <a:gdLst/>
              <a:ahLst/>
              <a:cxnLst/>
              <a:rect l="l" t="t" r="r" b="b"/>
              <a:pathLst>
                <a:path w="1660414" h="2454171">
                  <a:moveTo>
                    <a:pt x="1593104" y="0"/>
                  </a:moveTo>
                  <a:lnTo>
                    <a:pt x="1593104" y="12700"/>
                  </a:lnTo>
                  <a:lnTo>
                    <a:pt x="1647714" y="12700"/>
                  </a:lnTo>
                  <a:lnTo>
                    <a:pt x="1647714" y="2441471"/>
                  </a:lnTo>
                  <a:lnTo>
                    <a:pt x="12700" y="2441471"/>
                  </a:lnTo>
                  <a:lnTo>
                    <a:pt x="12700" y="2386862"/>
                  </a:lnTo>
                  <a:lnTo>
                    <a:pt x="0" y="2386862"/>
                  </a:lnTo>
                  <a:lnTo>
                    <a:pt x="0" y="2454171"/>
                  </a:lnTo>
                  <a:lnTo>
                    <a:pt x="1660414" y="2454171"/>
                  </a:lnTo>
                  <a:lnTo>
                    <a:pt x="1660414" y="0"/>
                  </a:lnTo>
                  <a:close/>
                </a:path>
              </a:pathLst>
            </a:custGeom>
            <a:solidFill>
              <a:srgbClr val="56468B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2700" y="12700"/>
              <a:ext cx="1635014" cy="2428772"/>
            </a:xfrm>
            <a:custGeom>
              <a:avLst/>
              <a:gdLst/>
              <a:ahLst/>
              <a:cxnLst/>
              <a:rect l="l" t="t" r="r" b="b"/>
              <a:pathLst>
                <a:path w="1635014" h="2428772">
                  <a:moveTo>
                    <a:pt x="0" y="0"/>
                  </a:moveTo>
                  <a:lnTo>
                    <a:pt x="1635014" y="0"/>
                  </a:lnTo>
                  <a:lnTo>
                    <a:pt x="1635014" y="2428772"/>
                  </a:lnTo>
                  <a:lnTo>
                    <a:pt x="0" y="242877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660414" cy="2454172"/>
            </a:xfrm>
            <a:custGeom>
              <a:avLst/>
              <a:gdLst/>
              <a:ahLst/>
              <a:cxnLst/>
              <a:rect l="l" t="t" r="r" b="b"/>
              <a:pathLst>
                <a:path w="1660414" h="2454172">
                  <a:moveTo>
                    <a:pt x="80010" y="2454172"/>
                  </a:moveTo>
                  <a:lnTo>
                    <a:pt x="1660414" y="2454172"/>
                  </a:lnTo>
                  <a:lnTo>
                    <a:pt x="1660414" y="80010"/>
                  </a:lnTo>
                  <a:lnTo>
                    <a:pt x="1660414" y="67310"/>
                  </a:lnTo>
                  <a:lnTo>
                    <a:pt x="1660414" y="0"/>
                  </a:lnTo>
                  <a:lnTo>
                    <a:pt x="0" y="0"/>
                  </a:lnTo>
                  <a:lnTo>
                    <a:pt x="0" y="2454172"/>
                  </a:lnTo>
                  <a:lnTo>
                    <a:pt x="67310" y="2454172"/>
                  </a:lnTo>
                  <a:lnTo>
                    <a:pt x="80010" y="2454172"/>
                  </a:lnTo>
                  <a:close/>
                  <a:moveTo>
                    <a:pt x="12700" y="12700"/>
                  </a:moveTo>
                  <a:lnTo>
                    <a:pt x="1647714" y="12700"/>
                  </a:lnTo>
                  <a:lnTo>
                    <a:pt x="1647714" y="2441472"/>
                  </a:lnTo>
                  <a:lnTo>
                    <a:pt x="12700" y="2441472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56468B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6938193" y="3359956"/>
            <a:ext cx="4414938" cy="6443265"/>
            <a:chOff x="0" y="0"/>
            <a:chExt cx="1727724" cy="2521481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1635014" cy="2428771"/>
            </a:xfrm>
            <a:custGeom>
              <a:avLst/>
              <a:gdLst/>
              <a:ahLst/>
              <a:cxnLst/>
              <a:rect l="l" t="t" r="r" b="b"/>
              <a:pathLst>
                <a:path w="1635014" h="2428771">
                  <a:moveTo>
                    <a:pt x="0" y="2374162"/>
                  </a:moveTo>
                  <a:lnTo>
                    <a:pt x="0" y="2428771"/>
                  </a:lnTo>
                  <a:lnTo>
                    <a:pt x="1635014" y="2428771"/>
                  </a:lnTo>
                  <a:lnTo>
                    <a:pt x="1635014" y="0"/>
                  </a:lnTo>
                  <a:lnTo>
                    <a:pt x="1580404" y="0"/>
                  </a:lnTo>
                  <a:lnTo>
                    <a:pt x="1580404" y="2374162"/>
                  </a:lnTo>
                  <a:close/>
                </a:path>
              </a:pathLst>
            </a:custGeom>
            <a:solidFill>
              <a:srgbClr val="56468B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1660414" cy="2454171"/>
            </a:xfrm>
            <a:custGeom>
              <a:avLst/>
              <a:gdLst/>
              <a:ahLst/>
              <a:cxnLst/>
              <a:rect l="l" t="t" r="r" b="b"/>
              <a:pathLst>
                <a:path w="1660414" h="2454171">
                  <a:moveTo>
                    <a:pt x="1593104" y="0"/>
                  </a:moveTo>
                  <a:lnTo>
                    <a:pt x="1593104" y="12700"/>
                  </a:lnTo>
                  <a:lnTo>
                    <a:pt x="1647714" y="12700"/>
                  </a:lnTo>
                  <a:lnTo>
                    <a:pt x="1647714" y="2441471"/>
                  </a:lnTo>
                  <a:lnTo>
                    <a:pt x="12700" y="2441471"/>
                  </a:lnTo>
                  <a:lnTo>
                    <a:pt x="12700" y="2386862"/>
                  </a:lnTo>
                  <a:lnTo>
                    <a:pt x="0" y="2386862"/>
                  </a:lnTo>
                  <a:lnTo>
                    <a:pt x="0" y="2454171"/>
                  </a:lnTo>
                  <a:lnTo>
                    <a:pt x="1660414" y="2454171"/>
                  </a:lnTo>
                  <a:lnTo>
                    <a:pt x="1660414" y="0"/>
                  </a:lnTo>
                  <a:close/>
                </a:path>
              </a:pathLst>
            </a:custGeom>
            <a:solidFill>
              <a:srgbClr val="56468B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1635014" cy="2428772"/>
            </a:xfrm>
            <a:custGeom>
              <a:avLst/>
              <a:gdLst/>
              <a:ahLst/>
              <a:cxnLst/>
              <a:rect l="l" t="t" r="r" b="b"/>
              <a:pathLst>
                <a:path w="1635014" h="2428772">
                  <a:moveTo>
                    <a:pt x="0" y="0"/>
                  </a:moveTo>
                  <a:lnTo>
                    <a:pt x="1635014" y="0"/>
                  </a:lnTo>
                  <a:lnTo>
                    <a:pt x="1635014" y="2428772"/>
                  </a:lnTo>
                  <a:lnTo>
                    <a:pt x="0" y="242877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1660414" cy="2454172"/>
            </a:xfrm>
            <a:custGeom>
              <a:avLst/>
              <a:gdLst/>
              <a:ahLst/>
              <a:cxnLst/>
              <a:rect l="l" t="t" r="r" b="b"/>
              <a:pathLst>
                <a:path w="1660414" h="2454172">
                  <a:moveTo>
                    <a:pt x="80010" y="2454172"/>
                  </a:moveTo>
                  <a:lnTo>
                    <a:pt x="1660414" y="2454172"/>
                  </a:lnTo>
                  <a:lnTo>
                    <a:pt x="1660414" y="80010"/>
                  </a:lnTo>
                  <a:lnTo>
                    <a:pt x="1660414" y="67310"/>
                  </a:lnTo>
                  <a:lnTo>
                    <a:pt x="1660414" y="0"/>
                  </a:lnTo>
                  <a:lnTo>
                    <a:pt x="0" y="0"/>
                  </a:lnTo>
                  <a:lnTo>
                    <a:pt x="0" y="2454172"/>
                  </a:lnTo>
                  <a:lnTo>
                    <a:pt x="67310" y="2454172"/>
                  </a:lnTo>
                  <a:lnTo>
                    <a:pt x="80010" y="2454172"/>
                  </a:lnTo>
                  <a:close/>
                  <a:moveTo>
                    <a:pt x="12700" y="12700"/>
                  </a:moveTo>
                  <a:lnTo>
                    <a:pt x="1647714" y="12700"/>
                  </a:lnTo>
                  <a:lnTo>
                    <a:pt x="1647714" y="2441472"/>
                  </a:lnTo>
                  <a:lnTo>
                    <a:pt x="12700" y="2441472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56468B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685652" y="-1568285"/>
            <a:ext cx="5147295" cy="5193970"/>
            <a:chOff x="0" y="0"/>
            <a:chExt cx="812800" cy="82017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20170"/>
            </a:xfrm>
            <a:custGeom>
              <a:avLst/>
              <a:gdLst/>
              <a:ahLst/>
              <a:cxnLst/>
              <a:rect l="l" t="t" r="r" b="b"/>
              <a:pathLst>
                <a:path w="812800" h="820170">
                  <a:moveTo>
                    <a:pt x="406400" y="0"/>
                  </a:moveTo>
                  <a:cubicBezTo>
                    <a:pt x="181951" y="0"/>
                    <a:pt x="0" y="183601"/>
                    <a:pt x="0" y="410085"/>
                  </a:cubicBezTo>
                  <a:cubicBezTo>
                    <a:pt x="0" y="636569"/>
                    <a:pt x="181951" y="820170"/>
                    <a:pt x="406400" y="820170"/>
                  </a:cubicBezTo>
                  <a:cubicBezTo>
                    <a:pt x="630849" y="820170"/>
                    <a:pt x="812800" y="636569"/>
                    <a:pt x="812800" y="410085"/>
                  </a:cubicBezTo>
                  <a:cubicBezTo>
                    <a:pt x="812800" y="18360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28575"/>
              <a:ext cx="660400" cy="7153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1736584" y="3359956"/>
            <a:ext cx="4414938" cy="6443265"/>
            <a:chOff x="0" y="0"/>
            <a:chExt cx="1727724" cy="2521481"/>
          </a:xfrm>
        </p:grpSpPr>
        <p:sp>
          <p:nvSpPr>
            <p:cNvPr id="16" name="Freeform 16"/>
            <p:cNvSpPr/>
            <p:nvPr/>
          </p:nvSpPr>
          <p:spPr>
            <a:xfrm>
              <a:off x="80010" y="80010"/>
              <a:ext cx="1635014" cy="2428771"/>
            </a:xfrm>
            <a:custGeom>
              <a:avLst/>
              <a:gdLst/>
              <a:ahLst/>
              <a:cxnLst/>
              <a:rect l="l" t="t" r="r" b="b"/>
              <a:pathLst>
                <a:path w="1635014" h="2428771">
                  <a:moveTo>
                    <a:pt x="0" y="2374162"/>
                  </a:moveTo>
                  <a:lnTo>
                    <a:pt x="0" y="2428771"/>
                  </a:lnTo>
                  <a:lnTo>
                    <a:pt x="1635014" y="2428771"/>
                  </a:lnTo>
                  <a:lnTo>
                    <a:pt x="1635014" y="0"/>
                  </a:lnTo>
                  <a:lnTo>
                    <a:pt x="1580404" y="0"/>
                  </a:lnTo>
                  <a:lnTo>
                    <a:pt x="1580404" y="2374162"/>
                  </a:lnTo>
                  <a:close/>
                </a:path>
              </a:pathLst>
            </a:custGeom>
            <a:solidFill>
              <a:srgbClr val="56468B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67310" y="67310"/>
              <a:ext cx="1660414" cy="2454171"/>
            </a:xfrm>
            <a:custGeom>
              <a:avLst/>
              <a:gdLst/>
              <a:ahLst/>
              <a:cxnLst/>
              <a:rect l="l" t="t" r="r" b="b"/>
              <a:pathLst>
                <a:path w="1660414" h="2454171">
                  <a:moveTo>
                    <a:pt x="1593104" y="0"/>
                  </a:moveTo>
                  <a:lnTo>
                    <a:pt x="1593104" y="12700"/>
                  </a:lnTo>
                  <a:lnTo>
                    <a:pt x="1647714" y="12700"/>
                  </a:lnTo>
                  <a:lnTo>
                    <a:pt x="1647714" y="2441471"/>
                  </a:lnTo>
                  <a:lnTo>
                    <a:pt x="12700" y="2441471"/>
                  </a:lnTo>
                  <a:lnTo>
                    <a:pt x="12700" y="2386862"/>
                  </a:lnTo>
                  <a:lnTo>
                    <a:pt x="0" y="2386862"/>
                  </a:lnTo>
                  <a:lnTo>
                    <a:pt x="0" y="2454171"/>
                  </a:lnTo>
                  <a:lnTo>
                    <a:pt x="1660414" y="2454171"/>
                  </a:lnTo>
                  <a:lnTo>
                    <a:pt x="1660414" y="0"/>
                  </a:lnTo>
                  <a:close/>
                </a:path>
              </a:pathLst>
            </a:custGeom>
            <a:solidFill>
              <a:srgbClr val="56468B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12700" y="12700"/>
              <a:ext cx="1635014" cy="2428772"/>
            </a:xfrm>
            <a:custGeom>
              <a:avLst/>
              <a:gdLst/>
              <a:ahLst/>
              <a:cxnLst/>
              <a:rect l="l" t="t" r="r" b="b"/>
              <a:pathLst>
                <a:path w="1635014" h="2428772">
                  <a:moveTo>
                    <a:pt x="0" y="0"/>
                  </a:moveTo>
                  <a:lnTo>
                    <a:pt x="1635014" y="0"/>
                  </a:lnTo>
                  <a:lnTo>
                    <a:pt x="1635014" y="2428772"/>
                  </a:lnTo>
                  <a:lnTo>
                    <a:pt x="0" y="242877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0" y="0"/>
              <a:ext cx="1660414" cy="2454172"/>
            </a:xfrm>
            <a:custGeom>
              <a:avLst/>
              <a:gdLst/>
              <a:ahLst/>
              <a:cxnLst/>
              <a:rect l="l" t="t" r="r" b="b"/>
              <a:pathLst>
                <a:path w="1660414" h="2454172">
                  <a:moveTo>
                    <a:pt x="80010" y="2454172"/>
                  </a:moveTo>
                  <a:lnTo>
                    <a:pt x="1660414" y="2454172"/>
                  </a:lnTo>
                  <a:lnTo>
                    <a:pt x="1660414" y="80010"/>
                  </a:lnTo>
                  <a:lnTo>
                    <a:pt x="1660414" y="67310"/>
                  </a:lnTo>
                  <a:lnTo>
                    <a:pt x="1660414" y="0"/>
                  </a:lnTo>
                  <a:lnTo>
                    <a:pt x="0" y="0"/>
                  </a:lnTo>
                  <a:lnTo>
                    <a:pt x="0" y="2454172"/>
                  </a:lnTo>
                  <a:lnTo>
                    <a:pt x="67310" y="2454172"/>
                  </a:lnTo>
                  <a:lnTo>
                    <a:pt x="80010" y="2454172"/>
                  </a:lnTo>
                  <a:close/>
                  <a:moveTo>
                    <a:pt x="12700" y="12700"/>
                  </a:moveTo>
                  <a:lnTo>
                    <a:pt x="1647714" y="12700"/>
                  </a:lnTo>
                  <a:lnTo>
                    <a:pt x="1647714" y="2441472"/>
                  </a:lnTo>
                  <a:lnTo>
                    <a:pt x="12700" y="2441472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56468B"/>
            </a:solidFill>
          </p:spPr>
        </p:sp>
      </p:grpSp>
      <p:sp>
        <p:nvSpPr>
          <p:cNvPr id="20" name="Freeform 20"/>
          <p:cNvSpPr/>
          <p:nvPr/>
        </p:nvSpPr>
        <p:spPr>
          <a:xfrm>
            <a:off x="-1088809" y="-1744524"/>
            <a:ext cx="4856524" cy="4114800"/>
          </a:xfrm>
          <a:custGeom>
            <a:avLst/>
            <a:gdLst/>
            <a:ahLst/>
            <a:cxnLst/>
            <a:rect l="l" t="t" r="r" b="b"/>
            <a:pathLst>
              <a:path w="4856524" h="4114800">
                <a:moveTo>
                  <a:pt x="0" y="0"/>
                </a:moveTo>
                <a:lnTo>
                  <a:pt x="4856523" y="0"/>
                </a:lnTo>
                <a:lnTo>
                  <a:pt x="48565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11950256" y="6984993"/>
            <a:ext cx="3739010" cy="1907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>
                <a:solidFill>
                  <a:srgbClr val="56468B"/>
                </a:solidFill>
                <a:latin typeface="Noto Sans"/>
              </a:rPr>
              <a:t>se utilizan para seguir la actividad de personas en tiempo real. Esto puede ser útil en aplicaciones como la detección de intrusos o el monitoreo de multitudes.</a:t>
            </a:r>
          </a:p>
          <a:p>
            <a:pPr algn="just">
              <a:lnSpc>
                <a:spcPts val="1394"/>
              </a:lnSpc>
            </a:pPr>
            <a:endParaRPr lang="en-US" sz="1800">
              <a:solidFill>
                <a:srgbClr val="56468B"/>
              </a:solidFill>
              <a:latin typeface="Noto Sans"/>
            </a:endParaRPr>
          </a:p>
          <a:p>
            <a:pPr marL="0" lvl="1" indent="0" algn="ctr">
              <a:lnSpc>
                <a:spcPts val="1394"/>
              </a:lnSpc>
              <a:spcBef>
                <a:spcPct val="0"/>
              </a:spcBef>
            </a:pPr>
            <a:endParaRPr lang="en-US" sz="1800">
              <a:solidFill>
                <a:srgbClr val="56468B"/>
              </a:solidFill>
              <a:latin typeface="Noto Sans"/>
            </a:endParaRPr>
          </a:p>
        </p:txBody>
      </p:sp>
      <p:sp>
        <p:nvSpPr>
          <p:cNvPr id="22" name="Freeform 22"/>
          <p:cNvSpPr/>
          <p:nvPr/>
        </p:nvSpPr>
        <p:spPr>
          <a:xfrm rot="556116">
            <a:off x="14105800" y="564034"/>
            <a:ext cx="3303281" cy="2276261"/>
          </a:xfrm>
          <a:custGeom>
            <a:avLst/>
            <a:gdLst/>
            <a:ahLst/>
            <a:cxnLst/>
            <a:rect l="l" t="t" r="r" b="b"/>
            <a:pathLst>
              <a:path w="3303281" h="2276261">
                <a:moveTo>
                  <a:pt x="0" y="0"/>
                </a:moveTo>
                <a:lnTo>
                  <a:pt x="3303280" y="0"/>
                </a:lnTo>
                <a:lnTo>
                  <a:pt x="3303280" y="2276261"/>
                </a:lnTo>
                <a:lnTo>
                  <a:pt x="0" y="22762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23" name="Group 23"/>
          <p:cNvGrpSpPr/>
          <p:nvPr/>
        </p:nvGrpSpPr>
        <p:grpSpPr>
          <a:xfrm>
            <a:off x="-1280762" y="8816160"/>
            <a:ext cx="2765795" cy="2790875"/>
            <a:chOff x="0" y="0"/>
            <a:chExt cx="812800" cy="82017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20170"/>
            </a:xfrm>
            <a:custGeom>
              <a:avLst/>
              <a:gdLst/>
              <a:ahLst/>
              <a:cxnLst/>
              <a:rect l="l" t="t" r="r" b="b"/>
              <a:pathLst>
                <a:path w="812800" h="820170">
                  <a:moveTo>
                    <a:pt x="406400" y="0"/>
                  </a:moveTo>
                  <a:cubicBezTo>
                    <a:pt x="181951" y="0"/>
                    <a:pt x="0" y="183601"/>
                    <a:pt x="0" y="410085"/>
                  </a:cubicBezTo>
                  <a:cubicBezTo>
                    <a:pt x="0" y="636569"/>
                    <a:pt x="181951" y="820170"/>
                    <a:pt x="406400" y="820170"/>
                  </a:cubicBezTo>
                  <a:cubicBezTo>
                    <a:pt x="630849" y="820170"/>
                    <a:pt x="812800" y="636569"/>
                    <a:pt x="812800" y="410085"/>
                  </a:cubicBezTo>
                  <a:cubicBezTo>
                    <a:pt x="812800" y="18360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76200" y="28575"/>
              <a:ext cx="660400" cy="7153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>
            <a:off x="16300314" y="8713379"/>
            <a:ext cx="1126451" cy="1089841"/>
          </a:xfrm>
          <a:custGeom>
            <a:avLst/>
            <a:gdLst/>
            <a:ahLst/>
            <a:cxnLst/>
            <a:rect l="l" t="t" r="r" b="b"/>
            <a:pathLst>
              <a:path w="1126451" h="1089841">
                <a:moveTo>
                  <a:pt x="0" y="0"/>
                </a:moveTo>
                <a:lnTo>
                  <a:pt x="1126450" y="0"/>
                </a:lnTo>
                <a:lnTo>
                  <a:pt x="1126450" y="1089842"/>
                </a:lnTo>
                <a:lnTo>
                  <a:pt x="0" y="10898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 rot="-9716395" flipH="1">
            <a:off x="16508783" y="3028835"/>
            <a:ext cx="4413924" cy="5232022"/>
          </a:xfrm>
          <a:custGeom>
            <a:avLst/>
            <a:gdLst/>
            <a:ahLst/>
            <a:cxnLst/>
            <a:rect l="l" t="t" r="r" b="b"/>
            <a:pathLst>
              <a:path w="4413924" h="5232022">
                <a:moveTo>
                  <a:pt x="4413925" y="0"/>
                </a:moveTo>
                <a:lnTo>
                  <a:pt x="0" y="0"/>
                </a:lnTo>
                <a:lnTo>
                  <a:pt x="0" y="5232022"/>
                </a:lnTo>
                <a:lnTo>
                  <a:pt x="4413925" y="5232022"/>
                </a:lnTo>
                <a:lnTo>
                  <a:pt x="4413925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2360844" y="3580636"/>
            <a:ext cx="3793688" cy="2973199"/>
          </a:xfrm>
          <a:custGeom>
            <a:avLst/>
            <a:gdLst/>
            <a:ahLst/>
            <a:cxnLst/>
            <a:rect l="l" t="t" r="r" b="b"/>
            <a:pathLst>
              <a:path w="3793688" h="2973199">
                <a:moveTo>
                  <a:pt x="0" y="0"/>
                </a:moveTo>
                <a:lnTo>
                  <a:pt x="3793688" y="0"/>
                </a:lnTo>
                <a:lnTo>
                  <a:pt x="3793688" y="2973199"/>
                </a:lnTo>
                <a:lnTo>
                  <a:pt x="0" y="297319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3787" r="-20031"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7151161" y="3580636"/>
            <a:ext cx="3739714" cy="2877538"/>
          </a:xfrm>
          <a:custGeom>
            <a:avLst/>
            <a:gdLst/>
            <a:ahLst/>
            <a:cxnLst/>
            <a:rect l="l" t="t" r="r" b="b"/>
            <a:pathLst>
              <a:path w="3739714" h="2877538">
                <a:moveTo>
                  <a:pt x="0" y="0"/>
                </a:moveTo>
                <a:lnTo>
                  <a:pt x="3739714" y="0"/>
                </a:lnTo>
                <a:lnTo>
                  <a:pt x="3739714" y="2877538"/>
                </a:lnTo>
                <a:lnTo>
                  <a:pt x="0" y="287753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6476" r="-6476" b="-3324"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11935127" y="3580636"/>
            <a:ext cx="3754139" cy="2877538"/>
          </a:xfrm>
          <a:custGeom>
            <a:avLst/>
            <a:gdLst/>
            <a:ahLst/>
            <a:cxnLst/>
            <a:rect l="l" t="t" r="r" b="b"/>
            <a:pathLst>
              <a:path w="3754139" h="2877538">
                <a:moveTo>
                  <a:pt x="0" y="0"/>
                </a:moveTo>
                <a:lnTo>
                  <a:pt x="3754139" y="0"/>
                </a:lnTo>
                <a:lnTo>
                  <a:pt x="3754139" y="2877538"/>
                </a:lnTo>
                <a:lnTo>
                  <a:pt x="0" y="28775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9912" r="-9912"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5936750" y="496738"/>
            <a:ext cx="6579867" cy="949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37"/>
              </a:lnSpc>
              <a:spcBef>
                <a:spcPct val="0"/>
              </a:spcBef>
            </a:pPr>
            <a:r>
              <a:rPr lang="en-US" sz="5455">
                <a:solidFill>
                  <a:srgbClr val="FFFFFF"/>
                </a:solidFill>
                <a:latin typeface="Cocomat Pro Heavy"/>
              </a:rPr>
              <a:t>INTRODUCCIÓN 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360844" y="6630035"/>
            <a:ext cx="3728316" cy="383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100"/>
              </a:lnSpc>
              <a:spcBef>
                <a:spcPct val="0"/>
              </a:spcBef>
            </a:pPr>
            <a:r>
              <a:rPr lang="en-US" sz="2214">
                <a:solidFill>
                  <a:srgbClr val="56468B"/>
                </a:solidFill>
                <a:latin typeface="Noto Sans Bold"/>
              </a:rPr>
              <a:t>Seguimiento de vehículos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334905" y="7253356"/>
            <a:ext cx="3845566" cy="2496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>
                <a:solidFill>
                  <a:srgbClr val="56468B"/>
                </a:solidFill>
                <a:latin typeface="Noto Sans"/>
              </a:rPr>
              <a:t>Los algoritmos de rastreo de movimiento se utilizan para detectar vehículos que se mueven a través de una cámara. Esta técnica se utiliza en aplicaciones de control de tráfico y en sistemas de seguridad del vehículo.</a:t>
            </a:r>
          </a:p>
          <a:p>
            <a:pPr marL="0" lvl="1" indent="0" algn="ctr">
              <a:lnSpc>
                <a:spcPts val="2520"/>
              </a:lnSpc>
              <a:spcBef>
                <a:spcPct val="0"/>
              </a:spcBef>
            </a:pPr>
            <a:endParaRPr lang="en-US" sz="1800">
              <a:solidFill>
                <a:srgbClr val="56468B"/>
              </a:solidFill>
              <a:latin typeface="Noto Sans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7265178" y="6534374"/>
            <a:ext cx="3728316" cy="383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100"/>
              </a:lnSpc>
              <a:spcBef>
                <a:spcPct val="0"/>
              </a:spcBef>
            </a:pPr>
            <a:r>
              <a:rPr lang="en-US" sz="2214">
                <a:solidFill>
                  <a:srgbClr val="56468B"/>
                </a:solidFill>
                <a:latin typeface="Noto Sans Bold"/>
              </a:rPr>
              <a:t>Monitoreo de fauna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147928" y="6931339"/>
            <a:ext cx="3845566" cy="2497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just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56468B"/>
                </a:solidFill>
                <a:latin typeface="Noto Sans"/>
              </a:rPr>
              <a:t>se utilizan para monitorear y estudiar el comportamiento de los animales en la naturaleza. Estos sistemas pueden ser utilizados por biólogos para estudiar el movimiento y los patrones de comportamiento de animales salvajes.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2067506" y="6630035"/>
            <a:ext cx="3728316" cy="383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100"/>
              </a:lnSpc>
              <a:spcBef>
                <a:spcPct val="0"/>
              </a:spcBef>
            </a:pPr>
            <a:r>
              <a:rPr lang="en-US" sz="2214">
                <a:solidFill>
                  <a:srgbClr val="56468B"/>
                </a:solidFill>
                <a:latin typeface="Noto Sans Bold"/>
              </a:rPr>
              <a:t>Seguimiento de personas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3182873" y="1537555"/>
            <a:ext cx="10761180" cy="1553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just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Noto Sans"/>
              </a:rPr>
              <a:t>El rastreo de imágenes en campos como biología, estudios sociales, educación y seguridad. Para superar las limitaciones de la capacidad humana en esta tarea, se propone la automatización a través de algoritmos de seguimiento basados en visión por computadora y machine learning. Estos algoritmos se complementarán con técnicas de filtración y operaciones morfológicas con el objetivo de identificar, rastrear y clasificar elementos en videos.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7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18318" y="7871885"/>
            <a:ext cx="12549976" cy="12663776"/>
            <a:chOff x="0" y="0"/>
            <a:chExt cx="812800" cy="8201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20170"/>
            </a:xfrm>
            <a:custGeom>
              <a:avLst/>
              <a:gdLst/>
              <a:ahLst/>
              <a:cxnLst/>
              <a:rect l="l" t="t" r="r" b="b"/>
              <a:pathLst>
                <a:path w="812800" h="820170">
                  <a:moveTo>
                    <a:pt x="406400" y="0"/>
                  </a:moveTo>
                  <a:cubicBezTo>
                    <a:pt x="181951" y="0"/>
                    <a:pt x="0" y="183601"/>
                    <a:pt x="0" y="410085"/>
                  </a:cubicBezTo>
                  <a:cubicBezTo>
                    <a:pt x="0" y="636569"/>
                    <a:pt x="181951" y="820170"/>
                    <a:pt x="406400" y="820170"/>
                  </a:cubicBezTo>
                  <a:cubicBezTo>
                    <a:pt x="630849" y="820170"/>
                    <a:pt x="812800" y="636569"/>
                    <a:pt x="812800" y="410085"/>
                  </a:cubicBezTo>
                  <a:cubicBezTo>
                    <a:pt x="812800" y="18360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153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1159435" y="1619922"/>
            <a:ext cx="6954803" cy="8086981"/>
          </a:xfrm>
          <a:custGeom>
            <a:avLst/>
            <a:gdLst/>
            <a:ahLst/>
            <a:cxnLst/>
            <a:rect l="l" t="t" r="r" b="b"/>
            <a:pathLst>
              <a:path w="6954803" h="8086981">
                <a:moveTo>
                  <a:pt x="0" y="0"/>
                </a:moveTo>
                <a:lnTo>
                  <a:pt x="6954803" y="0"/>
                </a:lnTo>
                <a:lnTo>
                  <a:pt x="6954803" y="8086981"/>
                </a:lnTo>
                <a:lnTo>
                  <a:pt x="0" y="80869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928666" y="2560544"/>
            <a:ext cx="7746434" cy="2582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just">
              <a:lnSpc>
                <a:spcPts val="2999"/>
              </a:lnSpc>
              <a:spcBef>
                <a:spcPct val="0"/>
              </a:spcBef>
            </a:pPr>
            <a:r>
              <a:rPr lang="en-US" sz="2142">
                <a:solidFill>
                  <a:srgbClr val="FFFFFF"/>
                </a:solidFill>
                <a:latin typeface="Noto Sans"/>
              </a:rPr>
              <a:t>Desarrollaron un prototipo que ayuda a los conductores a prestar atención a las señales de tránsito utilizando técnicas de visión computacional. Mendes y otros (2019) presentan un sistema para detectar la posición angular de buques mediante extracción de características en imágenes y redes neuronales artificiales. Estos sistemas tienen aplicaciones en seguridad vial y seguimiento de buques.</a:t>
            </a:r>
          </a:p>
        </p:txBody>
      </p:sp>
      <p:sp>
        <p:nvSpPr>
          <p:cNvPr id="7" name="Freeform 7"/>
          <p:cNvSpPr/>
          <p:nvPr/>
        </p:nvSpPr>
        <p:spPr>
          <a:xfrm>
            <a:off x="5467549" y="2023210"/>
            <a:ext cx="2461118" cy="2442659"/>
          </a:xfrm>
          <a:custGeom>
            <a:avLst/>
            <a:gdLst/>
            <a:ahLst/>
            <a:cxnLst/>
            <a:rect l="l" t="t" r="r" b="b"/>
            <a:pathLst>
              <a:path w="2461118" h="2442659">
                <a:moveTo>
                  <a:pt x="0" y="0"/>
                </a:moveTo>
                <a:lnTo>
                  <a:pt x="2461117" y="0"/>
                </a:lnTo>
                <a:lnTo>
                  <a:pt x="2461117" y="2442659"/>
                </a:lnTo>
                <a:lnTo>
                  <a:pt x="0" y="24426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207075" y="6307373"/>
            <a:ext cx="2541464" cy="2522403"/>
          </a:xfrm>
          <a:custGeom>
            <a:avLst/>
            <a:gdLst/>
            <a:ahLst/>
            <a:cxnLst/>
            <a:rect l="l" t="t" r="r" b="b"/>
            <a:pathLst>
              <a:path w="2541464" h="2522403">
                <a:moveTo>
                  <a:pt x="0" y="0"/>
                </a:moveTo>
                <a:lnTo>
                  <a:pt x="2541464" y="0"/>
                </a:lnTo>
                <a:lnTo>
                  <a:pt x="2541464" y="2522403"/>
                </a:lnTo>
                <a:lnTo>
                  <a:pt x="0" y="25224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4656906" y="-1873650"/>
            <a:ext cx="4769843" cy="4813095"/>
            <a:chOff x="0" y="0"/>
            <a:chExt cx="812800" cy="82017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20170"/>
            </a:xfrm>
            <a:custGeom>
              <a:avLst/>
              <a:gdLst/>
              <a:ahLst/>
              <a:cxnLst/>
              <a:rect l="l" t="t" r="r" b="b"/>
              <a:pathLst>
                <a:path w="812800" h="820170">
                  <a:moveTo>
                    <a:pt x="406400" y="0"/>
                  </a:moveTo>
                  <a:cubicBezTo>
                    <a:pt x="181951" y="0"/>
                    <a:pt x="0" y="183601"/>
                    <a:pt x="0" y="410085"/>
                  </a:cubicBezTo>
                  <a:cubicBezTo>
                    <a:pt x="0" y="636569"/>
                    <a:pt x="181951" y="820170"/>
                    <a:pt x="406400" y="820170"/>
                  </a:cubicBezTo>
                  <a:cubicBezTo>
                    <a:pt x="630849" y="820170"/>
                    <a:pt x="812800" y="636569"/>
                    <a:pt x="812800" y="410085"/>
                  </a:cubicBezTo>
                  <a:cubicBezTo>
                    <a:pt x="812800" y="18360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28575"/>
              <a:ext cx="660400" cy="7153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 flipH="1">
            <a:off x="15592193" y="384447"/>
            <a:ext cx="1979501" cy="2008719"/>
          </a:xfrm>
          <a:custGeom>
            <a:avLst/>
            <a:gdLst/>
            <a:ahLst/>
            <a:cxnLst/>
            <a:rect l="l" t="t" r="r" b="b"/>
            <a:pathLst>
              <a:path w="1979501" h="2008719">
                <a:moveTo>
                  <a:pt x="1979501" y="0"/>
                </a:moveTo>
                <a:lnTo>
                  <a:pt x="0" y="0"/>
                </a:lnTo>
                <a:lnTo>
                  <a:pt x="0" y="2008718"/>
                </a:lnTo>
                <a:lnTo>
                  <a:pt x="1979501" y="2008718"/>
                </a:lnTo>
                <a:lnTo>
                  <a:pt x="197950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7928666" y="6902708"/>
            <a:ext cx="7746434" cy="1468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just">
              <a:lnSpc>
                <a:spcPts val="2999"/>
              </a:lnSpc>
              <a:spcBef>
                <a:spcPct val="0"/>
              </a:spcBef>
            </a:pPr>
            <a:r>
              <a:rPr lang="en-US" sz="2142">
                <a:solidFill>
                  <a:srgbClr val="FFFFFF"/>
                </a:solidFill>
                <a:latin typeface="Noto Sans"/>
              </a:rPr>
              <a:t>Proponen una arquitectura de solución para la reconstrucción de objetos 3D utilizando exclusivamente técnicas de visión computacional. Su enfoque se centra en la generación de mapas de profundidad y modelos 3D.</a:t>
            </a:r>
          </a:p>
        </p:txBody>
      </p:sp>
      <p:sp>
        <p:nvSpPr>
          <p:cNvPr id="14" name="Freeform 14"/>
          <p:cNvSpPr/>
          <p:nvPr/>
        </p:nvSpPr>
        <p:spPr>
          <a:xfrm>
            <a:off x="16018718" y="8617062"/>
            <a:ext cx="1126451" cy="1089841"/>
          </a:xfrm>
          <a:custGeom>
            <a:avLst/>
            <a:gdLst/>
            <a:ahLst/>
            <a:cxnLst/>
            <a:rect l="l" t="t" r="r" b="b"/>
            <a:pathLst>
              <a:path w="1126451" h="1089841">
                <a:moveTo>
                  <a:pt x="0" y="0"/>
                </a:moveTo>
                <a:lnTo>
                  <a:pt x="1126451" y="0"/>
                </a:lnTo>
                <a:lnTo>
                  <a:pt x="1126451" y="1089841"/>
                </a:lnTo>
                <a:lnTo>
                  <a:pt x="0" y="10898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5795368" y="2426089"/>
            <a:ext cx="1953171" cy="1589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0"/>
              </a:lnSpc>
              <a:spcBef>
                <a:spcPct val="0"/>
              </a:spcBef>
            </a:pPr>
            <a:r>
              <a:rPr lang="en-US" sz="2293">
                <a:solidFill>
                  <a:srgbClr val="000000"/>
                </a:solidFill>
                <a:latin typeface="Noto Sans Bold"/>
              </a:rPr>
              <a:t>ARRIAGADA Y ARACENA-PIZARRO (2019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467549" y="6893183"/>
            <a:ext cx="2081925" cy="1189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0"/>
              </a:lnSpc>
              <a:spcBef>
                <a:spcPct val="0"/>
              </a:spcBef>
            </a:pPr>
            <a:r>
              <a:rPr lang="en-US" sz="2293">
                <a:solidFill>
                  <a:srgbClr val="000000"/>
                </a:solidFill>
                <a:latin typeface="Noto Sans Bold"/>
              </a:rPr>
              <a:t>GRANDON-PASTEN Y OTROS (2017)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17665" y="1380327"/>
            <a:ext cx="5520851" cy="5479445"/>
          </a:xfrm>
          <a:custGeom>
            <a:avLst/>
            <a:gdLst/>
            <a:ahLst/>
            <a:cxnLst/>
            <a:rect l="l" t="t" r="r" b="b"/>
            <a:pathLst>
              <a:path w="5520851" h="5479445">
                <a:moveTo>
                  <a:pt x="0" y="0"/>
                </a:moveTo>
                <a:lnTo>
                  <a:pt x="5520851" y="0"/>
                </a:lnTo>
                <a:lnTo>
                  <a:pt x="5520851" y="5479445"/>
                </a:lnTo>
                <a:lnTo>
                  <a:pt x="0" y="5479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-6384927" y="5689115"/>
            <a:ext cx="2773715" cy="1172670"/>
          </a:xfrm>
          <a:prstGeom prst="line">
            <a:avLst/>
          </a:prstGeom>
          <a:ln w="38100" cap="rnd">
            <a:solidFill>
              <a:srgbClr val="ACB8C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4" name="AutoShape 4"/>
          <p:cNvSpPr/>
          <p:nvPr/>
        </p:nvSpPr>
        <p:spPr>
          <a:xfrm flipH="1" flipV="1">
            <a:off x="-7491370" y="3899983"/>
            <a:ext cx="3880159" cy="2961802"/>
          </a:xfrm>
          <a:prstGeom prst="line">
            <a:avLst/>
          </a:prstGeom>
          <a:ln w="38100" cap="rnd">
            <a:solidFill>
              <a:srgbClr val="ACB8C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5" name="AutoShape 5"/>
          <p:cNvSpPr/>
          <p:nvPr/>
        </p:nvSpPr>
        <p:spPr>
          <a:xfrm flipV="1">
            <a:off x="6138516" y="694244"/>
            <a:ext cx="1296599" cy="3425806"/>
          </a:xfrm>
          <a:prstGeom prst="line">
            <a:avLst/>
          </a:prstGeom>
          <a:ln w="76200" cap="rnd">
            <a:solidFill>
              <a:srgbClr val="56468B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6" name="AutoShape 6"/>
          <p:cNvSpPr/>
          <p:nvPr/>
        </p:nvSpPr>
        <p:spPr>
          <a:xfrm flipV="1">
            <a:off x="6138516" y="2352838"/>
            <a:ext cx="1296599" cy="1767212"/>
          </a:xfrm>
          <a:prstGeom prst="line">
            <a:avLst/>
          </a:prstGeom>
          <a:ln w="76200" cap="rnd">
            <a:solidFill>
              <a:srgbClr val="56468B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7" name="AutoShape 7"/>
          <p:cNvSpPr/>
          <p:nvPr/>
        </p:nvSpPr>
        <p:spPr>
          <a:xfrm flipV="1">
            <a:off x="6138516" y="4046449"/>
            <a:ext cx="1296599" cy="73601"/>
          </a:xfrm>
          <a:prstGeom prst="line">
            <a:avLst/>
          </a:prstGeom>
          <a:ln w="76200" cap="rnd">
            <a:solidFill>
              <a:srgbClr val="56468B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8" name="Group 8"/>
          <p:cNvGrpSpPr/>
          <p:nvPr/>
        </p:nvGrpSpPr>
        <p:grpSpPr>
          <a:xfrm>
            <a:off x="7435115" y="70032"/>
            <a:ext cx="1248424" cy="1248424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56468B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1" indent="0" algn="ctr">
                <a:lnSpc>
                  <a:spcPts val="9427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435115" y="1728626"/>
            <a:ext cx="1248424" cy="1248424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56468B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1" indent="0" algn="ctr">
                <a:lnSpc>
                  <a:spcPts val="9427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435115" y="3422237"/>
            <a:ext cx="1248424" cy="1248424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56468B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1" indent="0" algn="ctr">
                <a:lnSpc>
                  <a:spcPts val="9427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435115" y="5143500"/>
            <a:ext cx="1248424" cy="1248424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56468B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1" indent="0" algn="ctr">
                <a:lnSpc>
                  <a:spcPts val="9427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>
            <a:off x="6138516" y="4120050"/>
            <a:ext cx="1296599" cy="1647662"/>
          </a:xfrm>
          <a:prstGeom prst="line">
            <a:avLst/>
          </a:prstGeom>
          <a:ln w="76200" cap="rnd">
            <a:solidFill>
              <a:srgbClr val="56468B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21" name="Group 21"/>
          <p:cNvGrpSpPr/>
          <p:nvPr/>
        </p:nvGrpSpPr>
        <p:grpSpPr>
          <a:xfrm>
            <a:off x="15140430" y="-2672673"/>
            <a:ext cx="4801388" cy="4844925"/>
            <a:chOff x="0" y="0"/>
            <a:chExt cx="812800" cy="82017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20170"/>
            </a:xfrm>
            <a:custGeom>
              <a:avLst/>
              <a:gdLst/>
              <a:ahLst/>
              <a:cxnLst/>
              <a:rect l="l" t="t" r="r" b="b"/>
              <a:pathLst>
                <a:path w="812800" h="820170">
                  <a:moveTo>
                    <a:pt x="406400" y="0"/>
                  </a:moveTo>
                  <a:cubicBezTo>
                    <a:pt x="181951" y="0"/>
                    <a:pt x="0" y="183601"/>
                    <a:pt x="0" y="410085"/>
                  </a:cubicBezTo>
                  <a:cubicBezTo>
                    <a:pt x="0" y="636569"/>
                    <a:pt x="181951" y="820170"/>
                    <a:pt x="406400" y="820170"/>
                  </a:cubicBezTo>
                  <a:cubicBezTo>
                    <a:pt x="630849" y="820170"/>
                    <a:pt x="812800" y="636569"/>
                    <a:pt x="812800" y="410085"/>
                  </a:cubicBezTo>
                  <a:cubicBezTo>
                    <a:pt x="812800" y="18360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574F0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28575"/>
              <a:ext cx="660400" cy="7153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-2323222" y="8245770"/>
            <a:ext cx="4801388" cy="4844925"/>
            <a:chOff x="0" y="0"/>
            <a:chExt cx="812800" cy="82017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20170"/>
            </a:xfrm>
            <a:custGeom>
              <a:avLst/>
              <a:gdLst/>
              <a:ahLst/>
              <a:cxnLst/>
              <a:rect l="l" t="t" r="r" b="b"/>
              <a:pathLst>
                <a:path w="812800" h="820170">
                  <a:moveTo>
                    <a:pt x="406400" y="0"/>
                  </a:moveTo>
                  <a:cubicBezTo>
                    <a:pt x="181951" y="0"/>
                    <a:pt x="0" y="183601"/>
                    <a:pt x="0" y="410085"/>
                  </a:cubicBezTo>
                  <a:cubicBezTo>
                    <a:pt x="0" y="636569"/>
                    <a:pt x="181951" y="820170"/>
                    <a:pt x="406400" y="820170"/>
                  </a:cubicBezTo>
                  <a:cubicBezTo>
                    <a:pt x="630849" y="820170"/>
                    <a:pt x="812800" y="636569"/>
                    <a:pt x="812800" y="410085"/>
                  </a:cubicBezTo>
                  <a:cubicBezTo>
                    <a:pt x="812800" y="18360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574F0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28575"/>
              <a:ext cx="660400" cy="7153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3957140" y="-496794"/>
            <a:ext cx="984659" cy="993588"/>
            <a:chOff x="0" y="0"/>
            <a:chExt cx="812800" cy="82017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20170"/>
            </a:xfrm>
            <a:custGeom>
              <a:avLst/>
              <a:gdLst/>
              <a:ahLst/>
              <a:cxnLst/>
              <a:rect l="l" t="t" r="r" b="b"/>
              <a:pathLst>
                <a:path w="812800" h="820170">
                  <a:moveTo>
                    <a:pt x="406400" y="0"/>
                  </a:moveTo>
                  <a:cubicBezTo>
                    <a:pt x="181951" y="0"/>
                    <a:pt x="0" y="183601"/>
                    <a:pt x="0" y="410085"/>
                  </a:cubicBezTo>
                  <a:cubicBezTo>
                    <a:pt x="0" y="636569"/>
                    <a:pt x="181951" y="820170"/>
                    <a:pt x="406400" y="820170"/>
                  </a:cubicBezTo>
                  <a:cubicBezTo>
                    <a:pt x="630849" y="820170"/>
                    <a:pt x="812800" y="636569"/>
                    <a:pt x="812800" y="410085"/>
                  </a:cubicBezTo>
                  <a:cubicBezTo>
                    <a:pt x="812800" y="18360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574F0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76200" y="28575"/>
              <a:ext cx="660400" cy="7153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4020718" y="9695965"/>
            <a:ext cx="984659" cy="993588"/>
            <a:chOff x="0" y="0"/>
            <a:chExt cx="812800" cy="82017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20170"/>
            </a:xfrm>
            <a:custGeom>
              <a:avLst/>
              <a:gdLst/>
              <a:ahLst/>
              <a:cxnLst/>
              <a:rect l="l" t="t" r="r" b="b"/>
              <a:pathLst>
                <a:path w="812800" h="820170">
                  <a:moveTo>
                    <a:pt x="406400" y="0"/>
                  </a:moveTo>
                  <a:cubicBezTo>
                    <a:pt x="181951" y="0"/>
                    <a:pt x="0" y="183601"/>
                    <a:pt x="0" y="410085"/>
                  </a:cubicBezTo>
                  <a:cubicBezTo>
                    <a:pt x="0" y="636569"/>
                    <a:pt x="181951" y="820170"/>
                    <a:pt x="406400" y="820170"/>
                  </a:cubicBezTo>
                  <a:cubicBezTo>
                    <a:pt x="630849" y="820170"/>
                    <a:pt x="812800" y="636569"/>
                    <a:pt x="812800" y="410085"/>
                  </a:cubicBezTo>
                  <a:cubicBezTo>
                    <a:pt x="812800" y="18360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574F0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76200" y="28575"/>
              <a:ext cx="660400" cy="7153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3120462" y="8866377"/>
            <a:ext cx="484221" cy="488612"/>
            <a:chOff x="0" y="0"/>
            <a:chExt cx="812800" cy="82017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20170"/>
            </a:xfrm>
            <a:custGeom>
              <a:avLst/>
              <a:gdLst/>
              <a:ahLst/>
              <a:cxnLst/>
              <a:rect l="l" t="t" r="r" b="b"/>
              <a:pathLst>
                <a:path w="812800" h="820170">
                  <a:moveTo>
                    <a:pt x="406400" y="0"/>
                  </a:moveTo>
                  <a:cubicBezTo>
                    <a:pt x="181951" y="0"/>
                    <a:pt x="0" y="183601"/>
                    <a:pt x="0" y="410085"/>
                  </a:cubicBezTo>
                  <a:cubicBezTo>
                    <a:pt x="0" y="636569"/>
                    <a:pt x="181951" y="820170"/>
                    <a:pt x="406400" y="820170"/>
                  </a:cubicBezTo>
                  <a:cubicBezTo>
                    <a:pt x="630849" y="820170"/>
                    <a:pt x="812800" y="636569"/>
                    <a:pt x="812800" y="410085"/>
                  </a:cubicBezTo>
                  <a:cubicBezTo>
                    <a:pt x="812800" y="18360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574F0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76200" y="28575"/>
              <a:ext cx="660400" cy="7153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8921664" y="145818"/>
            <a:ext cx="3728316" cy="297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56468B"/>
                </a:solidFill>
                <a:latin typeface="Noto Sans Bold"/>
              </a:rPr>
              <a:t>Filtro de Kalman 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921664" y="527708"/>
            <a:ext cx="6169071" cy="611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just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56468B"/>
                </a:solidFill>
                <a:latin typeface="Noto Sans"/>
              </a:rPr>
              <a:t>equilibra los valores predictivos y el ruido utilizando ecuaciones de estado. 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7593811" y="240161"/>
            <a:ext cx="1007232" cy="812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6643"/>
              </a:lnSpc>
              <a:spcBef>
                <a:spcPct val="0"/>
              </a:spcBef>
            </a:pPr>
            <a:r>
              <a:rPr lang="en-US" sz="4745">
                <a:solidFill>
                  <a:srgbClr val="9574F0"/>
                </a:solidFill>
                <a:latin typeface="Noto Sans Bold"/>
              </a:rPr>
              <a:t>01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7555711" y="1875255"/>
            <a:ext cx="1007232" cy="812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6643"/>
              </a:lnSpc>
              <a:spcBef>
                <a:spcPct val="0"/>
              </a:spcBef>
            </a:pPr>
            <a:r>
              <a:rPr lang="en-US" sz="4745">
                <a:solidFill>
                  <a:srgbClr val="9574F0"/>
                </a:solidFill>
                <a:latin typeface="Noto Sans Bold"/>
              </a:rPr>
              <a:t>02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7555711" y="3627866"/>
            <a:ext cx="1007232" cy="812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6643"/>
              </a:lnSpc>
              <a:spcBef>
                <a:spcPct val="0"/>
              </a:spcBef>
            </a:pPr>
            <a:r>
              <a:rPr lang="en-US" sz="4745">
                <a:solidFill>
                  <a:srgbClr val="9574F0"/>
                </a:solidFill>
                <a:latin typeface="Noto Sans Bold"/>
              </a:rPr>
              <a:t>03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8921664" y="1700051"/>
            <a:ext cx="3728316" cy="297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56468B"/>
                </a:solidFill>
                <a:latin typeface="Noto Sans Bold"/>
              </a:rPr>
              <a:t>Filtro de partículas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8921664" y="2091466"/>
            <a:ext cx="6169071" cy="611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just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56468B"/>
                </a:solidFill>
                <a:latin typeface="Noto Sans"/>
              </a:rPr>
              <a:t>utiliza muestras con pesos asociados y se actualiza continuamente lanzando puntos al azar sobre la imagen.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8921664" y="3417990"/>
            <a:ext cx="5135902" cy="297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56468B"/>
                </a:solidFill>
                <a:latin typeface="Noto Sans Bold"/>
              </a:rPr>
              <a:t>Seguimiento de múltiples hipótesis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8921664" y="3803005"/>
            <a:ext cx="6169071" cy="611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just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56468B"/>
                </a:solidFill>
                <a:latin typeface="Noto Sans"/>
              </a:rPr>
              <a:t>permite seguimientos concurrentes a trayectorias predictivas. 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8971359" y="6831197"/>
            <a:ext cx="5478111" cy="297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56468B"/>
                </a:solidFill>
                <a:latin typeface="Noto Sans Bold"/>
              </a:rPr>
              <a:t>Seguimiento por cambio de medio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8971359" y="7216211"/>
            <a:ext cx="6169071" cy="925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just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56468B"/>
                </a:solidFill>
                <a:latin typeface="Noto Sans"/>
              </a:rPr>
              <a:t>se basa en la segmentación y la transformada de distancia. Las máquinas de soporte vectorial generan un conjunto de valores positivos y negativos. 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618781" y="152852"/>
            <a:ext cx="3157449" cy="1025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143"/>
              </a:lnSpc>
              <a:spcBef>
                <a:spcPct val="0"/>
              </a:spcBef>
            </a:pPr>
            <a:r>
              <a:rPr lang="en-US" sz="2959">
                <a:solidFill>
                  <a:srgbClr val="56468B"/>
                </a:solidFill>
                <a:latin typeface="Noto Sans Bold"/>
              </a:rPr>
              <a:t>OTROS ANTECEDENTES</a:t>
            </a:r>
          </a:p>
        </p:txBody>
      </p:sp>
      <p:sp>
        <p:nvSpPr>
          <p:cNvPr id="48" name="Freeform 48"/>
          <p:cNvSpPr/>
          <p:nvPr/>
        </p:nvSpPr>
        <p:spPr>
          <a:xfrm>
            <a:off x="16300314" y="8713379"/>
            <a:ext cx="1126451" cy="1089841"/>
          </a:xfrm>
          <a:custGeom>
            <a:avLst/>
            <a:gdLst/>
            <a:ahLst/>
            <a:cxnLst/>
            <a:rect l="l" t="t" r="r" b="b"/>
            <a:pathLst>
              <a:path w="1126451" h="1089841">
                <a:moveTo>
                  <a:pt x="0" y="0"/>
                </a:moveTo>
                <a:lnTo>
                  <a:pt x="1126450" y="0"/>
                </a:lnTo>
                <a:lnTo>
                  <a:pt x="1126450" y="1089842"/>
                </a:lnTo>
                <a:lnTo>
                  <a:pt x="0" y="10898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9" name="Freeform 49"/>
          <p:cNvSpPr/>
          <p:nvPr/>
        </p:nvSpPr>
        <p:spPr>
          <a:xfrm>
            <a:off x="1210875" y="2289000"/>
            <a:ext cx="4116178" cy="3514899"/>
          </a:xfrm>
          <a:custGeom>
            <a:avLst/>
            <a:gdLst/>
            <a:ahLst/>
            <a:cxnLst/>
            <a:rect l="l" t="t" r="r" b="b"/>
            <a:pathLst>
              <a:path w="4116178" h="3514899">
                <a:moveTo>
                  <a:pt x="0" y="0"/>
                </a:moveTo>
                <a:lnTo>
                  <a:pt x="4116178" y="0"/>
                </a:lnTo>
                <a:lnTo>
                  <a:pt x="4116178" y="3514898"/>
                </a:lnTo>
                <a:lnTo>
                  <a:pt x="0" y="35148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6517"/>
            </a:stretch>
          </a:blipFill>
        </p:spPr>
      </p:sp>
      <p:sp>
        <p:nvSpPr>
          <p:cNvPr id="50" name="AutoShape 50"/>
          <p:cNvSpPr/>
          <p:nvPr/>
        </p:nvSpPr>
        <p:spPr>
          <a:xfrm>
            <a:off x="6786815" y="5288739"/>
            <a:ext cx="648300" cy="2230999"/>
          </a:xfrm>
          <a:prstGeom prst="line">
            <a:avLst/>
          </a:prstGeom>
          <a:ln w="76200" cap="rnd">
            <a:solidFill>
              <a:srgbClr val="56468B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51" name="Group 51"/>
          <p:cNvGrpSpPr/>
          <p:nvPr/>
        </p:nvGrpSpPr>
        <p:grpSpPr>
          <a:xfrm>
            <a:off x="7435115" y="6880835"/>
            <a:ext cx="1248424" cy="1277806"/>
            <a:chOff x="0" y="0"/>
            <a:chExt cx="812800" cy="831930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812800" cy="831930"/>
            </a:xfrm>
            <a:custGeom>
              <a:avLst/>
              <a:gdLst/>
              <a:ahLst/>
              <a:cxnLst/>
              <a:rect l="l" t="t" r="r" b="b"/>
              <a:pathLst>
                <a:path w="812800" h="831930">
                  <a:moveTo>
                    <a:pt x="406400" y="0"/>
                  </a:moveTo>
                  <a:cubicBezTo>
                    <a:pt x="181951" y="0"/>
                    <a:pt x="0" y="186234"/>
                    <a:pt x="0" y="415965"/>
                  </a:cubicBezTo>
                  <a:cubicBezTo>
                    <a:pt x="0" y="645696"/>
                    <a:pt x="181951" y="831930"/>
                    <a:pt x="406400" y="831930"/>
                  </a:cubicBezTo>
                  <a:cubicBezTo>
                    <a:pt x="630849" y="831930"/>
                    <a:pt x="812800" y="645696"/>
                    <a:pt x="812800" y="415965"/>
                  </a:cubicBezTo>
                  <a:cubicBezTo>
                    <a:pt x="812800" y="186234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56468B"/>
              </a:solidFill>
              <a:prstDash val="solid"/>
              <a:miter/>
            </a:ln>
          </p:spPr>
        </p:sp>
        <p:sp>
          <p:nvSpPr>
            <p:cNvPr id="53" name="TextBox 53"/>
            <p:cNvSpPr txBox="1"/>
            <p:nvPr/>
          </p:nvSpPr>
          <p:spPr>
            <a:xfrm>
              <a:off x="76200" y="-57150"/>
              <a:ext cx="660400" cy="81288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1" indent="0" algn="ctr">
                <a:lnSpc>
                  <a:spcPts val="9427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4" name="TextBox 54"/>
          <p:cNvSpPr txBox="1"/>
          <p:nvPr/>
        </p:nvSpPr>
        <p:spPr>
          <a:xfrm>
            <a:off x="7555711" y="5385036"/>
            <a:ext cx="1007232" cy="812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6643"/>
              </a:lnSpc>
              <a:spcBef>
                <a:spcPct val="0"/>
              </a:spcBef>
            </a:pPr>
            <a:r>
              <a:rPr lang="en-US" sz="4745">
                <a:solidFill>
                  <a:srgbClr val="9574F0"/>
                </a:solidFill>
                <a:latin typeface="Noto Sans Bold"/>
              </a:rPr>
              <a:t>04</a:t>
            </a:r>
          </a:p>
        </p:txBody>
      </p:sp>
      <p:sp>
        <p:nvSpPr>
          <p:cNvPr id="55" name="AutoShape 55"/>
          <p:cNvSpPr/>
          <p:nvPr/>
        </p:nvSpPr>
        <p:spPr>
          <a:xfrm>
            <a:off x="6786815" y="7325827"/>
            <a:ext cx="686400" cy="1731235"/>
          </a:xfrm>
          <a:prstGeom prst="line">
            <a:avLst/>
          </a:prstGeom>
          <a:ln w="76200" cap="rnd">
            <a:solidFill>
              <a:srgbClr val="56468B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56" name="TextBox 56"/>
          <p:cNvSpPr txBox="1"/>
          <p:nvPr/>
        </p:nvSpPr>
        <p:spPr>
          <a:xfrm>
            <a:off x="7555711" y="7053014"/>
            <a:ext cx="1007232" cy="812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6643"/>
              </a:lnSpc>
              <a:spcBef>
                <a:spcPct val="0"/>
              </a:spcBef>
            </a:pPr>
            <a:r>
              <a:rPr lang="en-US" sz="4745">
                <a:solidFill>
                  <a:srgbClr val="9574F0"/>
                </a:solidFill>
                <a:latin typeface="Noto Sans Bold"/>
              </a:rPr>
              <a:t>05</a:t>
            </a:r>
          </a:p>
        </p:txBody>
      </p:sp>
      <p:grpSp>
        <p:nvGrpSpPr>
          <p:cNvPr id="57" name="Group 57"/>
          <p:cNvGrpSpPr/>
          <p:nvPr/>
        </p:nvGrpSpPr>
        <p:grpSpPr>
          <a:xfrm>
            <a:off x="7473215" y="8418159"/>
            <a:ext cx="1248424" cy="1277806"/>
            <a:chOff x="0" y="0"/>
            <a:chExt cx="812800" cy="831930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812800" cy="831930"/>
            </a:xfrm>
            <a:custGeom>
              <a:avLst/>
              <a:gdLst/>
              <a:ahLst/>
              <a:cxnLst/>
              <a:rect l="l" t="t" r="r" b="b"/>
              <a:pathLst>
                <a:path w="812800" h="831930">
                  <a:moveTo>
                    <a:pt x="406400" y="0"/>
                  </a:moveTo>
                  <a:cubicBezTo>
                    <a:pt x="181951" y="0"/>
                    <a:pt x="0" y="186234"/>
                    <a:pt x="0" y="415965"/>
                  </a:cubicBezTo>
                  <a:cubicBezTo>
                    <a:pt x="0" y="645696"/>
                    <a:pt x="181951" y="831930"/>
                    <a:pt x="406400" y="831930"/>
                  </a:cubicBezTo>
                  <a:cubicBezTo>
                    <a:pt x="630849" y="831930"/>
                    <a:pt x="812800" y="645696"/>
                    <a:pt x="812800" y="415965"/>
                  </a:cubicBezTo>
                  <a:cubicBezTo>
                    <a:pt x="812800" y="186234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56468B"/>
              </a:solidFill>
              <a:prstDash val="solid"/>
              <a:miter/>
            </a:ln>
          </p:spPr>
        </p:sp>
        <p:sp>
          <p:nvSpPr>
            <p:cNvPr id="59" name="TextBox 59"/>
            <p:cNvSpPr txBox="1"/>
            <p:nvPr/>
          </p:nvSpPr>
          <p:spPr>
            <a:xfrm>
              <a:off x="76200" y="-57150"/>
              <a:ext cx="660400" cy="81288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1" indent="0" algn="ctr">
                <a:lnSpc>
                  <a:spcPts val="9427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0" name="TextBox 60"/>
          <p:cNvSpPr txBox="1"/>
          <p:nvPr/>
        </p:nvSpPr>
        <p:spPr>
          <a:xfrm>
            <a:off x="7676307" y="8618129"/>
            <a:ext cx="1007232" cy="812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6643"/>
              </a:lnSpc>
              <a:spcBef>
                <a:spcPct val="0"/>
              </a:spcBef>
            </a:pPr>
            <a:r>
              <a:rPr lang="en-US" sz="4745">
                <a:solidFill>
                  <a:srgbClr val="9574F0"/>
                </a:solidFill>
                <a:latin typeface="Noto Sans Bold"/>
              </a:rPr>
              <a:t>06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8921664" y="4843416"/>
            <a:ext cx="3728316" cy="297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56468B"/>
                </a:solidFill>
                <a:latin typeface="Noto Sans Bold"/>
              </a:rPr>
              <a:t>Seguimiento kernel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8921664" y="5228430"/>
            <a:ext cx="6169071" cy="1239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just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56468B"/>
                </a:solidFill>
                <a:latin typeface="Noto Sans"/>
              </a:rPr>
              <a:t>se basa en la identificación de objetos no estacionarios en la región entre los marcos consecutivos. La coincidencia de plantillas se basa en la comparación de sectores de imagen con plantillas. 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8971359" y="8416311"/>
            <a:ext cx="4917248" cy="297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56468B"/>
                </a:solidFill>
                <a:latin typeface="Noto Sans Bold"/>
              </a:rPr>
              <a:t>Seguimiento basado en capas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8971359" y="8808629"/>
            <a:ext cx="6169071" cy="1239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just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56468B"/>
                </a:solidFill>
                <a:latin typeface="Noto Sans"/>
              </a:rPr>
              <a:t>incluye información sobre forma, movimiento y apariencia en cada capa. El seguimiento de silueta se enfoca en estructuras no bien definidas por figuras geométricas.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7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499912" y="-1870318"/>
            <a:ext cx="16449947" cy="16449947"/>
          </a:xfrm>
          <a:custGeom>
            <a:avLst/>
            <a:gdLst/>
            <a:ahLst/>
            <a:cxnLst/>
            <a:rect l="l" t="t" r="r" b="b"/>
            <a:pathLst>
              <a:path w="16449947" h="16449947">
                <a:moveTo>
                  <a:pt x="0" y="0"/>
                </a:moveTo>
                <a:lnTo>
                  <a:pt x="16449947" y="0"/>
                </a:lnTo>
                <a:lnTo>
                  <a:pt x="16449947" y="16449947"/>
                </a:lnTo>
                <a:lnTo>
                  <a:pt x="0" y="164499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862060" y="934978"/>
            <a:ext cx="8240498" cy="8817787"/>
            <a:chOff x="0" y="0"/>
            <a:chExt cx="2846613" cy="3046033"/>
          </a:xfrm>
        </p:grpSpPr>
        <p:sp>
          <p:nvSpPr>
            <p:cNvPr id="4" name="Freeform 4"/>
            <p:cNvSpPr/>
            <p:nvPr/>
          </p:nvSpPr>
          <p:spPr>
            <a:xfrm>
              <a:off x="80010" y="80010"/>
              <a:ext cx="2753903" cy="2953323"/>
            </a:xfrm>
            <a:custGeom>
              <a:avLst/>
              <a:gdLst/>
              <a:ahLst/>
              <a:cxnLst/>
              <a:rect l="l" t="t" r="r" b="b"/>
              <a:pathLst>
                <a:path w="2753903" h="2953323">
                  <a:moveTo>
                    <a:pt x="0" y="2898713"/>
                  </a:moveTo>
                  <a:lnTo>
                    <a:pt x="0" y="2953323"/>
                  </a:lnTo>
                  <a:lnTo>
                    <a:pt x="2753903" y="2953323"/>
                  </a:lnTo>
                  <a:lnTo>
                    <a:pt x="2753903" y="0"/>
                  </a:lnTo>
                  <a:lnTo>
                    <a:pt x="2699293" y="0"/>
                  </a:lnTo>
                  <a:lnTo>
                    <a:pt x="2699293" y="2898713"/>
                  </a:lnTo>
                  <a:close/>
                </a:path>
              </a:pathLst>
            </a:custGeom>
            <a:solidFill>
              <a:srgbClr val="56468B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67310" y="67310"/>
              <a:ext cx="2779303" cy="2978723"/>
            </a:xfrm>
            <a:custGeom>
              <a:avLst/>
              <a:gdLst/>
              <a:ahLst/>
              <a:cxnLst/>
              <a:rect l="l" t="t" r="r" b="b"/>
              <a:pathLst>
                <a:path w="2779303" h="2978723">
                  <a:moveTo>
                    <a:pt x="2711993" y="0"/>
                  </a:moveTo>
                  <a:lnTo>
                    <a:pt x="2711993" y="12700"/>
                  </a:lnTo>
                  <a:lnTo>
                    <a:pt x="2766603" y="12700"/>
                  </a:lnTo>
                  <a:lnTo>
                    <a:pt x="2766603" y="2966023"/>
                  </a:lnTo>
                  <a:lnTo>
                    <a:pt x="12700" y="2966023"/>
                  </a:lnTo>
                  <a:lnTo>
                    <a:pt x="12700" y="2911413"/>
                  </a:lnTo>
                  <a:lnTo>
                    <a:pt x="0" y="2911413"/>
                  </a:lnTo>
                  <a:lnTo>
                    <a:pt x="0" y="2978723"/>
                  </a:lnTo>
                  <a:lnTo>
                    <a:pt x="2779303" y="2978723"/>
                  </a:lnTo>
                  <a:lnTo>
                    <a:pt x="2779303" y="0"/>
                  </a:lnTo>
                  <a:close/>
                </a:path>
              </a:pathLst>
            </a:custGeom>
            <a:solidFill>
              <a:srgbClr val="56468B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12700" y="12700"/>
              <a:ext cx="2753903" cy="2953323"/>
            </a:xfrm>
            <a:custGeom>
              <a:avLst/>
              <a:gdLst/>
              <a:ahLst/>
              <a:cxnLst/>
              <a:rect l="l" t="t" r="r" b="b"/>
              <a:pathLst>
                <a:path w="2753903" h="2953323">
                  <a:moveTo>
                    <a:pt x="0" y="0"/>
                  </a:moveTo>
                  <a:lnTo>
                    <a:pt x="2753903" y="0"/>
                  </a:lnTo>
                  <a:lnTo>
                    <a:pt x="2753903" y="2953323"/>
                  </a:lnTo>
                  <a:lnTo>
                    <a:pt x="0" y="295332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2779303" cy="2978723"/>
            </a:xfrm>
            <a:custGeom>
              <a:avLst/>
              <a:gdLst/>
              <a:ahLst/>
              <a:cxnLst/>
              <a:rect l="l" t="t" r="r" b="b"/>
              <a:pathLst>
                <a:path w="2779303" h="2978723">
                  <a:moveTo>
                    <a:pt x="80010" y="2978723"/>
                  </a:moveTo>
                  <a:lnTo>
                    <a:pt x="2779303" y="2978723"/>
                  </a:lnTo>
                  <a:lnTo>
                    <a:pt x="2779303" y="80010"/>
                  </a:lnTo>
                  <a:lnTo>
                    <a:pt x="2779303" y="67310"/>
                  </a:lnTo>
                  <a:lnTo>
                    <a:pt x="2779303" y="0"/>
                  </a:lnTo>
                  <a:lnTo>
                    <a:pt x="0" y="0"/>
                  </a:lnTo>
                  <a:lnTo>
                    <a:pt x="0" y="2978723"/>
                  </a:lnTo>
                  <a:lnTo>
                    <a:pt x="67310" y="2978723"/>
                  </a:lnTo>
                  <a:lnTo>
                    <a:pt x="80010" y="2978723"/>
                  </a:lnTo>
                  <a:close/>
                  <a:moveTo>
                    <a:pt x="12700" y="12700"/>
                  </a:moveTo>
                  <a:lnTo>
                    <a:pt x="2766603" y="12700"/>
                  </a:lnTo>
                  <a:lnTo>
                    <a:pt x="2766603" y="2966023"/>
                  </a:lnTo>
                  <a:lnTo>
                    <a:pt x="12700" y="2966023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56468B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8862060" y="1137169"/>
            <a:ext cx="1393737" cy="1383284"/>
          </a:xfrm>
          <a:custGeom>
            <a:avLst/>
            <a:gdLst/>
            <a:ahLst/>
            <a:cxnLst/>
            <a:rect l="l" t="t" r="r" b="b"/>
            <a:pathLst>
              <a:path w="1393737" h="1383284">
                <a:moveTo>
                  <a:pt x="0" y="0"/>
                </a:moveTo>
                <a:lnTo>
                  <a:pt x="1393737" y="0"/>
                </a:lnTo>
                <a:lnTo>
                  <a:pt x="1393737" y="1383284"/>
                </a:lnTo>
                <a:lnTo>
                  <a:pt x="0" y="13832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900101" y="2729454"/>
            <a:ext cx="1355696" cy="1345529"/>
          </a:xfrm>
          <a:custGeom>
            <a:avLst/>
            <a:gdLst/>
            <a:ahLst/>
            <a:cxnLst/>
            <a:rect l="l" t="t" r="r" b="b"/>
            <a:pathLst>
              <a:path w="1355696" h="1345529">
                <a:moveTo>
                  <a:pt x="0" y="0"/>
                </a:moveTo>
                <a:lnTo>
                  <a:pt x="1355696" y="0"/>
                </a:lnTo>
                <a:lnTo>
                  <a:pt x="1355696" y="1345528"/>
                </a:lnTo>
                <a:lnTo>
                  <a:pt x="0" y="1345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349813" y="1365253"/>
            <a:ext cx="418233" cy="798708"/>
          </a:xfrm>
          <a:custGeom>
            <a:avLst/>
            <a:gdLst/>
            <a:ahLst/>
            <a:cxnLst/>
            <a:rect l="l" t="t" r="r" b="b"/>
            <a:pathLst>
              <a:path w="418233" h="798708">
                <a:moveTo>
                  <a:pt x="0" y="0"/>
                </a:moveTo>
                <a:lnTo>
                  <a:pt x="418232" y="0"/>
                </a:lnTo>
                <a:lnTo>
                  <a:pt x="418232" y="798709"/>
                </a:lnTo>
                <a:lnTo>
                  <a:pt x="0" y="7987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8876364" y="4284532"/>
            <a:ext cx="1331589" cy="1321602"/>
          </a:xfrm>
          <a:custGeom>
            <a:avLst/>
            <a:gdLst/>
            <a:ahLst/>
            <a:cxnLst/>
            <a:rect l="l" t="t" r="r" b="b"/>
            <a:pathLst>
              <a:path w="1331589" h="1321602">
                <a:moveTo>
                  <a:pt x="0" y="0"/>
                </a:moveTo>
                <a:lnTo>
                  <a:pt x="1331590" y="0"/>
                </a:lnTo>
                <a:lnTo>
                  <a:pt x="1331590" y="1321603"/>
                </a:lnTo>
                <a:lnTo>
                  <a:pt x="0" y="13216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9186247" y="4624196"/>
            <a:ext cx="711824" cy="719675"/>
          </a:xfrm>
          <a:custGeom>
            <a:avLst/>
            <a:gdLst/>
            <a:ahLst/>
            <a:cxnLst/>
            <a:rect l="l" t="t" r="r" b="b"/>
            <a:pathLst>
              <a:path w="711824" h="719675">
                <a:moveTo>
                  <a:pt x="0" y="0"/>
                </a:moveTo>
                <a:lnTo>
                  <a:pt x="711824" y="0"/>
                </a:lnTo>
                <a:lnTo>
                  <a:pt x="711824" y="719675"/>
                </a:lnTo>
                <a:lnTo>
                  <a:pt x="0" y="7196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16570652" y="8733258"/>
            <a:ext cx="1698963" cy="1698963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6468B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16923645" y="9019244"/>
            <a:ext cx="992977" cy="960706"/>
          </a:xfrm>
          <a:custGeom>
            <a:avLst/>
            <a:gdLst/>
            <a:ahLst/>
            <a:cxnLst/>
            <a:rect l="l" t="t" r="r" b="b"/>
            <a:pathLst>
              <a:path w="992977" h="960706">
                <a:moveTo>
                  <a:pt x="0" y="0"/>
                </a:moveTo>
                <a:lnTo>
                  <a:pt x="992977" y="0"/>
                </a:lnTo>
                <a:lnTo>
                  <a:pt x="992977" y="960706"/>
                </a:lnTo>
                <a:lnTo>
                  <a:pt x="0" y="9607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0400598" y="1359372"/>
            <a:ext cx="5163423" cy="405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389"/>
              </a:lnSpc>
              <a:spcBef>
                <a:spcPct val="0"/>
              </a:spcBef>
            </a:pPr>
            <a:r>
              <a:rPr lang="en-US" sz="2420">
                <a:solidFill>
                  <a:srgbClr val="56468B"/>
                </a:solidFill>
                <a:latin typeface="Noto Sans Bold"/>
              </a:rPr>
              <a:t>Fase de exploración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385804" y="1736032"/>
            <a:ext cx="5470645" cy="505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just">
              <a:lnSpc>
                <a:spcPts val="2036"/>
              </a:lnSpc>
              <a:spcBef>
                <a:spcPct val="0"/>
              </a:spcBef>
            </a:pPr>
            <a:r>
              <a:rPr lang="en-US" sz="1454">
                <a:solidFill>
                  <a:srgbClr val="56468B"/>
                </a:solidFill>
                <a:latin typeface="Noto Sans"/>
              </a:rPr>
              <a:t>En esta etapa se recopilaron los datos necesarios para entrenar y probar el modelo de red neuronal.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362710" y="2866429"/>
            <a:ext cx="5163423" cy="405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389"/>
              </a:lnSpc>
              <a:spcBef>
                <a:spcPct val="0"/>
              </a:spcBef>
            </a:pPr>
            <a:r>
              <a:rPr lang="en-US" sz="2420">
                <a:solidFill>
                  <a:srgbClr val="56468B"/>
                </a:solidFill>
                <a:latin typeface="Noto Sans Bold"/>
              </a:rPr>
              <a:t>Fase de procesamiento de datos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400598" y="3243089"/>
            <a:ext cx="5470645" cy="505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just">
              <a:lnSpc>
                <a:spcPts val="2036"/>
              </a:lnSpc>
              <a:spcBef>
                <a:spcPct val="0"/>
              </a:spcBef>
            </a:pPr>
            <a:r>
              <a:rPr lang="en-US" sz="1454">
                <a:solidFill>
                  <a:srgbClr val="56468B"/>
                </a:solidFill>
                <a:latin typeface="Noto Sans"/>
              </a:rPr>
              <a:t>Aquí se realizó un análisis de datos para limpiarlos, eliminando ruido e inconsistencias.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362710" y="4218961"/>
            <a:ext cx="5470645" cy="405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89"/>
              </a:lnSpc>
            </a:pPr>
            <a:r>
              <a:rPr lang="en-US" sz="2420">
                <a:solidFill>
                  <a:srgbClr val="56468B"/>
                </a:solidFill>
                <a:latin typeface="Noto Sans Bold"/>
              </a:rPr>
              <a:t>Fase de definición del modelo inicia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362710" y="4683187"/>
            <a:ext cx="5470645" cy="762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just">
              <a:lnSpc>
                <a:spcPts val="2036"/>
              </a:lnSpc>
              <a:spcBef>
                <a:spcPct val="0"/>
              </a:spcBef>
            </a:pPr>
            <a:r>
              <a:rPr lang="en-US" sz="1454">
                <a:solidFill>
                  <a:srgbClr val="56468B"/>
                </a:solidFill>
                <a:latin typeface="Noto Sans"/>
              </a:rPr>
              <a:t>Se planteó un primer modelo de red neuronal y se realizaron pruebas y ajustes para encontrar el modelo óptimo para el sistema.</a:t>
            </a:r>
          </a:p>
        </p:txBody>
      </p:sp>
      <p:sp>
        <p:nvSpPr>
          <p:cNvPr id="23" name="Freeform 23"/>
          <p:cNvSpPr/>
          <p:nvPr/>
        </p:nvSpPr>
        <p:spPr>
          <a:xfrm>
            <a:off x="9196383" y="2987178"/>
            <a:ext cx="763132" cy="761744"/>
          </a:xfrm>
          <a:custGeom>
            <a:avLst/>
            <a:gdLst/>
            <a:ahLst/>
            <a:cxnLst/>
            <a:rect l="l" t="t" r="r" b="b"/>
            <a:pathLst>
              <a:path w="763132" h="761744">
                <a:moveTo>
                  <a:pt x="0" y="0"/>
                </a:moveTo>
                <a:lnTo>
                  <a:pt x="763132" y="0"/>
                </a:lnTo>
                <a:lnTo>
                  <a:pt x="763132" y="761744"/>
                </a:lnTo>
                <a:lnTo>
                  <a:pt x="0" y="7617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060614" y="92640"/>
            <a:ext cx="4891794" cy="842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Cocomat Pro Bold"/>
              </a:rPr>
              <a:t>METODOLOGÍA</a:t>
            </a:r>
          </a:p>
        </p:txBody>
      </p:sp>
      <p:sp>
        <p:nvSpPr>
          <p:cNvPr id="25" name="Freeform 25"/>
          <p:cNvSpPr/>
          <p:nvPr/>
        </p:nvSpPr>
        <p:spPr>
          <a:xfrm>
            <a:off x="255987" y="2590612"/>
            <a:ext cx="7993308" cy="5216082"/>
          </a:xfrm>
          <a:custGeom>
            <a:avLst/>
            <a:gdLst/>
            <a:ahLst/>
            <a:cxnLst/>
            <a:rect l="l" t="t" r="r" b="b"/>
            <a:pathLst>
              <a:path w="7993308" h="5216082">
                <a:moveTo>
                  <a:pt x="0" y="0"/>
                </a:moveTo>
                <a:lnTo>
                  <a:pt x="7993308" y="0"/>
                </a:lnTo>
                <a:lnTo>
                  <a:pt x="7993308" y="5216082"/>
                </a:lnTo>
                <a:lnTo>
                  <a:pt x="0" y="521608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8415" t="-1051" r="-53268"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8876364" y="5833045"/>
            <a:ext cx="1340620" cy="1330565"/>
          </a:xfrm>
          <a:custGeom>
            <a:avLst/>
            <a:gdLst/>
            <a:ahLst/>
            <a:cxnLst/>
            <a:rect l="l" t="t" r="r" b="b"/>
            <a:pathLst>
              <a:path w="1340620" h="1330565">
                <a:moveTo>
                  <a:pt x="0" y="0"/>
                </a:moveTo>
                <a:lnTo>
                  <a:pt x="1340620" y="0"/>
                </a:lnTo>
                <a:lnTo>
                  <a:pt x="1340620" y="1330565"/>
                </a:lnTo>
                <a:lnTo>
                  <a:pt x="0" y="13305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8919432" y="7439559"/>
            <a:ext cx="1336365" cy="1326343"/>
          </a:xfrm>
          <a:custGeom>
            <a:avLst/>
            <a:gdLst/>
            <a:ahLst/>
            <a:cxnLst/>
            <a:rect l="l" t="t" r="r" b="b"/>
            <a:pathLst>
              <a:path w="1336365" h="1326343">
                <a:moveTo>
                  <a:pt x="0" y="0"/>
                </a:moveTo>
                <a:lnTo>
                  <a:pt x="1336365" y="0"/>
                </a:lnTo>
                <a:lnTo>
                  <a:pt x="1336365" y="1326342"/>
                </a:lnTo>
                <a:lnTo>
                  <a:pt x="0" y="13263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10385804" y="7401459"/>
            <a:ext cx="5470645" cy="405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89"/>
              </a:lnSpc>
            </a:pPr>
            <a:r>
              <a:rPr lang="en-US" sz="2420">
                <a:solidFill>
                  <a:srgbClr val="56468B"/>
                </a:solidFill>
                <a:latin typeface="Noto Sans Bold"/>
              </a:rPr>
              <a:t>Fase de comparación de resultados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362710" y="5611378"/>
            <a:ext cx="5470645" cy="405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89"/>
              </a:lnSpc>
            </a:pPr>
            <a:r>
              <a:rPr lang="en-US" sz="2420">
                <a:solidFill>
                  <a:srgbClr val="56468B"/>
                </a:solidFill>
                <a:latin typeface="Noto Sans Bold"/>
              </a:rPr>
              <a:t>Fase de prueba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385804" y="6069977"/>
            <a:ext cx="5470645" cy="762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just">
              <a:lnSpc>
                <a:spcPts val="2036"/>
              </a:lnSpc>
              <a:spcBef>
                <a:spcPct val="0"/>
              </a:spcBef>
            </a:pPr>
            <a:r>
              <a:rPr lang="en-US" sz="1454">
                <a:solidFill>
                  <a:srgbClr val="56468B"/>
                </a:solidFill>
                <a:latin typeface="Noto Sans"/>
              </a:rPr>
              <a:t>Se modificó la configuración del modelo inicial basándose en los resultados obtenidos, con el objetivo de optimizar un modelo ideal para las predicciones.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385804" y="7911469"/>
            <a:ext cx="5470645" cy="762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just">
              <a:lnSpc>
                <a:spcPts val="2036"/>
              </a:lnSpc>
              <a:spcBef>
                <a:spcPct val="0"/>
              </a:spcBef>
            </a:pPr>
            <a:r>
              <a:rPr lang="en-US" sz="1454">
                <a:solidFill>
                  <a:srgbClr val="56468B"/>
                </a:solidFill>
                <a:latin typeface="Noto Sans"/>
              </a:rPr>
              <a:t>En esta última fase, se comparó el desempeño del modelo inicial y final con trabajos relacionados en el análisis de imágenes.</a:t>
            </a:r>
          </a:p>
        </p:txBody>
      </p:sp>
      <p:sp>
        <p:nvSpPr>
          <p:cNvPr id="32" name="Freeform 32"/>
          <p:cNvSpPr/>
          <p:nvPr/>
        </p:nvSpPr>
        <p:spPr>
          <a:xfrm>
            <a:off x="9196383" y="6072860"/>
            <a:ext cx="701688" cy="822875"/>
          </a:xfrm>
          <a:custGeom>
            <a:avLst/>
            <a:gdLst/>
            <a:ahLst/>
            <a:cxnLst/>
            <a:rect l="l" t="t" r="r" b="b"/>
            <a:pathLst>
              <a:path w="701688" h="822875">
                <a:moveTo>
                  <a:pt x="0" y="0"/>
                </a:moveTo>
                <a:lnTo>
                  <a:pt x="701688" y="0"/>
                </a:lnTo>
                <a:lnTo>
                  <a:pt x="701688" y="822874"/>
                </a:lnTo>
                <a:lnTo>
                  <a:pt x="0" y="82287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9196383" y="7716060"/>
            <a:ext cx="751100" cy="783880"/>
          </a:xfrm>
          <a:custGeom>
            <a:avLst/>
            <a:gdLst/>
            <a:ahLst/>
            <a:cxnLst/>
            <a:rect l="l" t="t" r="r" b="b"/>
            <a:pathLst>
              <a:path w="751100" h="783880">
                <a:moveTo>
                  <a:pt x="0" y="0"/>
                </a:moveTo>
                <a:lnTo>
                  <a:pt x="751100" y="0"/>
                </a:lnTo>
                <a:lnTo>
                  <a:pt x="751100" y="783880"/>
                </a:lnTo>
                <a:lnTo>
                  <a:pt x="0" y="78388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7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49945" y="173227"/>
            <a:ext cx="8588766" cy="1931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37"/>
              </a:lnSpc>
              <a:spcBef>
                <a:spcPct val="0"/>
              </a:spcBef>
            </a:pPr>
            <a:r>
              <a:rPr lang="en-US" sz="5455">
                <a:solidFill>
                  <a:srgbClr val="FFFFFF"/>
                </a:solidFill>
                <a:latin typeface="Cocomat Pro Heavy"/>
              </a:rPr>
              <a:t>DESARROLLO PROPUESTO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2074648" y="7300070"/>
            <a:ext cx="12113842" cy="12113842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611170" y="-3357605"/>
            <a:ext cx="5462763" cy="546276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543346" y="491955"/>
            <a:ext cx="2639710" cy="1819000"/>
          </a:xfrm>
          <a:custGeom>
            <a:avLst/>
            <a:gdLst/>
            <a:ahLst/>
            <a:cxnLst/>
            <a:rect l="l" t="t" r="r" b="b"/>
            <a:pathLst>
              <a:path w="2639710" h="1819000">
                <a:moveTo>
                  <a:pt x="0" y="0"/>
                </a:moveTo>
                <a:lnTo>
                  <a:pt x="2639710" y="0"/>
                </a:lnTo>
                <a:lnTo>
                  <a:pt x="2639710" y="1819000"/>
                </a:lnTo>
                <a:lnTo>
                  <a:pt x="0" y="1819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>
            <a:off x="13736561" y="4485825"/>
            <a:ext cx="4797103" cy="6107422"/>
          </a:xfrm>
          <a:custGeom>
            <a:avLst/>
            <a:gdLst/>
            <a:ahLst/>
            <a:cxnLst/>
            <a:rect l="l" t="t" r="r" b="b"/>
            <a:pathLst>
              <a:path w="4797103" h="6107422">
                <a:moveTo>
                  <a:pt x="4797102" y="0"/>
                </a:moveTo>
                <a:lnTo>
                  <a:pt x="0" y="0"/>
                </a:lnTo>
                <a:lnTo>
                  <a:pt x="0" y="6107422"/>
                </a:lnTo>
                <a:lnTo>
                  <a:pt x="4797102" y="6107422"/>
                </a:lnTo>
                <a:lnTo>
                  <a:pt x="479710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6135112" y="1015317"/>
            <a:ext cx="1126451" cy="1089841"/>
          </a:xfrm>
          <a:custGeom>
            <a:avLst/>
            <a:gdLst/>
            <a:ahLst/>
            <a:cxnLst/>
            <a:rect l="l" t="t" r="r" b="b"/>
            <a:pathLst>
              <a:path w="1126451" h="1089841">
                <a:moveTo>
                  <a:pt x="0" y="0"/>
                </a:moveTo>
                <a:lnTo>
                  <a:pt x="1126451" y="0"/>
                </a:lnTo>
                <a:lnTo>
                  <a:pt x="1126451" y="1089841"/>
                </a:lnTo>
                <a:lnTo>
                  <a:pt x="0" y="10898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5922989">
            <a:off x="-961453" y="7261976"/>
            <a:ext cx="4413924" cy="5232022"/>
          </a:xfrm>
          <a:custGeom>
            <a:avLst/>
            <a:gdLst/>
            <a:ahLst/>
            <a:cxnLst/>
            <a:rect l="l" t="t" r="r" b="b"/>
            <a:pathLst>
              <a:path w="4413924" h="5232022">
                <a:moveTo>
                  <a:pt x="0" y="0"/>
                </a:moveTo>
                <a:lnTo>
                  <a:pt x="4413924" y="0"/>
                </a:lnTo>
                <a:lnTo>
                  <a:pt x="4413924" y="5232022"/>
                </a:lnTo>
                <a:lnTo>
                  <a:pt x="0" y="52320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350181" y="2533390"/>
            <a:ext cx="12383218" cy="7099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Noto Sans Bold"/>
              </a:rPr>
              <a:t>Validación de un enfoque de rastreo de objetos en movimiento mediante algoritmos de inteligencia artificial y machine learning.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Noto Sans Bold"/>
              </a:rPr>
              <a:t>Uso de herramientas de desarrollo en el marco de trabajo OpenCV debido a su licencia gratuita y su conjunto de rutinas para el procesamiento de imágenes.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Noto Sans Bold"/>
              </a:rPr>
              <a:t>Implementación de algoritmos como SIFT, SURF y ORB para la extracción de características.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Noto Sans Bold"/>
              </a:rPr>
              <a:t>Utilización de k-means para la clusterización y k-NN para el rastreo de objetos.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Noto Sans Bold"/>
              </a:rPr>
              <a:t>Realización de pruebas en diferentes entornos, incluyendo cambios en la luminosidad para evaluar la eficiencia del modelo.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Noto Sans Bold"/>
              </a:rPr>
              <a:t>Discusión de enfoques para la detección de objetos en movimiento, como la sustracción de fondo, el flujo óptico y la segmentación.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Noto Sans Bold"/>
              </a:rPr>
              <a:t>Mención de enfoques de clasificación basados en la forma, textura y color de los objetos en movimiento.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Noto Sans Bold"/>
              </a:rPr>
              <a:t>Aplicaciones en sistemas de seguridad, seguimiento de objetos en video y análisis de movilidad.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1459</Words>
  <Application>Microsoft Office PowerPoint</Application>
  <PresentationFormat>Personalizado</PresentationFormat>
  <Paragraphs>91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Calibri</vt:lpstr>
      <vt:lpstr>Noto Sans</vt:lpstr>
      <vt:lpstr>Noto Sans Bold</vt:lpstr>
      <vt:lpstr>Arial</vt:lpstr>
      <vt:lpstr>Cocomat Pro Heavy</vt:lpstr>
      <vt:lpstr>Cocomat Pro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de rastreo de movimiento utilizando técnicas de inteligencia artificial y machine learning</dc:title>
  <cp:lastModifiedBy>User</cp:lastModifiedBy>
  <cp:revision>2</cp:revision>
  <dcterms:created xsi:type="dcterms:W3CDTF">2006-08-16T00:00:00Z</dcterms:created>
  <dcterms:modified xsi:type="dcterms:W3CDTF">2023-10-20T19:33:53Z</dcterms:modified>
  <dc:identifier>DAFw6EHwPDE</dc:identifier>
</cp:coreProperties>
</file>