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39" y="8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9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19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7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4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5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75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1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E84E-082D-4681-B693-2C2E7E40BAEC}" type="datetimeFigureOut">
              <a:rPr lang="es-ES" smtClean="0"/>
              <a:t>21/11/2017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CDD5-CF36-4D07-BDE1-DCB277AC9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73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20715"/>
              </p:ext>
            </p:extLst>
          </p:nvPr>
        </p:nvGraphicFramePr>
        <p:xfrm>
          <a:off x="35496" y="3243456"/>
          <a:ext cx="1944216" cy="1463040"/>
        </p:xfrm>
        <a:graphic>
          <a:graphicData uri="http://schemas.openxmlformats.org/drawingml/2006/table">
            <a:tbl>
              <a:tblPr firstRow="1" bandRow="1"/>
              <a:tblGrid>
                <a:gridCol w="1121296"/>
                <a:gridCol w="822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COLUMNA</a:t>
                      </a:r>
                    </a:p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DE AGRUPACIÓN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COLUMNA VALOR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13.5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ZARAGOZA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VALENCIA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16.0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VALENCIA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18.0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14.0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14081"/>
              </p:ext>
            </p:extLst>
          </p:nvPr>
        </p:nvGraphicFramePr>
        <p:xfrm>
          <a:off x="2699792" y="3017838"/>
          <a:ext cx="1656184" cy="548640"/>
        </p:xfrm>
        <a:graphic>
          <a:graphicData uri="http://schemas.openxmlformats.org/drawingml/2006/table">
            <a:tbl>
              <a:tblPr firstRow="1" bandRow="1"/>
              <a:tblGrid>
                <a:gridCol w="936104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13.5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14.0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4756"/>
              </p:ext>
            </p:extLst>
          </p:nvPr>
        </p:nvGraphicFramePr>
        <p:xfrm>
          <a:off x="2699792" y="4365104"/>
          <a:ext cx="1656184" cy="182880"/>
        </p:xfrm>
        <a:graphic>
          <a:graphicData uri="http://schemas.openxmlformats.org/drawingml/2006/table">
            <a:tbl>
              <a:tblPr firstRow="1" bandRow="1"/>
              <a:tblGrid>
                <a:gridCol w="972108"/>
                <a:gridCol w="6840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ZARAGOZA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89952"/>
              </p:ext>
            </p:extLst>
          </p:nvPr>
        </p:nvGraphicFramePr>
        <p:xfrm>
          <a:off x="2699792" y="3792096"/>
          <a:ext cx="1656184" cy="365760"/>
        </p:xfrm>
        <a:graphic>
          <a:graphicData uri="http://schemas.openxmlformats.org/drawingml/2006/table">
            <a:tbl>
              <a:tblPr firstRow="1" bandRow="1"/>
              <a:tblGrid>
                <a:gridCol w="972108"/>
                <a:gridCol w="6840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VALENCIA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16.0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VALENCIA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18.0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>
            <a:stCxn id="5" idx="3"/>
            <a:endCxn id="7" idx="1"/>
          </p:cNvCxnSpPr>
          <p:nvPr/>
        </p:nvCxnSpPr>
        <p:spPr>
          <a:xfrm flipV="1">
            <a:off x="1979712" y="3292158"/>
            <a:ext cx="720080" cy="682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5" idx="3"/>
            <a:endCxn id="9" idx="1"/>
          </p:cNvCxnSpPr>
          <p:nvPr/>
        </p:nvCxnSpPr>
        <p:spPr>
          <a:xfrm>
            <a:off x="1979712" y="3974976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3"/>
            <a:endCxn id="8" idx="1"/>
          </p:cNvCxnSpPr>
          <p:nvPr/>
        </p:nvCxnSpPr>
        <p:spPr>
          <a:xfrm>
            <a:off x="1979712" y="3974976"/>
            <a:ext cx="720080" cy="4815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74642"/>
              </p:ext>
            </p:extLst>
          </p:nvPr>
        </p:nvGraphicFramePr>
        <p:xfrm>
          <a:off x="5004048" y="3200718"/>
          <a:ext cx="1584176" cy="182880"/>
        </p:xfrm>
        <a:graphic>
          <a:graphicData uri="http://schemas.openxmlformats.org/drawingml/2006/table">
            <a:tbl>
              <a:tblPr firstRow="1" bandRow="1"/>
              <a:tblGrid>
                <a:gridCol w="936104"/>
                <a:gridCol w="6480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14.0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37821"/>
              </p:ext>
            </p:extLst>
          </p:nvPr>
        </p:nvGraphicFramePr>
        <p:xfrm>
          <a:off x="5004048" y="3883536"/>
          <a:ext cx="1656184" cy="182880"/>
        </p:xfrm>
        <a:graphic>
          <a:graphicData uri="http://schemas.openxmlformats.org/drawingml/2006/table">
            <a:tbl>
              <a:tblPr firstRow="1" bandRow="1"/>
              <a:tblGrid>
                <a:gridCol w="972108"/>
                <a:gridCol w="6840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VALENCIA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17.0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68536"/>
              </p:ext>
            </p:extLst>
          </p:nvPr>
        </p:nvGraphicFramePr>
        <p:xfrm>
          <a:off x="5004048" y="4365104"/>
          <a:ext cx="1656184" cy="182880"/>
        </p:xfrm>
        <a:graphic>
          <a:graphicData uri="http://schemas.openxmlformats.org/drawingml/2006/table">
            <a:tbl>
              <a:tblPr firstRow="1" bandRow="1"/>
              <a:tblGrid>
                <a:gridCol w="972108"/>
                <a:gridCol w="6840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ZARAGOZA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21 Conector recto de flecha"/>
          <p:cNvCxnSpPr>
            <a:stCxn id="7" idx="3"/>
            <a:endCxn id="19" idx="1"/>
          </p:cNvCxnSpPr>
          <p:nvPr/>
        </p:nvCxnSpPr>
        <p:spPr>
          <a:xfrm>
            <a:off x="4355976" y="329215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9" idx="3"/>
            <a:endCxn id="20" idx="1"/>
          </p:cNvCxnSpPr>
          <p:nvPr/>
        </p:nvCxnSpPr>
        <p:spPr>
          <a:xfrm>
            <a:off x="4355976" y="397497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8" idx="3"/>
            <a:endCxn id="21" idx="1"/>
          </p:cNvCxnSpPr>
          <p:nvPr/>
        </p:nvCxnSpPr>
        <p:spPr>
          <a:xfrm>
            <a:off x="4355976" y="44565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06692"/>
              </p:ext>
            </p:extLst>
          </p:nvPr>
        </p:nvGraphicFramePr>
        <p:xfrm>
          <a:off x="7164288" y="3517776"/>
          <a:ext cx="1944216" cy="914400"/>
        </p:xfrm>
        <a:graphic>
          <a:graphicData uri="http://schemas.openxmlformats.org/drawingml/2006/table">
            <a:tbl>
              <a:tblPr firstRow="1" bandRow="1"/>
              <a:tblGrid>
                <a:gridCol w="1121296"/>
                <a:gridCol w="822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COLUMNA</a:t>
                      </a:r>
                    </a:p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DE AGRUPACIÓN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COLUMNA AGREGADA</a:t>
                      </a:r>
                      <a:endParaRPr lang="es-E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BILBAO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14.0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VALENCIA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effectLst/>
                        </a:rPr>
                        <a:t>17.0</a:t>
                      </a:r>
                      <a:endParaRPr lang="es-ES" sz="12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ZARAGOZA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12.5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2" name="31 Conector recto de flecha"/>
          <p:cNvCxnSpPr>
            <a:stCxn id="19" idx="3"/>
            <a:endCxn id="31" idx="1"/>
          </p:cNvCxnSpPr>
          <p:nvPr/>
        </p:nvCxnSpPr>
        <p:spPr>
          <a:xfrm>
            <a:off x="6588224" y="3292158"/>
            <a:ext cx="576064" cy="682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0" idx="3"/>
            <a:endCxn id="31" idx="1"/>
          </p:cNvCxnSpPr>
          <p:nvPr/>
        </p:nvCxnSpPr>
        <p:spPr>
          <a:xfrm>
            <a:off x="6660232" y="3974976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21" idx="3"/>
            <a:endCxn id="31" idx="1"/>
          </p:cNvCxnSpPr>
          <p:nvPr/>
        </p:nvCxnSpPr>
        <p:spPr>
          <a:xfrm flipV="1">
            <a:off x="6660232" y="3974976"/>
            <a:ext cx="504056" cy="4815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563975" y="2204864"/>
            <a:ext cx="156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 err="1" smtClean="0"/>
              <a:t>split</a:t>
            </a:r>
            <a:endParaRPr lang="es-ES" b="1" i="1" dirty="0" smtClean="0"/>
          </a:p>
          <a:p>
            <a:pPr algn="ctr"/>
            <a:r>
              <a:rPr lang="es-ES" i="1" dirty="0" err="1" smtClean="0"/>
              <a:t>group_by</a:t>
            </a:r>
            <a:r>
              <a:rPr lang="es-ES" i="1" dirty="0" smtClean="0"/>
              <a:t>(</a:t>
            </a:r>
            <a:r>
              <a:rPr lang="es-ES" i="1" dirty="0" err="1" smtClean="0"/>
              <a:t>key</a:t>
            </a:r>
            <a:r>
              <a:rPr lang="es-ES" i="1" dirty="0" smtClean="0"/>
              <a:t>)</a:t>
            </a:r>
            <a:endParaRPr lang="es-ES" i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927447" y="2204864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 err="1" smtClean="0"/>
              <a:t>apply</a:t>
            </a:r>
            <a:endParaRPr lang="es-ES" b="1" i="1" dirty="0" smtClean="0"/>
          </a:p>
          <a:p>
            <a:pPr algn="ctr"/>
            <a:r>
              <a:rPr lang="es-ES" i="1" dirty="0" smtClean="0"/>
              <a:t>mean(</a:t>
            </a:r>
            <a:r>
              <a:rPr lang="es-ES" i="1" dirty="0" err="1" smtClean="0"/>
              <a:t>values</a:t>
            </a:r>
            <a:r>
              <a:rPr lang="es-ES" i="1" dirty="0" smtClean="0"/>
              <a:t>)</a:t>
            </a:r>
            <a:endParaRPr lang="es-ES" i="1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975711" y="2204864"/>
            <a:ext cx="192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 smtClean="0"/>
              <a:t>combine</a:t>
            </a:r>
          </a:p>
          <a:p>
            <a:pPr algn="ctr"/>
            <a:r>
              <a:rPr lang="es-ES" i="1" dirty="0" err="1" smtClean="0"/>
              <a:t>concatenate</a:t>
            </a:r>
            <a:r>
              <a:rPr lang="es-ES" i="1" dirty="0" smtClean="0"/>
              <a:t>(</a:t>
            </a:r>
            <a:r>
              <a:rPr lang="es-ES" i="1" dirty="0" err="1" smtClean="0"/>
              <a:t>rows</a:t>
            </a:r>
            <a:r>
              <a:rPr lang="es-ES" i="1" dirty="0" smtClean="0"/>
              <a:t>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04359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55</Words>
  <Application>Microsoft Office PowerPoint</Application>
  <PresentationFormat>Presentación en pantalla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 Moreno</dc:creator>
  <cp:lastModifiedBy>Rubén Moreno</cp:lastModifiedBy>
  <cp:revision>5</cp:revision>
  <dcterms:created xsi:type="dcterms:W3CDTF">2017-11-21T08:54:52Z</dcterms:created>
  <dcterms:modified xsi:type="dcterms:W3CDTF">2017-11-21T17:57:42Z</dcterms:modified>
</cp:coreProperties>
</file>