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5" r:id="rId3"/>
    <p:sldId id="260" r:id="rId4"/>
    <p:sldId id="286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90" r:id="rId13"/>
    <p:sldId id="261" r:id="rId14"/>
    <p:sldId id="287" r:id="rId15"/>
    <p:sldId id="291" r:id="rId16"/>
    <p:sldId id="284" r:id="rId17"/>
    <p:sldId id="263" r:id="rId18"/>
    <p:sldId id="289" r:id="rId19"/>
    <p:sldId id="267" r:id="rId20"/>
    <p:sldId id="283" r:id="rId21"/>
    <p:sldId id="281" r:id="rId22"/>
    <p:sldId id="280" r:id="rId23"/>
    <p:sldId id="288" r:id="rId24"/>
    <p:sldId id="262" r:id="rId25"/>
    <p:sldId id="292" r:id="rId26"/>
    <p:sldId id="26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3410" autoAdjust="0"/>
  </p:normalViewPr>
  <p:slideViewPr>
    <p:cSldViewPr snapToGrid="0">
      <p:cViewPr varScale="1">
        <p:scale>
          <a:sx n="63" d="100"/>
          <a:sy n="63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C90E-63BD-4C46-9F10-35C962D5EBD9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1B608-E808-4480-BBFD-9BC155B8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8ad8aa3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8ad8aa3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61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3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35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290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725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8ad8aa3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8ad8aa3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89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b924c6c1c1_1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b924c6c1c1_1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8ad8aa3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8ad8aa3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25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8ad8aa3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8ad8aa3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19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5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9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45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9200" y="1848852"/>
            <a:ext cx="8261600" cy="25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9200" y="4393252"/>
            <a:ext cx="82616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554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967681" y="1798757"/>
            <a:ext cx="1565139" cy="3281944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77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956200" y="1246800"/>
            <a:ext cx="102796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246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46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2329260" y="2308567"/>
            <a:ext cx="36312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1063860" y="2300700"/>
            <a:ext cx="12684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2332260" y="2997892"/>
            <a:ext cx="36312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2329251" y="4517500"/>
            <a:ext cx="36312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1063860" y="4517500"/>
            <a:ext cx="12684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2329251" y="5196483"/>
            <a:ext cx="36312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7470593" y="2304333"/>
            <a:ext cx="3641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6212945" y="2308565"/>
            <a:ext cx="12684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7473593" y="2990027"/>
            <a:ext cx="36416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7470593" y="4518500"/>
            <a:ext cx="3641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212945" y="4518884"/>
            <a:ext cx="12684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7470593" y="5196483"/>
            <a:ext cx="36416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96451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8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8158843" y="4145000"/>
            <a:ext cx="1565200" cy="15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4"/>
          <p:cNvSpPr/>
          <p:nvPr/>
        </p:nvSpPr>
        <p:spPr>
          <a:xfrm flipH="1">
            <a:off x="3076133" y="3995200"/>
            <a:ext cx="5189600" cy="18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4"/>
          <p:cNvSpPr/>
          <p:nvPr/>
        </p:nvSpPr>
        <p:spPr>
          <a:xfrm>
            <a:off x="2467957" y="2003133"/>
            <a:ext cx="1565200" cy="15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4"/>
          <p:cNvSpPr/>
          <p:nvPr/>
        </p:nvSpPr>
        <p:spPr>
          <a:xfrm>
            <a:off x="3926267" y="1853333"/>
            <a:ext cx="5189600" cy="18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ubTitle" idx="1"/>
          </p:nvPr>
        </p:nvSpPr>
        <p:spPr>
          <a:xfrm>
            <a:off x="4139535" y="2003133"/>
            <a:ext cx="4762000" cy="1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ubTitle" idx="2"/>
          </p:nvPr>
        </p:nvSpPr>
        <p:spPr>
          <a:xfrm>
            <a:off x="3283533" y="4217400"/>
            <a:ext cx="4762000" cy="14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title" idx="3" hasCustomPrompt="1"/>
          </p:nvPr>
        </p:nvSpPr>
        <p:spPr>
          <a:xfrm>
            <a:off x="1520467" y="2003133"/>
            <a:ext cx="22924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 idx="4" hasCustomPrompt="1"/>
          </p:nvPr>
        </p:nvSpPr>
        <p:spPr>
          <a:xfrm>
            <a:off x="8236733" y="4145000"/>
            <a:ext cx="22924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702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97554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>
            <a:spLocks noGrp="1"/>
          </p:cNvSpPr>
          <p:nvPr>
            <p:ph type="title"/>
          </p:nvPr>
        </p:nvSpPr>
        <p:spPr>
          <a:xfrm>
            <a:off x="96451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title" idx="2"/>
          </p:nvPr>
        </p:nvSpPr>
        <p:spPr>
          <a:xfrm>
            <a:off x="955496" y="2313567"/>
            <a:ext cx="7717600" cy="7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subTitle" idx="1"/>
          </p:nvPr>
        </p:nvSpPr>
        <p:spPr>
          <a:xfrm>
            <a:off x="950967" y="3013967"/>
            <a:ext cx="7717600" cy="2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98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96451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3494359" y="2313567"/>
            <a:ext cx="7714000" cy="7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3490967" y="3013967"/>
            <a:ext cx="7714000" cy="3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8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65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956200" y="1551600"/>
            <a:ext cx="102796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2565800" y="2307800"/>
            <a:ext cx="7060400" cy="2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4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9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8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938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4127700"/>
            <a:ext cx="8668400" cy="274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960667" y="3432625"/>
            <a:ext cx="5136000" cy="9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399025"/>
            <a:ext cx="5136000" cy="10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6795351" y="2855333"/>
            <a:ext cx="4436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576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8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33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 rot="-5400000">
            <a:off x="443984" y="393837"/>
            <a:ext cx="1506360" cy="1565139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793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>
            <a:spLocks noGrp="1"/>
          </p:cNvSpPr>
          <p:nvPr>
            <p:ph type="title"/>
          </p:nvPr>
        </p:nvSpPr>
        <p:spPr>
          <a:xfrm>
            <a:off x="3189200" y="4059389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74" name="Google Shape;674;p23"/>
          <p:cNvSpPr txBox="1">
            <a:spLocks noGrp="1"/>
          </p:cNvSpPr>
          <p:nvPr>
            <p:ph type="subTitle" idx="1"/>
          </p:nvPr>
        </p:nvSpPr>
        <p:spPr>
          <a:xfrm>
            <a:off x="2661600" y="2089400"/>
            <a:ext cx="6868800" cy="1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8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250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title" idx="2"/>
          </p:nvPr>
        </p:nvSpPr>
        <p:spPr>
          <a:xfrm>
            <a:off x="960000" y="3992645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subTitle" idx="1"/>
          </p:nvPr>
        </p:nvSpPr>
        <p:spPr>
          <a:xfrm>
            <a:off x="960000" y="4712600"/>
            <a:ext cx="3115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title" idx="3"/>
          </p:nvPr>
        </p:nvSpPr>
        <p:spPr>
          <a:xfrm>
            <a:off x="4538400" y="3992645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4"/>
          </p:nvPr>
        </p:nvSpPr>
        <p:spPr>
          <a:xfrm>
            <a:off x="4538400" y="4712600"/>
            <a:ext cx="3115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title" idx="5"/>
          </p:nvPr>
        </p:nvSpPr>
        <p:spPr>
          <a:xfrm>
            <a:off x="8116800" y="3992645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6"/>
          </p:nvPr>
        </p:nvSpPr>
        <p:spPr>
          <a:xfrm>
            <a:off x="8116800" y="4712600"/>
            <a:ext cx="3115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24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632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5"/>
          <p:cNvSpPr txBox="1">
            <a:spLocks noGrp="1"/>
          </p:cNvSpPr>
          <p:nvPr>
            <p:ph type="title" idx="2"/>
          </p:nvPr>
        </p:nvSpPr>
        <p:spPr>
          <a:xfrm>
            <a:off x="960000" y="2650108"/>
            <a:ext cx="30740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9" name="Google Shape;739;p25"/>
          <p:cNvSpPr txBox="1">
            <a:spLocks noGrp="1"/>
          </p:cNvSpPr>
          <p:nvPr>
            <p:ph type="subTitle" idx="1"/>
          </p:nvPr>
        </p:nvSpPr>
        <p:spPr>
          <a:xfrm>
            <a:off x="960000" y="319810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5"/>
          <p:cNvSpPr txBox="1">
            <a:spLocks noGrp="1"/>
          </p:cNvSpPr>
          <p:nvPr>
            <p:ph type="title" idx="3"/>
          </p:nvPr>
        </p:nvSpPr>
        <p:spPr>
          <a:xfrm>
            <a:off x="4559028" y="2650108"/>
            <a:ext cx="30740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1" name="Google Shape;741;p25"/>
          <p:cNvSpPr txBox="1">
            <a:spLocks noGrp="1"/>
          </p:cNvSpPr>
          <p:nvPr>
            <p:ph type="subTitle" idx="4"/>
          </p:nvPr>
        </p:nvSpPr>
        <p:spPr>
          <a:xfrm>
            <a:off x="4559028" y="319810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5"/>
          </p:nvPr>
        </p:nvSpPr>
        <p:spPr>
          <a:xfrm>
            <a:off x="960000" y="5007932"/>
            <a:ext cx="30740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subTitle" idx="6"/>
          </p:nvPr>
        </p:nvSpPr>
        <p:spPr>
          <a:xfrm>
            <a:off x="960000" y="555592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 idx="7"/>
          </p:nvPr>
        </p:nvSpPr>
        <p:spPr>
          <a:xfrm>
            <a:off x="4559028" y="5007932"/>
            <a:ext cx="30740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subTitle" idx="8"/>
          </p:nvPr>
        </p:nvSpPr>
        <p:spPr>
          <a:xfrm>
            <a:off x="4559028" y="555592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9"/>
          </p:nvPr>
        </p:nvSpPr>
        <p:spPr>
          <a:xfrm>
            <a:off x="8158065" y="2650108"/>
            <a:ext cx="30740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13"/>
          </p:nvPr>
        </p:nvSpPr>
        <p:spPr>
          <a:xfrm>
            <a:off x="8158065" y="319810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14"/>
          </p:nvPr>
        </p:nvSpPr>
        <p:spPr>
          <a:xfrm>
            <a:off x="8158065" y="5007932"/>
            <a:ext cx="30740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5"/>
          <p:cNvSpPr txBox="1">
            <a:spLocks noGrp="1"/>
          </p:cNvSpPr>
          <p:nvPr>
            <p:ph type="subTitle" idx="15"/>
          </p:nvPr>
        </p:nvSpPr>
        <p:spPr>
          <a:xfrm>
            <a:off x="8158065" y="555592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0" name="Google Shape;750;p25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751" name="Google Shape;751;p2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776" name="Google Shape;776;p25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777" name="Google Shape;777;p2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52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97554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8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3523500" y="720000"/>
            <a:ext cx="51452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3523500" y="1661367"/>
            <a:ext cx="51452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3523500" y="2715109"/>
            <a:ext cx="51452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3523500" y="3656477"/>
            <a:ext cx="51452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3523500" y="4719152"/>
            <a:ext cx="51452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3523500" y="5660519"/>
            <a:ext cx="51452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140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48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2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10767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10225421" y="395785"/>
            <a:ext cx="1506360" cy="1565139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960000" y="1525884"/>
            <a:ext cx="10272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733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3126967" y="-1542957"/>
            <a:ext cx="2431600" cy="868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5"/>
          <p:cNvSpPr/>
          <p:nvPr/>
        </p:nvSpPr>
        <p:spPr>
          <a:xfrm rot="5400000">
            <a:off x="6650300" y="1298560"/>
            <a:ext cx="2431600" cy="868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960000" y="1935043"/>
            <a:ext cx="23056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4462535" y="4758700"/>
            <a:ext cx="23056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3265533" y="1935043"/>
            <a:ext cx="44568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6806233" y="4758700"/>
            <a:ext cx="44568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4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 rot="-5400000">
            <a:off x="443984" y="393837"/>
            <a:ext cx="1506360" cy="1565139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2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956200" y="1246800"/>
            <a:ext cx="102796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2136600" y="1941433"/>
            <a:ext cx="7918800" cy="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2136600" y="2665800"/>
            <a:ext cx="7918800" cy="23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9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956200" y="1246800"/>
            <a:ext cx="102796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rot="-5400000">
            <a:off x="464420" y="4909681"/>
            <a:ext cx="1506360" cy="1565139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2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9755400" y="0"/>
            <a:ext cx="2431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10215717" y="405691"/>
            <a:ext cx="1506360" cy="1565139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>
            <a:spLocks noGrp="1"/>
          </p:cNvSpPr>
          <p:nvPr>
            <p:ph type="title"/>
          </p:nvPr>
        </p:nvSpPr>
        <p:spPr>
          <a:xfrm>
            <a:off x="936233" y="1708400"/>
            <a:ext cx="5850400" cy="2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936233" y="4198400"/>
            <a:ext cx="5850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45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950967" y="5289033"/>
            <a:ext cx="10290000" cy="850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6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38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6710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8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949200" y="1848852"/>
            <a:ext cx="8261600" cy="25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733" dirty="0"/>
              <a:t>Link Prediction </a:t>
            </a:r>
            <a:r>
              <a:rPr lang="en-US" sz="3733" dirty="0" err="1"/>
              <a:t>Berdasarkan</a:t>
            </a:r>
            <a:r>
              <a:rPr lang="en-US" sz="3733" dirty="0"/>
              <a:t> </a:t>
            </a:r>
            <a:r>
              <a:rPr lang="en-US" sz="3733" dirty="0" err="1"/>
              <a:t>Metode</a:t>
            </a:r>
            <a:r>
              <a:rPr lang="en-US" sz="3733" dirty="0"/>
              <a:t> Machine Learning</a:t>
            </a:r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949200" y="4393252"/>
            <a:ext cx="4026837" cy="9655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Cintya Claudya</a:t>
            </a:r>
          </a:p>
          <a:p>
            <a:pPr marL="0" indent="0"/>
            <a:r>
              <a:rPr lang="en-US" dirty="0"/>
              <a:t>185314080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badi Extra Light" panose="020B0204020104020204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106159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7"/>
          <p:cNvSpPr txBox="1">
            <a:spLocks noGrp="1"/>
          </p:cNvSpPr>
          <p:nvPr>
            <p:ph type="subTitle" idx="1"/>
          </p:nvPr>
        </p:nvSpPr>
        <p:spPr>
          <a:xfrm>
            <a:off x="3816804" y="430108"/>
            <a:ext cx="5153177" cy="10351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>
                <a:latin typeface="Questrial" panose="020B0604020202020204" charset="0"/>
              </a:rPr>
              <a:t>Every Node Has:</a:t>
            </a:r>
            <a:endParaRPr dirty="0">
              <a:latin typeface="Questrial" panose="020B0604020202020204" charset="0"/>
            </a:endParaRPr>
          </a:p>
        </p:txBody>
      </p:sp>
      <p:grpSp>
        <p:nvGrpSpPr>
          <p:cNvPr id="5" name="Google Shape;4532;p64">
            <a:extLst>
              <a:ext uri="{FF2B5EF4-FFF2-40B4-BE49-F238E27FC236}">
                <a16:creationId xmlns:a16="http://schemas.microsoft.com/office/drawing/2014/main" id="{C44378EA-D284-44DA-9FBD-B74FF7DA0386}"/>
              </a:ext>
            </a:extLst>
          </p:cNvPr>
          <p:cNvGrpSpPr/>
          <p:nvPr/>
        </p:nvGrpSpPr>
        <p:grpSpPr>
          <a:xfrm>
            <a:off x="611789" y="2833178"/>
            <a:ext cx="5686475" cy="1023786"/>
            <a:chOff x="-254745" y="967877"/>
            <a:chExt cx="4842806" cy="15143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Google Shape;4534;p64">
              <a:extLst>
                <a:ext uri="{FF2B5EF4-FFF2-40B4-BE49-F238E27FC236}">
                  <a16:creationId xmlns:a16="http://schemas.microsoft.com/office/drawing/2014/main" id="{1EB3287D-E827-4A11-BD28-C78021246714}"/>
                </a:ext>
              </a:extLst>
            </p:cNvPr>
            <p:cNvSpPr/>
            <p:nvPr/>
          </p:nvSpPr>
          <p:spPr>
            <a:xfrm>
              <a:off x="2246415" y="969936"/>
              <a:ext cx="1060473" cy="14937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kern="0" dirty="0">
                  <a:solidFill>
                    <a:srgbClr val="000000"/>
                  </a:solidFill>
                  <a:latin typeface="Questrial" panose="020B0604020202020204" charset="0"/>
                  <a:cs typeface="Arial"/>
                  <a:sym typeface="Arial"/>
                </a:rPr>
                <a:t>Delivery </a:t>
              </a:r>
              <a:r>
                <a:rPr lang="en-US" kern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Arial"/>
                </a:rPr>
                <a:t>P</a:t>
              </a:r>
              <a:r>
                <a: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redictability</a:t>
              </a:r>
              <a:endParaRPr kern="0" dirty="0">
                <a:solidFill>
                  <a:srgbClr val="000000"/>
                </a:solidFill>
                <a:latin typeface="Questrial" panose="020B0604020202020204" charset="0"/>
                <a:cs typeface="Arial"/>
                <a:sym typeface="Arial"/>
              </a:endParaRPr>
            </a:p>
          </p:txBody>
        </p:sp>
        <p:sp>
          <p:nvSpPr>
            <p:cNvPr id="18" name="Google Shape;4539;p64">
              <a:extLst>
                <a:ext uri="{FF2B5EF4-FFF2-40B4-BE49-F238E27FC236}">
                  <a16:creationId xmlns:a16="http://schemas.microsoft.com/office/drawing/2014/main" id="{60072E52-28D9-4E5E-9612-CE1CDE3BD582}"/>
                </a:ext>
              </a:extLst>
            </p:cNvPr>
            <p:cNvSpPr/>
            <p:nvPr/>
          </p:nvSpPr>
          <p:spPr>
            <a:xfrm>
              <a:off x="-254745" y="969936"/>
              <a:ext cx="1449794" cy="14937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kern="0" dirty="0">
                  <a:solidFill>
                    <a:srgbClr val="000000"/>
                  </a:solidFill>
                  <a:latin typeface="Questrial" panose="020B0604020202020204" charset="0"/>
                  <a:cs typeface="Arial"/>
                  <a:sym typeface="Arial"/>
                </a:rPr>
                <a:t>Node Movement location</a:t>
              </a:r>
            </a:p>
          </p:txBody>
        </p:sp>
        <p:sp>
          <p:nvSpPr>
            <p:cNvPr id="14" name="Google Shape;4544;p64">
              <a:extLst>
                <a:ext uri="{FF2B5EF4-FFF2-40B4-BE49-F238E27FC236}">
                  <a16:creationId xmlns:a16="http://schemas.microsoft.com/office/drawing/2014/main" id="{7C8AAB18-7D14-4186-B49C-07787F494EB9}"/>
                </a:ext>
              </a:extLst>
            </p:cNvPr>
            <p:cNvSpPr/>
            <p:nvPr/>
          </p:nvSpPr>
          <p:spPr>
            <a:xfrm>
              <a:off x="1171498" y="967877"/>
              <a:ext cx="1060474" cy="14937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Questrial" panose="020B0604020202020204" charset="0"/>
                  <a:cs typeface="Arial"/>
                  <a:sym typeface="Arial"/>
                </a:rPr>
                <a:t>Current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Questrial" panose="020B0604020202020204" charset="0"/>
                  <a:cs typeface="Arial"/>
                  <a:sym typeface="Arial"/>
                </a:rPr>
                <a:t>L</a:t>
              </a:r>
              <a:r>
                <a:rPr lang="en-US" kern="0" dirty="0">
                  <a:solidFill>
                    <a:srgbClr val="000000"/>
                  </a:solidFill>
                  <a:latin typeface="Questrial" panose="020B0604020202020204" charset="0"/>
                  <a:cs typeface="Arial"/>
                  <a:sym typeface="Arial"/>
                </a:rPr>
                <a:t>ocation</a:t>
              </a:r>
              <a:endParaRPr kern="0" dirty="0">
                <a:solidFill>
                  <a:srgbClr val="000000"/>
                </a:solidFill>
                <a:latin typeface="Questrial" panose="020B0604020202020204" charset="0"/>
                <a:cs typeface="Arial"/>
                <a:sym typeface="Arial"/>
              </a:endParaRPr>
            </a:p>
          </p:txBody>
        </p:sp>
        <p:sp>
          <p:nvSpPr>
            <p:cNvPr id="10" name="Google Shape;4549;p64">
              <a:extLst>
                <a:ext uri="{FF2B5EF4-FFF2-40B4-BE49-F238E27FC236}">
                  <a16:creationId xmlns:a16="http://schemas.microsoft.com/office/drawing/2014/main" id="{E1B244A0-3481-4D1E-9AB4-6F32F0A41F5F}"/>
                </a:ext>
              </a:extLst>
            </p:cNvPr>
            <p:cNvSpPr/>
            <p:nvPr/>
          </p:nvSpPr>
          <p:spPr>
            <a:xfrm>
              <a:off x="3315915" y="969936"/>
              <a:ext cx="1272146" cy="14937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kern="0" dirty="0">
                  <a:solidFill>
                    <a:srgbClr val="000000"/>
                  </a:solidFill>
                  <a:latin typeface="Questrial" panose="020B0604020202020204" charset="0"/>
                  <a:cs typeface="Arial"/>
                  <a:sym typeface="Arial"/>
                </a:rPr>
                <a:t>Direction</a:t>
              </a:r>
              <a:endParaRPr kern="0" dirty="0">
                <a:solidFill>
                  <a:srgbClr val="000000"/>
                </a:solidFill>
                <a:latin typeface="Questrial" panose="020B0604020202020204" charset="0"/>
                <a:cs typeface="Arial"/>
                <a:sym typeface="Arial"/>
              </a:endParaRPr>
            </a:p>
          </p:txBody>
        </p:sp>
      </p:grpSp>
      <p:sp>
        <p:nvSpPr>
          <p:cNvPr id="26" name="Google Shape;4549;p64">
            <a:extLst>
              <a:ext uri="{FF2B5EF4-FFF2-40B4-BE49-F238E27FC236}">
                <a16:creationId xmlns:a16="http://schemas.microsoft.com/office/drawing/2014/main" id="{FBE794B3-AC3F-4990-9245-FC0EBBED488A}"/>
              </a:ext>
            </a:extLst>
          </p:cNvPr>
          <p:cNvSpPr/>
          <p:nvPr/>
        </p:nvSpPr>
        <p:spPr>
          <a:xfrm>
            <a:off x="6322354" y="2847098"/>
            <a:ext cx="1687353" cy="970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Questrial" panose="020B0604020202020204" charset="0"/>
                <a:cs typeface="Arial"/>
                <a:sym typeface="Arial"/>
              </a:rPr>
              <a:t>Distance between Source and Destination</a:t>
            </a:r>
            <a:endParaRPr sz="1600" kern="0" dirty="0">
              <a:solidFill>
                <a:srgbClr val="000000"/>
              </a:solidFill>
              <a:latin typeface="Questrial" panose="020B0604020202020204" charset="0"/>
              <a:cs typeface="Arial"/>
              <a:sym typeface="Arial"/>
            </a:endParaRPr>
          </a:p>
        </p:txBody>
      </p:sp>
      <p:sp>
        <p:nvSpPr>
          <p:cNvPr id="27" name="Google Shape;4549;p64">
            <a:extLst>
              <a:ext uri="{FF2B5EF4-FFF2-40B4-BE49-F238E27FC236}">
                <a16:creationId xmlns:a16="http://schemas.microsoft.com/office/drawing/2014/main" id="{CF8FB549-CA1E-4E60-8C54-72BF2BA24E34}"/>
              </a:ext>
            </a:extLst>
          </p:cNvPr>
          <p:cNvSpPr/>
          <p:nvPr/>
        </p:nvSpPr>
        <p:spPr>
          <a:xfrm>
            <a:off x="9752802" y="2833178"/>
            <a:ext cx="1493768" cy="984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000000"/>
                </a:solidFill>
                <a:latin typeface="Questrial" panose="020B0604020202020204" charset="0"/>
                <a:cs typeface="Arial"/>
                <a:sym typeface="Arial"/>
              </a:rPr>
              <a:t>Power Status</a:t>
            </a:r>
            <a:endParaRPr kern="0" dirty="0">
              <a:solidFill>
                <a:srgbClr val="000000"/>
              </a:solidFill>
              <a:latin typeface="Questrial" panose="020B0604020202020204" charset="0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FE2865-05F2-4508-923C-2B9A5878C372}"/>
              </a:ext>
            </a:extLst>
          </p:cNvPr>
          <p:cNvCxnSpPr>
            <a:cxnSpLocks/>
          </p:cNvCxnSpPr>
          <p:nvPr/>
        </p:nvCxnSpPr>
        <p:spPr>
          <a:xfrm flipH="1" flipV="1">
            <a:off x="7731995" y="1006875"/>
            <a:ext cx="39141" cy="45840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4549;p64">
            <a:extLst>
              <a:ext uri="{FF2B5EF4-FFF2-40B4-BE49-F238E27FC236}">
                <a16:creationId xmlns:a16="http://schemas.microsoft.com/office/drawing/2014/main" id="{B4F8B0AB-1E7C-4AD0-BD5D-948A91CB105B}"/>
              </a:ext>
            </a:extLst>
          </p:cNvPr>
          <p:cNvSpPr/>
          <p:nvPr/>
        </p:nvSpPr>
        <p:spPr>
          <a:xfrm>
            <a:off x="8037578" y="2847098"/>
            <a:ext cx="1687353" cy="984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000000"/>
                </a:solidFill>
                <a:latin typeface="Questrial" panose="020B0604020202020204" charset="0"/>
                <a:cs typeface="Arial"/>
                <a:sym typeface="Arial"/>
              </a:rPr>
              <a:t>Past History</a:t>
            </a:r>
            <a:endParaRPr kern="0" dirty="0">
              <a:solidFill>
                <a:srgbClr val="000000"/>
              </a:solidFill>
              <a:latin typeface="Questrial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2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2266514" y="1489264"/>
            <a:ext cx="7918800" cy="72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1414733" y="2182264"/>
            <a:ext cx="9368286" cy="32178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 err="1"/>
              <a:t>Masalah</a:t>
            </a:r>
            <a:r>
              <a:rPr lang="en-US" dirty="0"/>
              <a:t>: </a:t>
            </a:r>
          </a:p>
          <a:p>
            <a:pPr marL="0" indent="0"/>
            <a:r>
              <a:rPr lang="en-US" dirty="0" err="1"/>
              <a:t>PRoPHET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node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history encounter </a:t>
            </a:r>
            <a:r>
              <a:rPr lang="en-US" dirty="0"/>
              <a:t>dan </a:t>
            </a:r>
            <a:r>
              <a:rPr lang="en-US" i="1" dirty="0"/>
              <a:t>transitive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i="1" dirty="0"/>
              <a:t>delivery predictability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  <a:p>
            <a:pPr marL="0" indent="0"/>
            <a:r>
              <a:rPr lang="en-US" i="1" dirty="0"/>
              <a:t> </a:t>
            </a:r>
          </a:p>
          <a:p>
            <a:pPr marL="0" indent="0"/>
            <a:r>
              <a:rPr lang="en-US" dirty="0"/>
              <a:t>Solusi: </a:t>
            </a:r>
          </a:p>
          <a:p>
            <a:pPr marL="0" indent="0"/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forwarding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reliable node </a:t>
            </a:r>
            <a:r>
              <a:rPr lang="en-US" dirty="0"/>
              <a:t>dan </a:t>
            </a:r>
            <a:r>
              <a:rPr lang="en-US" i="1" dirty="0"/>
              <a:t>unreliable</a:t>
            </a:r>
            <a:r>
              <a:rPr lang="en-US" dirty="0"/>
              <a:t> </a:t>
            </a:r>
            <a:r>
              <a:rPr lang="en-US" dirty="0" err="1"/>
              <a:t>munggunakan</a:t>
            </a:r>
            <a:r>
              <a:rPr lang="en-US" dirty="0"/>
              <a:t> </a:t>
            </a:r>
            <a:r>
              <a:rPr lang="en-US" i="1" dirty="0"/>
              <a:t>random forest.</a:t>
            </a: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6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dirty="0">
                <a:latin typeface="Abadi Extra Light" panose="020B0204020104020204" pitchFamily="34" charset="0"/>
              </a:rPr>
              <a:t>RANDOM FOREST</a:t>
            </a:r>
            <a:endParaRPr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7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2257370" y="1457864"/>
            <a:ext cx="7918800" cy="72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1414733" y="1915064"/>
            <a:ext cx="9368286" cy="34850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supervised learning. Random forest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learning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dipakai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regresi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berkerja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 multidimensional input data dan data yang di-train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dimensi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konteks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OppNets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context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location information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tetangganya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Context information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prediksi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Kontruksi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dibawah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simulasi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i="1" dirty="0"/>
          </a:p>
          <a:p>
            <a:pPr marL="0" indent="0"/>
            <a:r>
              <a:rPr lang="en-US" i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80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4734559" y="1915064"/>
            <a:ext cx="6048459" cy="276067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i="1" dirty="0"/>
              <a:t> </a:t>
            </a:r>
            <a:endParaRPr dirty="0"/>
          </a:p>
        </p:txBody>
      </p:sp>
      <p:pic>
        <p:nvPicPr>
          <p:cNvPr id="1034" name="Picture 10" descr="Replanting Your Forest: NVM-friendly Bagging Strategy for Random Forest |  Semantic Scholar">
            <a:extLst>
              <a:ext uri="{FF2B5EF4-FFF2-40B4-BE49-F238E27FC236}">
                <a16:creationId xmlns:a16="http://schemas.microsoft.com/office/drawing/2014/main" id="{7BFB3D5A-8B95-4A7C-9853-997A209A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314450"/>
            <a:ext cx="6629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6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9978D4-BDBD-4EAD-BE70-1AE1E96BF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66687"/>
            <a:ext cx="5295900" cy="6524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dirty="0">
                <a:latin typeface="Abadi Extra Light" panose="020B0204020104020204" pitchFamily="34" charset="0"/>
              </a:rPr>
              <a:t>SKENARIO SIMULASI</a:t>
            </a:r>
            <a:endParaRPr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9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sp>
        <p:nvSpPr>
          <p:cNvPr id="1067" name="Google Shape;1067;p40"/>
          <p:cNvSpPr txBox="1">
            <a:spLocks noGrp="1"/>
          </p:cNvSpPr>
          <p:nvPr>
            <p:ph type="subTitle" idx="1"/>
          </p:nvPr>
        </p:nvSpPr>
        <p:spPr>
          <a:xfrm>
            <a:off x="960000" y="1935043"/>
            <a:ext cx="2305600" cy="17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Stage 1:</a:t>
            </a:r>
            <a:endParaRPr dirty="0"/>
          </a:p>
        </p:txBody>
      </p:sp>
      <p:sp>
        <p:nvSpPr>
          <p:cNvPr id="1069" name="Google Shape;1069;p40"/>
          <p:cNvSpPr txBox="1">
            <a:spLocks noGrp="1"/>
          </p:cNvSpPr>
          <p:nvPr>
            <p:ph type="subTitle" idx="3"/>
          </p:nvPr>
        </p:nvSpPr>
        <p:spPr>
          <a:xfrm>
            <a:off x="3265533" y="1935043"/>
            <a:ext cx="4456800" cy="17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00" dirty="0"/>
              <a:t>Collecting routing data from ONE simulator</a:t>
            </a:r>
            <a:endParaRPr dirty="0"/>
          </a:p>
        </p:txBody>
      </p:sp>
      <p:sp>
        <p:nvSpPr>
          <p:cNvPr id="8" name="Google Shape;997;p34">
            <a:extLst>
              <a:ext uri="{FF2B5EF4-FFF2-40B4-BE49-F238E27FC236}">
                <a16:creationId xmlns:a16="http://schemas.microsoft.com/office/drawing/2014/main" id="{3D499456-6796-466E-BADF-B26BFDBE257B}"/>
              </a:ext>
            </a:extLst>
          </p:cNvPr>
          <p:cNvSpPr/>
          <p:nvPr/>
        </p:nvSpPr>
        <p:spPr>
          <a:xfrm>
            <a:off x="164140" y="3355675"/>
            <a:ext cx="838400" cy="57017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999;p34">
            <a:extLst>
              <a:ext uri="{FF2B5EF4-FFF2-40B4-BE49-F238E27FC236}">
                <a16:creationId xmlns:a16="http://schemas.microsoft.com/office/drawing/2014/main" id="{17EAC18E-8270-430D-81F9-861870E60DF3}"/>
              </a:ext>
            </a:extLst>
          </p:cNvPr>
          <p:cNvSpPr txBox="1">
            <a:spLocks/>
          </p:cNvSpPr>
          <p:nvPr/>
        </p:nvSpPr>
        <p:spPr>
          <a:xfrm>
            <a:off x="-50860" y="3243452"/>
            <a:ext cx="12684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ebas Neu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</a:rPr>
              <a:t>01.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19575-98FD-4822-8F4B-46ABE6812C6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743997" y="4582633"/>
            <a:ext cx="8696095" cy="1913861"/>
          </a:xfrm>
        </p:spPr>
        <p:txBody>
          <a:bodyPr/>
          <a:lstStyle/>
          <a:p>
            <a:pPr marL="342900" algn="l">
              <a:buFont typeface="Arial" panose="020B0604020202020204" pitchFamily="34" charset="0"/>
              <a:buChar char="•"/>
            </a:pPr>
            <a:r>
              <a:rPr lang="en-US" sz="2000" kern="0" dirty="0"/>
              <a:t>Event Dataset </a:t>
            </a:r>
            <a:r>
              <a:rPr lang="en-US" sz="1400" kern="0" dirty="0"/>
              <a:t>(</a:t>
            </a:r>
            <a:r>
              <a:rPr lang="en-US" sz="1400" kern="0" noProof="1"/>
              <a:t>Dataset yang menggambarkan setiap event yang terjadi dalam simulasi)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n-US" sz="2000" kern="0" noProof="1"/>
              <a:t>Message Dataset </a:t>
            </a:r>
            <a:r>
              <a:rPr lang="en-US" sz="1400" kern="0" noProof="1"/>
              <a:t>(Dataset yang menggambarkan setiap detail entitas pesan)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n-US" sz="2000" kern="0" noProof="1"/>
              <a:t>Event meta-data dataset </a:t>
            </a:r>
            <a:r>
              <a:rPr lang="en-US" sz="1400" kern="0" noProof="1"/>
              <a:t>(Dataset yang menggambarkan setiap entitas pada node)</a:t>
            </a:r>
          </a:p>
          <a:p>
            <a:pPr marL="0" indent="0" algn="l"/>
            <a:r>
              <a:rPr lang="en-US" sz="667" kern="0" noProof="1"/>
              <a:t>	</a:t>
            </a:r>
            <a:endParaRPr lang="en-US" sz="2000" kern="0" noProof="1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latin typeface="Abadi Extra Light" panose="020B0604020202020204" pitchFamily="34" charset="0"/>
              </a:rPr>
              <a:t>Latar Belakang</a:t>
            </a:r>
            <a:endParaRPr sz="5400" dirty="0">
              <a:latin typeface="Abadi Extra Light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Model: </a:t>
            </a:r>
          </a:p>
        </p:txBody>
      </p:sp>
      <p:sp>
        <p:nvSpPr>
          <p:cNvPr id="1067" name="Google Shape;1067;p40"/>
          <p:cNvSpPr txBox="1">
            <a:spLocks noGrp="1"/>
          </p:cNvSpPr>
          <p:nvPr>
            <p:ph type="subTitle" idx="1"/>
          </p:nvPr>
        </p:nvSpPr>
        <p:spPr>
          <a:xfrm>
            <a:off x="960000" y="1935043"/>
            <a:ext cx="2305600" cy="17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Stage 2:</a:t>
            </a:r>
            <a:endParaRPr dirty="0"/>
          </a:p>
        </p:txBody>
      </p:sp>
      <p:sp>
        <p:nvSpPr>
          <p:cNvPr id="1069" name="Google Shape;1069;p40"/>
          <p:cNvSpPr txBox="1">
            <a:spLocks noGrp="1"/>
          </p:cNvSpPr>
          <p:nvPr>
            <p:ph type="subTitle" idx="3"/>
          </p:nvPr>
        </p:nvSpPr>
        <p:spPr>
          <a:xfrm>
            <a:off x="3265533" y="1935043"/>
            <a:ext cx="4456800" cy="17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00" dirty="0"/>
              <a:t>Building and Training the model</a:t>
            </a:r>
            <a:endParaRPr lang="en-US" dirty="0"/>
          </a:p>
        </p:txBody>
      </p:sp>
      <p:sp>
        <p:nvSpPr>
          <p:cNvPr id="1070" name="Google Shape;1070;p40"/>
          <p:cNvSpPr txBox="1">
            <a:spLocks noGrp="1"/>
          </p:cNvSpPr>
          <p:nvPr>
            <p:ph type="subTitle" idx="4"/>
          </p:nvPr>
        </p:nvSpPr>
        <p:spPr>
          <a:xfrm>
            <a:off x="6806233" y="4758700"/>
            <a:ext cx="4456800" cy="17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" name="Google Shape;997;p34">
            <a:extLst>
              <a:ext uri="{FF2B5EF4-FFF2-40B4-BE49-F238E27FC236}">
                <a16:creationId xmlns:a16="http://schemas.microsoft.com/office/drawing/2014/main" id="{3D499456-6796-466E-BADF-B26BFDBE257B}"/>
              </a:ext>
            </a:extLst>
          </p:cNvPr>
          <p:cNvSpPr/>
          <p:nvPr/>
        </p:nvSpPr>
        <p:spPr>
          <a:xfrm>
            <a:off x="164140" y="3355675"/>
            <a:ext cx="838400" cy="57017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999;p34">
            <a:extLst>
              <a:ext uri="{FF2B5EF4-FFF2-40B4-BE49-F238E27FC236}">
                <a16:creationId xmlns:a16="http://schemas.microsoft.com/office/drawing/2014/main" id="{17EAC18E-8270-430D-81F9-861870E60DF3}"/>
              </a:ext>
            </a:extLst>
          </p:cNvPr>
          <p:cNvSpPr txBox="1">
            <a:spLocks/>
          </p:cNvSpPr>
          <p:nvPr/>
        </p:nvSpPr>
        <p:spPr>
          <a:xfrm>
            <a:off x="-50860" y="3243452"/>
            <a:ext cx="12684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ebas Neu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Font typeface="Bebas Neue"/>
              <a:buNone/>
              <a:defRPr sz="1867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</a:rPr>
              <a:t>02.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8F7229-FF68-4052-8139-24F941DDE83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0;p34">
            <a:extLst>
              <a:ext uri="{FF2B5EF4-FFF2-40B4-BE49-F238E27FC236}">
                <a16:creationId xmlns:a16="http://schemas.microsoft.com/office/drawing/2014/main" id="{D770997D-4994-4332-B6CB-B54BFADE095A}"/>
              </a:ext>
            </a:extLst>
          </p:cNvPr>
          <p:cNvSpPr txBox="1">
            <a:spLocks/>
          </p:cNvSpPr>
          <p:nvPr/>
        </p:nvSpPr>
        <p:spPr>
          <a:xfrm>
            <a:off x="742396" y="28495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2790F-2B53-41F8-A5AA-995F5C5B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24750"/>
            <a:ext cx="11306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 txBox="1">
            <a:spLocks noGrp="1"/>
          </p:cNvSpPr>
          <p:nvPr>
            <p:ph type="title" idx="15"/>
          </p:nvPr>
        </p:nvSpPr>
        <p:spPr>
          <a:xfrm>
            <a:off x="1140975" y="202181"/>
            <a:ext cx="10272000" cy="11214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F1D85-02E9-45C0-97DB-5E57B9AF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842962"/>
            <a:ext cx="44862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latin typeface="Abadi Extra Light" panose="020B0204020104020204" pitchFamily="34" charset="0"/>
              </a:rPr>
              <a:t>Parameter Simulasi</a:t>
            </a:r>
            <a:endParaRPr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5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FE2865-05F2-4508-923C-2B9A5878C372}"/>
              </a:ext>
            </a:extLst>
          </p:cNvPr>
          <p:cNvCxnSpPr>
            <a:cxnSpLocks/>
          </p:cNvCxnSpPr>
          <p:nvPr/>
        </p:nvCxnSpPr>
        <p:spPr>
          <a:xfrm flipH="1" flipV="1">
            <a:off x="7731995" y="1006875"/>
            <a:ext cx="39141" cy="45840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1025;p36">
            <a:extLst>
              <a:ext uri="{FF2B5EF4-FFF2-40B4-BE49-F238E27FC236}">
                <a16:creationId xmlns:a16="http://schemas.microsoft.com/office/drawing/2014/main" id="{AC24BA5C-355A-48A9-B3F7-858C33C21DBB}"/>
              </a:ext>
            </a:extLst>
          </p:cNvPr>
          <p:cNvSpPr txBox="1">
            <a:spLocks/>
          </p:cNvSpPr>
          <p:nvPr/>
        </p:nvSpPr>
        <p:spPr>
          <a:xfrm>
            <a:off x="3017519" y="838200"/>
            <a:ext cx="849525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32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Font typeface="Questrial"/>
              <a:buNone/>
              <a:defRPr sz="1867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kern="0" dirty="0"/>
              <a:t> </a:t>
            </a:r>
            <a:endParaRPr lang="en-US" i="1" kern="0" dirty="0"/>
          </a:p>
          <a:p>
            <a:pPr marL="0" indent="0"/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unjuk kerja PRoPHET yang buruk, karena penentuan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node forwarder 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yang hanya berdasarkan nilai DP. Oleh karena itu diperkenalkan iPRoPHET, pengembangan dari PRoPHET menggunakan 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random forest 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untuk mengelompokan potensi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node 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sebagai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reliable forwarder. Random forest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digunakan untuk mengklasifikasi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node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sebagai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reliable forwarder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berdasarkan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Contextual information</a:t>
            </a:r>
            <a:r>
              <a:rPr lang="en-US" sz="18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dan </a:t>
            </a:r>
            <a:r>
              <a:rPr lang="en-US" sz="1800" i="1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delivery </a:t>
            </a:r>
            <a:r>
              <a:rPr lang="en-US" sz="1800" i="1" noProof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predictability </a:t>
            </a:r>
            <a:endParaRPr lang="en-US" kern="0" noProof="1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3620A9-D8EA-4299-A3E1-1FA4B61AC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5691"/>
              </p:ext>
            </p:extLst>
          </p:nvPr>
        </p:nvGraphicFramePr>
        <p:xfrm>
          <a:off x="526055" y="1491674"/>
          <a:ext cx="11139890" cy="4628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9945">
                  <a:extLst>
                    <a:ext uri="{9D8B030D-6E8A-4147-A177-3AD203B41FA5}">
                      <a16:colId xmlns:a16="http://schemas.microsoft.com/office/drawing/2014/main" val="1939485417"/>
                    </a:ext>
                  </a:extLst>
                </a:gridCol>
                <a:gridCol w="5569945">
                  <a:extLst>
                    <a:ext uri="{9D8B030D-6E8A-4147-A177-3AD203B41FA5}">
                      <a16:colId xmlns:a16="http://schemas.microsoft.com/office/drawing/2014/main" val="1436415739"/>
                    </a:ext>
                  </a:extLst>
                </a:gridCol>
              </a:tblGrid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1757474592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Simulation Area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(4500 x 3400) sq.m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1622296044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Number of Nodes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3278001317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Nodes Group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1414798321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Pedestrians Group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1259859513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Node Number in each Pedestrian Group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2255544858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Pedestrian Walking Speed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0.5-1.5 km/h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101016121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Pedestrian Buffer Size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15 Mb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831899404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Tramp Group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3504796041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Nodes Number in each Tramp Group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870610789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Tram Speed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6.5 km/h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172000840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Tram Buffer Size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59 Mb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3437701042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Transmission Speed of Bluetooth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250 K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4142791028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Transmission Range of Bluetooth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 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2186247454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High Speed Interface Transmission Speed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 Mb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2898493219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High Range Interface Transmission Speed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1500 m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4027676248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TTL for Message in Every Group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100 min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224201679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Message Generation Intervals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23-35 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58888035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Size of Message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500 Kb – 1 Mb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3151879205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Mobility Model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Shortest Path Map Based Movement Model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2576639332"/>
                  </a:ext>
                </a:extLst>
              </a:tr>
              <a:tr h="216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Runtime of Simulation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100,00 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50" marR="67250" marT="0" marB="0"/>
                </a:tc>
                <a:extLst>
                  <a:ext uri="{0D108BD9-81ED-4DB2-BD59-A6C34878D82A}">
                    <a16:rowId xmlns:a16="http://schemas.microsoft.com/office/drawing/2014/main" val="3835060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latin typeface="Abadi Extra Light" panose="020B0204020104020204" pitchFamily="34" charset="0"/>
              </a:rPr>
              <a:t>Metriks Unjuk Kerja</a:t>
            </a:r>
            <a:endParaRPr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8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2"/>
          <p:cNvSpPr txBox="1">
            <a:spLocks noGrp="1"/>
          </p:cNvSpPr>
          <p:nvPr>
            <p:ph type="title"/>
          </p:nvPr>
        </p:nvSpPr>
        <p:spPr>
          <a:xfrm>
            <a:off x="960000" y="52248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 dirty="0"/>
          </a:p>
        </p:txBody>
      </p:sp>
      <p:sp>
        <p:nvSpPr>
          <p:cNvPr id="1088" name="Google Shape;1088;p42"/>
          <p:cNvSpPr txBox="1">
            <a:spLocks noGrp="1"/>
          </p:cNvSpPr>
          <p:nvPr>
            <p:ph type="title" idx="2"/>
          </p:nvPr>
        </p:nvSpPr>
        <p:spPr>
          <a:xfrm>
            <a:off x="4289915" y="2712977"/>
            <a:ext cx="3074000" cy="54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Delivery Probability</a:t>
            </a:r>
            <a:endParaRPr sz="2000" dirty="0"/>
          </a:p>
        </p:txBody>
      </p:sp>
      <p:sp>
        <p:nvSpPr>
          <p:cNvPr id="1092" name="Google Shape;1092;p42"/>
          <p:cNvSpPr txBox="1">
            <a:spLocks noGrp="1"/>
          </p:cNvSpPr>
          <p:nvPr>
            <p:ph type="title" idx="5"/>
          </p:nvPr>
        </p:nvSpPr>
        <p:spPr>
          <a:xfrm>
            <a:off x="2251978" y="5005757"/>
            <a:ext cx="2669000" cy="47631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Overhead Ratio</a:t>
            </a:r>
            <a:endParaRPr sz="2000" dirty="0"/>
          </a:p>
        </p:txBody>
      </p:sp>
      <p:sp>
        <p:nvSpPr>
          <p:cNvPr id="1093" name="Google Shape;1093;p42"/>
          <p:cNvSpPr txBox="1">
            <a:spLocks noGrp="1"/>
          </p:cNvSpPr>
          <p:nvPr>
            <p:ph type="title" idx="7"/>
          </p:nvPr>
        </p:nvSpPr>
        <p:spPr>
          <a:xfrm>
            <a:off x="6621065" y="5040448"/>
            <a:ext cx="3074000" cy="54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/>
              <a:t>Latency Average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AC059-BAF6-4107-A030-4B1A5752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98" y="1879410"/>
            <a:ext cx="2559182" cy="70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B2A1A-3E2F-46D9-8B89-F953353C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96" y="4329076"/>
            <a:ext cx="3397425" cy="525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DEE75-4366-4B84-8236-9BA6B7FA8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32" y="4286886"/>
            <a:ext cx="2540131" cy="609631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0C26AF2-2BFD-4F63-B57D-BB213A7B99B1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28;p55">
            <a:extLst>
              <a:ext uri="{FF2B5EF4-FFF2-40B4-BE49-F238E27FC236}">
                <a16:creationId xmlns:a16="http://schemas.microsoft.com/office/drawing/2014/main" id="{D5D04446-30F7-4F10-ACC9-17BD902B83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2238" y="2089150"/>
            <a:ext cx="6867525" cy="1970088"/>
          </a:xfr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4005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2136600" y="1537395"/>
            <a:ext cx="7645353" cy="7060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1999876" y="1984072"/>
            <a:ext cx="8896724" cy="333653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	</a:t>
            </a:r>
            <a:endParaRPr lang="en-US" i="1"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latin typeface="Abadi Extra Light" panose="020B0204020104020204" pitchFamily="34" charset="0"/>
              </a:rPr>
              <a:t>Masalah</a:t>
            </a:r>
            <a:endParaRPr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4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latin typeface="Abadi Extra Light" panose="020B0204020104020204" pitchFamily="34" charset="0"/>
              </a:rPr>
              <a:t>Tujuan</a:t>
            </a:r>
            <a:endParaRPr lang="en-US"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badi Extra Light" panose="020B0204020104020204" pitchFamily="34" charset="0"/>
              </a:rPr>
              <a:t>Batasan </a:t>
            </a:r>
            <a:r>
              <a:rPr lang="en-US" sz="5400" dirty="0" err="1">
                <a:latin typeface="Abadi Extra Light" panose="020B0204020104020204" pitchFamily="34" charset="0"/>
              </a:rPr>
              <a:t>Masalah</a:t>
            </a:r>
            <a:endParaRPr lang="en-US"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latin typeface="Abadi Extra Light" panose="020B0204020104020204" pitchFamily="34" charset="0"/>
              </a:rPr>
              <a:t>Landasan</a:t>
            </a:r>
            <a:r>
              <a:rPr lang="en-US" sz="5400" dirty="0">
                <a:latin typeface="Abadi Extra Light" panose="020B0204020104020204" pitchFamily="34" charset="0"/>
              </a:rPr>
              <a:t> </a:t>
            </a:r>
            <a:r>
              <a:rPr lang="en-US" sz="5400" dirty="0" err="1">
                <a:latin typeface="Abadi Extra Light" panose="020B0204020104020204" pitchFamily="34" charset="0"/>
              </a:rPr>
              <a:t>Teori</a:t>
            </a:r>
            <a:endParaRPr lang="en-US"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4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latin typeface="Abadi Extra Light" panose="020B0204020104020204" pitchFamily="34" charset="0"/>
              </a:rPr>
              <a:t>Skenario</a:t>
            </a:r>
            <a:r>
              <a:rPr lang="en-US" sz="5400" dirty="0">
                <a:latin typeface="Abadi Extra Light" panose="020B0204020104020204" pitchFamily="34" charset="0"/>
              </a:rPr>
              <a:t> </a:t>
            </a:r>
            <a:r>
              <a:rPr lang="en-US" sz="5400" dirty="0" err="1">
                <a:latin typeface="Abadi Extra Light" panose="020B0204020104020204" pitchFamily="34" charset="0"/>
              </a:rPr>
              <a:t>Penelitian</a:t>
            </a:r>
            <a:endParaRPr lang="en-US" sz="5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BE9-7A22-8F97-71E3-7BAF360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badi Extra Light" panose="020B0204020104020204" pitchFamily="34" charset="0"/>
              </a:rPr>
              <a:t>Analisa Hasil</a:t>
            </a:r>
          </a:p>
        </p:txBody>
      </p:sp>
    </p:spTree>
    <p:extLst>
      <p:ext uri="{BB962C8B-B14F-4D97-AF65-F5344CB8AC3E}">
        <p14:creationId xmlns:p14="http://schemas.microsoft.com/office/powerpoint/2010/main" val="352476823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439</Words>
  <Application>Microsoft Office PowerPoint</Application>
  <PresentationFormat>Widescreen</PresentationFormat>
  <Paragraphs>93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Abadi Extra Light</vt:lpstr>
      <vt:lpstr>Arial</vt:lpstr>
      <vt:lpstr>Bebas Neue</vt:lpstr>
      <vt:lpstr>Calibri</vt:lpstr>
      <vt:lpstr>Cambria</vt:lpstr>
      <vt:lpstr>Paytone One</vt:lpstr>
      <vt:lpstr>Questrial</vt:lpstr>
      <vt:lpstr>Roboto Slab Light</vt:lpstr>
      <vt:lpstr>Times New Roman</vt:lpstr>
      <vt:lpstr>Minimalist Thesis Defense by Slidesgo</vt:lpstr>
      <vt:lpstr>Link Prediction Berdasarkan Metode Machine Learning</vt:lpstr>
      <vt:lpstr>Latar Belakang</vt:lpstr>
      <vt:lpstr>PowerPoint Presentation</vt:lpstr>
      <vt:lpstr>Masalah</vt:lpstr>
      <vt:lpstr>Tujuan</vt:lpstr>
      <vt:lpstr>Batasan Masalah</vt:lpstr>
      <vt:lpstr>Landasan Teori</vt:lpstr>
      <vt:lpstr>Skenario Penelitian</vt:lpstr>
      <vt:lpstr>Analisa Hasil</vt:lpstr>
      <vt:lpstr>Kesimpulan dan Saran</vt:lpstr>
      <vt:lpstr>PowerPoint Presentation</vt:lpstr>
      <vt:lpstr>PowerPoint Presentation</vt:lpstr>
      <vt:lpstr>Latar Belakang</vt:lpstr>
      <vt:lpstr>RANDOM FOREST</vt:lpstr>
      <vt:lpstr>PowerPoint Presentation</vt:lpstr>
      <vt:lpstr>PowerPoint Presentation</vt:lpstr>
      <vt:lpstr>PowerPoint Presentation</vt:lpstr>
      <vt:lpstr>SKENARIO SIMULASI</vt:lpstr>
      <vt:lpstr>PowerPoint Presentation</vt:lpstr>
      <vt:lpstr>Algoritma Model: </vt:lpstr>
      <vt:lpstr>PowerPoint Presentation</vt:lpstr>
      <vt:lpstr>PowerPoint Presentation</vt:lpstr>
      <vt:lpstr>Parameter Simulasi</vt:lpstr>
      <vt:lpstr>PowerPoint Presentation</vt:lpstr>
      <vt:lpstr>Metriks Unjuk Kerja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Optimasi/Unjuk Kerja Routing Multi-Copy iPRoPHET Dengan Klasifikasi Reliable Node Menggunakan Algoritma Random Forest</dc:title>
  <dc:creator>Cintya Claudya</dc:creator>
  <cp:lastModifiedBy>Cintya Claudya</cp:lastModifiedBy>
  <cp:revision>19</cp:revision>
  <dcterms:created xsi:type="dcterms:W3CDTF">2021-10-05T08:45:12Z</dcterms:created>
  <dcterms:modified xsi:type="dcterms:W3CDTF">2022-07-06T12:32:59Z</dcterms:modified>
</cp:coreProperties>
</file>