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75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Settimane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4"/>
                <c:pt idx="0">
                  <c:v>Analisi</c:v>
                </c:pt>
                <c:pt idx="1">
                  <c:v>Progettazione</c:v>
                </c:pt>
                <c:pt idx="2">
                  <c:v>Implementazione</c:v>
                </c:pt>
                <c:pt idx="3">
                  <c:v>Integrazione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16-4253-9929-2D8721412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9495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618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5556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2342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09102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4845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967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1440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9670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4747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982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2091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sabamedia.com/download-visual-studio-code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ernando-gaitan.com.ar/ordenar-y-desordenar-un-array-de-json-en-javascript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journalduweb.org/ou-et-comment-apprendre-le-html-et-cs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ImageDots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44097"/>
            <a:ext cx="2476112" cy="1183687"/>
          </a:xfrm>
        </p:spPr>
        <p:txBody>
          <a:bodyPr/>
          <a:lstStyle/>
          <a:p>
            <a:r>
              <a:rPr lang="en-US" dirty="0"/>
              <a:t>Alexandru Ciobanu</a:t>
            </a:r>
          </a:p>
          <a:p>
            <a:r>
              <a:rPr lang="en-US" dirty="0"/>
              <a:t>I3BB</a:t>
            </a:r>
          </a:p>
          <a:p>
            <a:r>
              <a:rPr lang="en-US" dirty="0"/>
              <a:t>15.12.2023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95330"/>
            <a:ext cx="10515600" cy="1115434"/>
          </a:xfrm>
        </p:spPr>
        <p:txBody>
          <a:bodyPr/>
          <a:lstStyle/>
          <a:p>
            <a:r>
              <a:rPr lang="en-US" dirty="0" err="1"/>
              <a:t>Progettazione</a:t>
            </a:r>
            <a:r>
              <a:rPr lang="en-US" dirty="0"/>
              <a:t>, come è </a:t>
            </a:r>
            <a:r>
              <a:rPr lang="en-US" dirty="0" err="1"/>
              <a:t>andata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6EB4F8B7-6783-2BDC-BD34-66C666D2C8F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84631" y="1834934"/>
            <a:ext cx="7306430" cy="1115434"/>
          </a:xfrm>
        </p:spPr>
        <p:txBody>
          <a:bodyPr/>
          <a:lstStyle/>
          <a:p>
            <a:r>
              <a:rPr lang="en-US" sz="2400" dirty="0" err="1">
                <a:sym typeface="Wingdings" panose="05000000000000000000" pitchFamily="2" charset="2"/>
              </a:rPr>
              <a:t>Integrazione</a:t>
            </a:r>
            <a:r>
              <a:rPr lang="en-US" sz="2400" dirty="0">
                <a:sym typeface="Wingdings" panose="05000000000000000000" pitchFamily="2" charset="2"/>
              </a:rPr>
              <a:t> e test  su </a:t>
            </a:r>
            <a:r>
              <a:rPr lang="en-US" sz="2400" dirty="0" err="1">
                <a:sym typeface="Wingdings" panose="05000000000000000000" pitchFamily="2" charset="2"/>
              </a:rPr>
              <a:t>tutta</a:t>
            </a:r>
            <a:r>
              <a:rPr lang="en-US" sz="2400" dirty="0">
                <a:sym typeface="Wingdings" panose="05000000000000000000" pitchFamily="2" charset="2"/>
              </a:rPr>
              <a:t> la </a:t>
            </a:r>
            <a:r>
              <a:rPr lang="en-US" sz="2400" dirty="0" err="1">
                <a:sym typeface="Wingdings" panose="05000000000000000000" pitchFamily="2" charset="2"/>
              </a:rPr>
              <a:t>durata</a:t>
            </a:r>
            <a:r>
              <a:rPr lang="en-US" sz="2400" dirty="0">
                <a:sym typeface="Wingdings" panose="05000000000000000000" pitchFamily="2" charset="2"/>
              </a:rPr>
              <a:t> del </a:t>
            </a:r>
            <a:r>
              <a:rPr lang="en-US" sz="2400" dirty="0" err="1">
                <a:sym typeface="Wingdings" panose="05000000000000000000" pitchFamily="2" charset="2"/>
              </a:rPr>
              <a:t>progetto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Documentazione</a:t>
            </a:r>
            <a:r>
              <a:rPr lang="en-US" sz="2400" dirty="0">
                <a:sym typeface="Wingdings" panose="05000000000000000000" pitchFamily="2" charset="2"/>
              </a:rPr>
              <a:t>  solo </a:t>
            </a:r>
            <a:r>
              <a:rPr lang="en-US" sz="2400" dirty="0" err="1">
                <a:sym typeface="Wingdings" panose="05000000000000000000" pitchFamily="2" charset="2"/>
              </a:rPr>
              <a:t>alla</a:t>
            </a:r>
            <a:r>
              <a:rPr lang="en-US" sz="2400" dirty="0">
                <a:sym typeface="Wingdings" panose="05000000000000000000" pitchFamily="2" charset="2"/>
              </a:rPr>
              <a:t> fine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F24D0-2A1B-968B-6463-9140A19E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16" y="2392651"/>
            <a:ext cx="2956816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95330"/>
            <a:ext cx="10515600" cy="1115434"/>
          </a:xfrm>
        </p:spPr>
        <p:txBody>
          <a:bodyPr/>
          <a:lstStyle/>
          <a:p>
            <a:r>
              <a:rPr lang="en-US" dirty="0" err="1"/>
              <a:t>Struttura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6EB4F8B7-6783-2BDC-BD34-66C666D2C8F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84631" y="1834934"/>
            <a:ext cx="3938079" cy="3474184"/>
          </a:xfrm>
        </p:spPr>
        <p:txBody>
          <a:bodyPr/>
          <a:lstStyle/>
          <a:p>
            <a:r>
              <a:rPr lang="it-IT" sz="1600" b="1" dirty="0"/>
              <a:t>dots.js e drawing.js </a:t>
            </a:r>
            <a:br>
              <a:rPr lang="it-IT" sz="1600" dirty="0"/>
            </a:br>
            <a:r>
              <a:rPr lang="it-IT" sz="1600" dirty="0"/>
              <a:t>contengono le funzioni essenziali per il disegno dei punti. </a:t>
            </a:r>
          </a:p>
          <a:p>
            <a:r>
              <a:rPr lang="it-IT" sz="1600" b="1" dirty="0"/>
              <a:t>dots_manager.js, drawing_manager.js </a:t>
            </a:r>
            <a:r>
              <a:rPr lang="it-IT" sz="1600" dirty="0"/>
              <a:t>fungono da intermediari tra l'HTML e il JS.</a:t>
            </a:r>
          </a:p>
          <a:p>
            <a:r>
              <a:rPr lang="it-IT" sz="1600" b="1" dirty="0"/>
              <a:t>layers.js</a:t>
            </a:r>
            <a:br>
              <a:rPr lang="it-IT" sz="1600" dirty="0"/>
            </a:br>
            <a:r>
              <a:rPr lang="it-IT" sz="1600" dirty="0"/>
              <a:t>gestisce il cambio della visualizzazione dei layer.</a:t>
            </a:r>
          </a:p>
          <a:p>
            <a:r>
              <a:rPr lang="en-US" sz="1600" b="1" dirty="0"/>
              <a:t>main.js</a:t>
            </a:r>
            <a:br>
              <a:rPr lang="en-US" sz="1600" dirty="0"/>
            </a:br>
            <a:r>
              <a:rPr lang="it-IT" sz="1600" dirty="0"/>
              <a:t>comprende il resto delle funzioni, come il salvataggio, stampa, inizializzazione di funzioni.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83BAA-DB8D-1F3C-31CF-8A59CC75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78" y="1554220"/>
            <a:ext cx="7155800" cy="112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FB568-57A6-2B01-8E06-7C8DD0957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78" y="2950368"/>
            <a:ext cx="7262489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3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95330"/>
            <a:ext cx="10515600" cy="1115434"/>
          </a:xfrm>
        </p:spPr>
        <p:txBody>
          <a:bodyPr/>
          <a:lstStyle/>
          <a:p>
            <a:r>
              <a:rPr lang="en-US" dirty="0" err="1"/>
              <a:t>Mancanze</a:t>
            </a:r>
            <a:r>
              <a:rPr lang="en-US" dirty="0"/>
              <a:t>,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conosciuti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6EB4F8B7-6783-2BDC-BD34-66C666D2C8F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84631" y="1834933"/>
            <a:ext cx="7306430" cy="1384127"/>
          </a:xfrm>
        </p:spPr>
        <p:txBody>
          <a:bodyPr/>
          <a:lstStyle/>
          <a:p>
            <a:r>
              <a:rPr lang="en-US" sz="2400" dirty="0"/>
              <a:t>Stile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vari</a:t>
            </a:r>
            <a:r>
              <a:rPr lang="en-US" sz="2400" dirty="0"/>
              <a:t> browser non </a:t>
            </a:r>
            <a:r>
              <a:rPr lang="en-US" sz="2400" dirty="0" err="1"/>
              <a:t>testato</a:t>
            </a:r>
            <a:r>
              <a:rPr lang="en-US" sz="2400" dirty="0"/>
              <a:t> </a:t>
            </a:r>
            <a:r>
              <a:rPr lang="en-US" sz="2400" dirty="0" err="1"/>
              <a:t>completamente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es. Firefox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CF455-0440-8A04-9CBC-54EF386F8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90" y="2850511"/>
            <a:ext cx="3339980" cy="30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95330"/>
            <a:ext cx="10515600" cy="1115434"/>
          </a:xfrm>
        </p:spPr>
        <p:txBody>
          <a:bodyPr/>
          <a:lstStyle/>
          <a:p>
            <a:r>
              <a:rPr lang="en-US" dirty="0" err="1"/>
              <a:t>Sviluppi</a:t>
            </a:r>
            <a:r>
              <a:rPr lang="en-US" dirty="0"/>
              <a:t> </a:t>
            </a:r>
            <a:r>
              <a:rPr lang="en-US" dirty="0" err="1"/>
              <a:t>futuri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6EB4F8B7-6783-2BDC-BD34-66C666D2C8F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84631" y="1834933"/>
            <a:ext cx="7306430" cy="2261206"/>
          </a:xfrm>
        </p:spPr>
        <p:txBody>
          <a:bodyPr/>
          <a:lstStyle/>
          <a:p>
            <a:r>
              <a:rPr lang="en-US" sz="2400" dirty="0"/>
              <a:t>Login</a:t>
            </a:r>
          </a:p>
          <a:p>
            <a:r>
              <a:rPr lang="en-US" sz="2400" dirty="0" err="1"/>
              <a:t>Salvataggio</a:t>
            </a:r>
            <a:r>
              <a:rPr lang="en-US" sz="2400" dirty="0"/>
              <a:t> </a:t>
            </a:r>
            <a:r>
              <a:rPr lang="en-US" sz="2400" dirty="0" err="1"/>
              <a:t>progetti</a:t>
            </a:r>
            <a:r>
              <a:rPr lang="en-US" sz="2400" dirty="0"/>
              <a:t>, per </a:t>
            </a:r>
            <a:r>
              <a:rPr lang="en-US" sz="2400" dirty="0" err="1"/>
              <a:t>modifiche</a:t>
            </a:r>
            <a:r>
              <a:rPr lang="en-US" sz="2400" dirty="0"/>
              <a:t> future</a:t>
            </a:r>
          </a:p>
          <a:p>
            <a:r>
              <a:rPr lang="en-US" sz="2400" dirty="0" err="1"/>
              <a:t>Aggiunta</a:t>
            </a:r>
            <a:r>
              <a:rPr lang="en-US" sz="2400" dirty="0"/>
              <a:t> di </a:t>
            </a:r>
            <a:r>
              <a:rPr lang="en-US" sz="2400" dirty="0" err="1"/>
              <a:t>puntini</a:t>
            </a:r>
            <a:r>
              <a:rPr lang="en-US" sz="2400" dirty="0"/>
              <a:t> in </a:t>
            </a:r>
            <a:r>
              <a:rPr lang="en-US" sz="2400" dirty="0" err="1"/>
              <a:t>automatico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 descr="10,764 Future Illustrations - Free in SVG, PNG, EPS - IconScout">
            <a:extLst>
              <a:ext uri="{FF2B5EF4-FFF2-40B4-BE49-F238E27FC236}">
                <a16:creationId xmlns:a16="http://schemas.microsoft.com/office/drawing/2014/main" id="{223D89A8-2307-3FB0-964D-E5839F17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834933"/>
            <a:ext cx="6429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95330"/>
            <a:ext cx="10515600" cy="1115434"/>
          </a:xfrm>
        </p:spPr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6EB4F8B7-6783-2BDC-BD34-66C666D2C8F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84631" y="1834933"/>
            <a:ext cx="7306430" cy="2261206"/>
          </a:xfrm>
        </p:spPr>
        <p:txBody>
          <a:bodyPr/>
          <a:lstStyle/>
          <a:p>
            <a:r>
              <a:rPr lang="en-US" sz="2400" dirty="0" err="1"/>
              <a:t>Soddisfatto</a:t>
            </a:r>
            <a:endParaRPr lang="en-US" sz="2400" dirty="0"/>
          </a:p>
          <a:p>
            <a:r>
              <a:rPr lang="en-US" sz="2400" dirty="0" err="1"/>
              <a:t>Importanza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documentazione</a:t>
            </a:r>
            <a:endParaRPr lang="en-US" sz="2400" dirty="0"/>
          </a:p>
          <a:p>
            <a:r>
              <a:rPr lang="en-US" sz="2400" dirty="0" err="1"/>
              <a:t>Programmazione</a:t>
            </a:r>
            <a:r>
              <a:rPr lang="en-US" sz="2400" dirty="0"/>
              <a:t> ad </a:t>
            </a:r>
            <a:r>
              <a:rPr lang="en-US" sz="2400" dirty="0" err="1"/>
              <a:t>oggetti</a:t>
            </a:r>
            <a:r>
              <a:rPr lang="en-US" sz="2400" dirty="0"/>
              <a:t> in </a:t>
            </a:r>
            <a:r>
              <a:rPr lang="en-US" sz="2400" dirty="0" err="1"/>
              <a:t>Javascript</a:t>
            </a:r>
            <a:endParaRPr lang="en-US" sz="2400" dirty="0"/>
          </a:p>
          <a:p>
            <a:r>
              <a:rPr lang="en-US" sz="2400" dirty="0" err="1"/>
              <a:t>Imparato</a:t>
            </a:r>
            <a:r>
              <a:rPr lang="en-US" sz="2400" dirty="0"/>
              <a:t> a </a:t>
            </a:r>
            <a:r>
              <a:rPr lang="en-US" sz="2400" dirty="0" err="1"/>
              <a:t>gestire</a:t>
            </a:r>
            <a:r>
              <a:rPr lang="en-US" sz="2400" dirty="0"/>
              <a:t> un Progetto</a:t>
            </a:r>
          </a:p>
          <a:p>
            <a:r>
              <a:rPr lang="en-US" sz="2400" dirty="0" err="1"/>
              <a:t>Sfruttato</a:t>
            </a:r>
            <a:r>
              <a:rPr lang="en-US" sz="2400" dirty="0"/>
              <a:t> Git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7080E-FAB5-1252-17F9-5E564CAB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90" y="2965536"/>
            <a:ext cx="3078747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09322"/>
            <a:ext cx="12192000" cy="1115434"/>
          </a:xfrm>
        </p:spPr>
        <p:txBody>
          <a:bodyPr/>
          <a:lstStyle/>
          <a:p>
            <a:pPr algn="ctr"/>
            <a:r>
              <a:rPr lang="en-US" dirty="0"/>
              <a:t>Grazie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078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Indice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3F7E7E-92C2-E7C5-65A3-0D0BC9407F7A}"/>
              </a:ext>
            </a:extLst>
          </p:cNvPr>
          <p:cNvSpPr/>
          <p:nvPr/>
        </p:nvSpPr>
        <p:spPr>
          <a:xfrm>
            <a:off x="2844512" y="903459"/>
            <a:ext cx="8834916" cy="4727230"/>
          </a:xfrm>
          <a:prstGeom prst="roundRec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5A9F5-AF0A-3765-60BA-4221A824709C}"/>
              </a:ext>
            </a:extLst>
          </p:cNvPr>
          <p:cNvSpPr txBox="1"/>
          <p:nvPr/>
        </p:nvSpPr>
        <p:spPr>
          <a:xfrm>
            <a:off x="3253604" y="1227311"/>
            <a:ext cx="8344853" cy="3736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Introduzione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Scelte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adottate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Design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Obiettivi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Progettazione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Mancanze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Sviluppi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futuri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Conclusioni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Introduzione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44630" y="1632280"/>
            <a:ext cx="5162709" cy="420683"/>
          </a:xfrm>
        </p:spPr>
        <p:txBody>
          <a:bodyPr/>
          <a:lstStyle/>
          <a:p>
            <a:r>
              <a:rPr lang="en-US" sz="2400" dirty="0" err="1"/>
              <a:t>Funzionalità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44629" y="2076113"/>
            <a:ext cx="5162709" cy="1153860"/>
          </a:xfrm>
        </p:spPr>
        <p:txBody>
          <a:bodyPr/>
          <a:lstStyle/>
          <a:p>
            <a:r>
              <a:rPr lang="en-US" sz="2000" dirty="0" err="1"/>
              <a:t>Importare</a:t>
            </a:r>
            <a:r>
              <a:rPr lang="en-US" sz="2000" dirty="0"/>
              <a:t> </a:t>
            </a:r>
            <a:r>
              <a:rPr lang="en-US" sz="2000" dirty="0" err="1"/>
              <a:t>immagini</a:t>
            </a:r>
            <a:endParaRPr lang="en-US" sz="2000" dirty="0"/>
          </a:p>
          <a:p>
            <a:r>
              <a:rPr lang="en-US" sz="1800" dirty="0" err="1"/>
              <a:t>Aggiungere</a:t>
            </a:r>
            <a:r>
              <a:rPr lang="en-US" sz="2000" dirty="0"/>
              <a:t> </a:t>
            </a:r>
            <a:r>
              <a:rPr lang="en-US" sz="2000" dirty="0" err="1"/>
              <a:t>puntini</a:t>
            </a:r>
            <a:r>
              <a:rPr lang="en-US" sz="2000" dirty="0"/>
              <a:t> e </a:t>
            </a:r>
            <a:r>
              <a:rPr lang="en-US" sz="2000" dirty="0" err="1"/>
              <a:t>disegni</a:t>
            </a:r>
            <a:endParaRPr lang="en-US" sz="2000" dirty="0"/>
          </a:p>
          <a:p>
            <a:r>
              <a:rPr lang="en-US" sz="2000" dirty="0" err="1"/>
              <a:t>Esportazione</a:t>
            </a:r>
            <a:r>
              <a:rPr lang="en-US" sz="2000" dirty="0"/>
              <a:t> / </a:t>
            </a:r>
            <a:r>
              <a:rPr lang="en-US" sz="2000" dirty="0" err="1"/>
              <a:t>stampa</a:t>
            </a:r>
            <a:endParaRPr lang="en-US" sz="2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44630" y="3591729"/>
            <a:ext cx="5162709" cy="420683"/>
          </a:xfrm>
        </p:spPr>
        <p:txBody>
          <a:bodyPr/>
          <a:lstStyle/>
          <a:p>
            <a:r>
              <a:rPr lang="en-US" sz="2400" dirty="0" err="1"/>
              <a:t>Utilizzato</a:t>
            </a:r>
            <a:r>
              <a:rPr lang="en-US" sz="2400" dirty="0"/>
              <a:t> da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44629" y="4026728"/>
            <a:ext cx="5162709" cy="946487"/>
          </a:xfrm>
        </p:spPr>
        <p:txBody>
          <a:bodyPr/>
          <a:lstStyle/>
          <a:p>
            <a:r>
              <a:rPr lang="en-US" sz="1800" dirty="0" err="1"/>
              <a:t>Persone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hanno</a:t>
            </a:r>
            <a:r>
              <a:rPr lang="en-US" sz="1800" dirty="0"/>
              <a:t> a </a:t>
            </a:r>
            <a:r>
              <a:rPr lang="en-US" sz="1800" dirty="0" err="1"/>
              <a:t>che</a:t>
            </a:r>
            <a:r>
              <a:rPr lang="en-US" sz="1800" dirty="0"/>
              <a:t> fare con </a:t>
            </a:r>
            <a:r>
              <a:rPr lang="en-US" sz="1800" dirty="0" err="1"/>
              <a:t>i</a:t>
            </a:r>
            <a:r>
              <a:rPr lang="en-US" sz="1800" dirty="0"/>
              <a:t> bambini, </a:t>
            </a:r>
            <a:r>
              <a:rPr lang="en-US" sz="1800" dirty="0" err="1"/>
              <a:t>maestri</a:t>
            </a:r>
            <a:r>
              <a:rPr lang="en-US" sz="1800" dirty="0"/>
              <a:t> / </a:t>
            </a:r>
            <a:r>
              <a:rPr lang="en-US" sz="1800" dirty="0" err="1"/>
              <a:t>genitori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7DFD1B-2F19-AE5C-8E84-AC747A84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14" y="1688512"/>
            <a:ext cx="5594786" cy="3017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E99D130D-1EFE-514A-236D-3361A14D7149}"/>
              </a:ext>
            </a:extLst>
          </p:cNvPr>
          <p:cNvSpPr txBox="1">
            <a:spLocks/>
          </p:cNvSpPr>
          <p:nvPr/>
        </p:nvSpPr>
        <p:spPr>
          <a:xfrm>
            <a:off x="373883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ImageDots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13991"/>
            <a:ext cx="10515600" cy="1115434"/>
          </a:xfrm>
        </p:spPr>
        <p:txBody>
          <a:bodyPr/>
          <a:lstStyle/>
          <a:p>
            <a:r>
              <a:rPr lang="en-US" dirty="0" err="1"/>
              <a:t>Scelte</a:t>
            </a:r>
            <a:r>
              <a:rPr lang="en-US" dirty="0"/>
              <a:t> </a:t>
            </a:r>
            <a:r>
              <a:rPr lang="en-US" dirty="0" err="1"/>
              <a:t>adottate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2247A79-47F7-298F-CA85-9FE283FAE286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096000" y="1638990"/>
            <a:ext cx="4904232" cy="2354511"/>
          </a:xfrm>
        </p:spPr>
        <p:txBody>
          <a:bodyPr/>
          <a:lstStyle/>
          <a:p>
            <a:r>
              <a:rPr lang="en-US" dirty="0" err="1"/>
              <a:t>Sviluppo</a:t>
            </a:r>
            <a:r>
              <a:rPr lang="en-US" dirty="0"/>
              <a:t> veloce, </a:t>
            </a:r>
            <a:r>
              <a:rPr lang="en-US" dirty="0" err="1"/>
              <a:t>confidenza</a:t>
            </a:r>
            <a:endParaRPr lang="en-US" dirty="0"/>
          </a:p>
          <a:p>
            <a:r>
              <a:rPr lang="en-US" dirty="0" err="1"/>
              <a:t>Compatibilità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dispositivi</a:t>
            </a:r>
            <a:r>
              <a:rPr lang="en-US" dirty="0"/>
              <a:t> e OS</a:t>
            </a:r>
          </a:p>
          <a:p>
            <a:r>
              <a:rPr lang="en-US" dirty="0" err="1"/>
              <a:t>Implementazione</a:t>
            </a:r>
            <a:r>
              <a:rPr lang="en-US" dirty="0"/>
              <a:t> di interface </a:t>
            </a:r>
            <a:r>
              <a:rPr lang="en-US" dirty="0" err="1"/>
              <a:t>grafiche</a:t>
            </a:r>
            <a:r>
              <a:rPr lang="en-US" dirty="0"/>
              <a:t> semplice e veloce</a:t>
            </a:r>
          </a:p>
          <a:p>
            <a:endParaRPr lang="en-US" dirty="0"/>
          </a:p>
        </p:txBody>
      </p:sp>
      <p:pic>
        <p:nvPicPr>
          <p:cNvPr id="7" name="Picture 6" descr="A logo of a website&#10;&#10;Description automatically generated with medium confidence">
            <a:extLst>
              <a:ext uri="{FF2B5EF4-FFF2-40B4-BE49-F238E27FC236}">
                <a16:creationId xmlns:a16="http://schemas.microsoft.com/office/drawing/2014/main" id="{C629BEAF-B087-6800-B894-C55FDF7EB7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848" t="7906" b="10185"/>
          <a:stretch/>
        </p:blipFill>
        <p:spPr>
          <a:xfrm>
            <a:off x="603769" y="1638990"/>
            <a:ext cx="3693368" cy="2071396"/>
          </a:xfrm>
          <a:prstGeom prst="rect">
            <a:avLst/>
          </a:prstGeom>
        </p:spPr>
      </p:pic>
      <p:pic>
        <p:nvPicPr>
          <p:cNvPr id="9" name="Picture 8" descr="A yellow and white logo&#10;&#10;Description automatically generated">
            <a:extLst>
              <a:ext uri="{FF2B5EF4-FFF2-40B4-BE49-F238E27FC236}">
                <a16:creationId xmlns:a16="http://schemas.microsoft.com/office/drawing/2014/main" id="{3487E73F-77B4-61E8-D116-66A9D5D33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45752" y="2000250"/>
            <a:ext cx="1428750" cy="1428750"/>
          </a:xfrm>
          <a:prstGeom prst="rect">
            <a:avLst/>
          </a:prstGeom>
        </p:spPr>
      </p:pic>
      <p:pic>
        <p:nvPicPr>
          <p:cNvPr id="13" name="Picture 12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05BE811B-DA6F-83A7-727E-9FB40E281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73206" y="3864516"/>
            <a:ext cx="1354494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57" y="665918"/>
            <a:ext cx="1885344" cy="1115434"/>
          </a:xfrm>
        </p:spPr>
        <p:txBody>
          <a:bodyPr/>
          <a:lstStyle/>
          <a:p>
            <a:r>
              <a:rPr lang="en-US" sz="3600" dirty="0"/>
              <a:t>Design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871A2896-0E4C-C4EE-731D-20874A5CA576}"/>
              </a:ext>
            </a:extLst>
          </p:cNvPr>
          <p:cNvSpPr txBox="1">
            <a:spLocks/>
          </p:cNvSpPr>
          <p:nvPr/>
        </p:nvSpPr>
        <p:spPr>
          <a:xfrm>
            <a:off x="7489971" y="665918"/>
            <a:ext cx="4285862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err="1"/>
              <a:t>Implementazione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1B7179-01EA-FCCA-E820-2B42878D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85" y="1937211"/>
            <a:ext cx="6078048" cy="3278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A0B52F-6911-A1FE-0494-A876AD4C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1899830"/>
            <a:ext cx="4908462" cy="3353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55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668860"/>
            <a:ext cx="10515600" cy="1115434"/>
          </a:xfrm>
        </p:spPr>
        <p:txBody>
          <a:bodyPr/>
          <a:lstStyle/>
          <a:p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2247A79-47F7-298F-CA85-9FE283FAE286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84632" y="2105521"/>
            <a:ext cx="4904232" cy="2354511"/>
          </a:xfrm>
        </p:spPr>
        <p:txBody>
          <a:bodyPr/>
          <a:lstStyle/>
          <a:p>
            <a:r>
              <a:rPr lang="en-US" sz="2400" dirty="0"/>
              <a:t>Canvas</a:t>
            </a:r>
          </a:p>
          <a:p>
            <a:r>
              <a:rPr lang="en-US" sz="2400" dirty="0" err="1"/>
              <a:t>Sviluppo</a:t>
            </a:r>
            <a:r>
              <a:rPr lang="en-US" sz="2400" dirty="0"/>
              <a:t> di un </a:t>
            </a:r>
            <a:r>
              <a:rPr lang="en-US" sz="2400" dirty="0" err="1"/>
              <a:t>progetto</a:t>
            </a:r>
            <a:r>
              <a:rPr lang="en-US" sz="2400" dirty="0"/>
              <a:t> </a:t>
            </a:r>
            <a:r>
              <a:rPr lang="en-US" sz="2400" dirty="0" err="1"/>
              <a:t>lungo</a:t>
            </a:r>
            <a:endParaRPr lang="en-US" sz="2400" dirty="0"/>
          </a:p>
          <a:p>
            <a:r>
              <a:rPr lang="en-US" sz="2400" dirty="0" err="1"/>
              <a:t>Grafica</a:t>
            </a:r>
            <a:r>
              <a:rPr lang="en-US" sz="2400" dirty="0"/>
              <a:t> e </a:t>
            </a:r>
            <a:r>
              <a:rPr lang="en-US" sz="2400" dirty="0" err="1"/>
              <a:t>usabilità</a:t>
            </a:r>
            <a:r>
              <a:rPr lang="en-US" sz="2400" dirty="0"/>
              <a:t> (UI/UX)</a:t>
            </a:r>
          </a:p>
          <a:p>
            <a:r>
              <a:rPr lang="en-US" sz="2400" dirty="0" err="1"/>
              <a:t>Gestione</a:t>
            </a:r>
            <a:r>
              <a:rPr lang="en-US" sz="2400" dirty="0"/>
              <a:t> del tempo</a:t>
            </a:r>
          </a:p>
        </p:txBody>
      </p:sp>
      <p:pic>
        <p:nvPicPr>
          <p:cNvPr id="1026" name="Picture 2" descr="Objective Images – Browse 1,523,103 Stock Photos, Vectors, and Video |  Adobe Stock">
            <a:extLst>
              <a:ext uri="{FF2B5EF4-FFF2-40B4-BE49-F238E27FC236}">
                <a16:creationId xmlns:a16="http://schemas.microsoft.com/office/drawing/2014/main" id="{F768917A-F2F1-7CB2-D5E0-090607A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934" y="95304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4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95330"/>
            <a:ext cx="10515600" cy="1115434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6" name="Picture 5" descr="A diagram of a complex structure&#10;&#10;Description automatically generated with medium confidence">
            <a:extLst>
              <a:ext uri="{FF2B5EF4-FFF2-40B4-BE49-F238E27FC236}">
                <a16:creationId xmlns:a16="http://schemas.microsoft.com/office/drawing/2014/main" id="{6B325213-645A-FED6-3EC0-37B0BF8B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8" y="1403296"/>
            <a:ext cx="7555258" cy="4576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07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95330"/>
            <a:ext cx="10515600" cy="1115434"/>
          </a:xfrm>
        </p:spPr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6EB4F8B7-6783-2BDC-BD34-66C666D2C8F3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484631" y="1834934"/>
            <a:ext cx="7306430" cy="2802380"/>
          </a:xfrm>
        </p:spPr>
        <p:txBody>
          <a:bodyPr/>
          <a:lstStyle/>
          <a:p>
            <a:r>
              <a:rPr lang="en-US" sz="2400" dirty="0" err="1"/>
              <a:t>Analisi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2 settimane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Progettazione</a:t>
            </a:r>
            <a:r>
              <a:rPr lang="en-US" sz="2400" dirty="0">
                <a:sym typeface="Wingdings" panose="05000000000000000000" pitchFamily="2" charset="2"/>
              </a:rPr>
              <a:t>  1 </a:t>
            </a:r>
            <a:r>
              <a:rPr lang="en-US" sz="2400" dirty="0" err="1">
                <a:sym typeface="Wingdings" panose="05000000000000000000" pitchFamily="2" charset="2"/>
              </a:rPr>
              <a:t>settimana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Implementazione</a:t>
            </a:r>
            <a:r>
              <a:rPr lang="en-US" sz="2400" dirty="0">
                <a:sym typeface="Wingdings" panose="05000000000000000000" pitchFamily="2" charset="2"/>
              </a:rPr>
              <a:t>  6 settimane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Integrazione</a:t>
            </a:r>
            <a:r>
              <a:rPr lang="en-US" sz="2400" dirty="0">
                <a:sym typeface="Wingdings" panose="05000000000000000000" pitchFamily="2" charset="2"/>
              </a:rPr>
              <a:t>  1 settimane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Documentazione</a:t>
            </a:r>
            <a:r>
              <a:rPr lang="en-US" sz="2400" dirty="0">
                <a:sym typeface="Wingdings" panose="05000000000000000000" pitchFamily="2" charset="2"/>
              </a:rPr>
              <a:t>  su </a:t>
            </a:r>
            <a:r>
              <a:rPr lang="en-US" sz="2400" dirty="0" err="1">
                <a:sym typeface="Wingdings" panose="05000000000000000000" pitchFamily="2" charset="2"/>
              </a:rPr>
              <a:t>tutta</a:t>
            </a:r>
            <a:r>
              <a:rPr lang="en-US" sz="2400" dirty="0">
                <a:sym typeface="Wingdings" panose="05000000000000000000" pitchFamily="2" charset="2"/>
              </a:rPr>
              <a:t> la </a:t>
            </a:r>
            <a:r>
              <a:rPr lang="en-US" sz="2400" dirty="0" err="1">
                <a:sym typeface="Wingdings" panose="05000000000000000000" pitchFamily="2" charset="2"/>
              </a:rPr>
              <a:t>durata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sp>
        <p:nvSpPr>
          <p:cNvPr id="8" name="AutoShape 6" descr="Time Illustrations ~ Stock Time Vectors &amp; Clip Art | Pond5">
            <a:extLst>
              <a:ext uri="{FF2B5EF4-FFF2-40B4-BE49-F238E27FC236}">
                <a16:creationId xmlns:a16="http://schemas.microsoft.com/office/drawing/2014/main" id="{1BE0910F-C575-4D8F-52B5-367FCEB4C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1147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73BC39B-2B97-81C2-7512-DF24968DD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125053"/>
              </p:ext>
            </p:extLst>
          </p:nvPr>
        </p:nvGraphicFramePr>
        <p:xfrm>
          <a:off x="5943599" y="1834934"/>
          <a:ext cx="5997019" cy="3979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656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95330"/>
            <a:ext cx="10515600" cy="1115434"/>
          </a:xfrm>
        </p:spPr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 err="1"/>
              <a:t>ImageDots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5FF82-52DF-294F-CEDF-F4B64EB2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65" y="1510764"/>
            <a:ext cx="9838273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30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98</TotalTime>
  <Words>291</Words>
  <Application>Microsoft Office PowerPoint</Application>
  <PresentationFormat>Widescreen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Custom​​</vt:lpstr>
      <vt:lpstr>ImageDots</vt:lpstr>
      <vt:lpstr>Indice</vt:lpstr>
      <vt:lpstr>Introduzione</vt:lpstr>
      <vt:lpstr>Scelte adottate</vt:lpstr>
      <vt:lpstr>Design</vt:lpstr>
      <vt:lpstr>Obiettivi</vt:lpstr>
      <vt:lpstr>Use Case</vt:lpstr>
      <vt:lpstr>Progettazione</vt:lpstr>
      <vt:lpstr>Progettazione</vt:lpstr>
      <vt:lpstr>Progettazione, come è andata</vt:lpstr>
      <vt:lpstr>Struttura</vt:lpstr>
      <vt:lpstr>Mancanze, problemi conosciuti</vt:lpstr>
      <vt:lpstr>Sviluppi futuri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ImageDots</dc:title>
  <dc:creator>Ale C.</dc:creator>
  <cp:lastModifiedBy>Ale C.</cp:lastModifiedBy>
  <cp:revision>4</cp:revision>
  <dcterms:created xsi:type="dcterms:W3CDTF">2023-12-14T18:25:47Z</dcterms:created>
  <dcterms:modified xsi:type="dcterms:W3CDTF">2023-12-14T20:04:28Z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