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31203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71986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8876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69461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5171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526944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111509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428594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408735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962241-530B-40CD-BC80-76081FA99FDB}" type="datetimeFigureOut">
              <a:rPr lang="ru-RU" smtClean="0"/>
              <a:t>01.05.2019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424031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962241-530B-40CD-BC80-76081FA99FDB}"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22365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962241-530B-40CD-BC80-76081FA99FDB}" type="datetimeFigureOut">
              <a:rPr lang="ru-RU" smtClean="0"/>
              <a:t>01.05.2019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135880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962241-530B-40CD-BC80-76081FA99FDB}" type="datetimeFigureOut">
              <a:rPr lang="ru-RU" smtClean="0"/>
              <a:t>01.05.2019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302775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62241-530B-40CD-BC80-76081FA99FDB}" type="datetimeFigureOut">
              <a:rPr lang="ru-RU" smtClean="0"/>
              <a:t>01.05.2019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320546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962241-530B-40CD-BC80-76081FA99FDB}"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216362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962241-530B-40CD-BC80-76081FA99FDB}" type="datetimeFigureOut">
              <a:rPr lang="ru-RU" smtClean="0"/>
              <a:t>01.05.2019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B2172F-2B65-4AAA-8616-EE1CF5A9021E}" type="slidenum">
              <a:rPr lang="ru-RU" smtClean="0"/>
              <a:t>‹#›</a:t>
            </a:fld>
            <a:endParaRPr lang="ru-RU"/>
          </a:p>
        </p:txBody>
      </p:sp>
    </p:spTree>
    <p:extLst>
      <p:ext uri="{BB962C8B-B14F-4D97-AF65-F5344CB8AC3E}">
        <p14:creationId xmlns:p14="http://schemas.microsoft.com/office/powerpoint/2010/main" val="268157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962241-530B-40CD-BC80-76081FA99FDB}" type="datetimeFigureOut">
              <a:rPr lang="ru-RU" smtClean="0"/>
              <a:t>01.05.2019</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2172F-2B65-4AAA-8616-EE1CF5A9021E}" type="slidenum">
              <a:rPr lang="ru-RU" smtClean="0"/>
              <a:t>‹#›</a:t>
            </a:fld>
            <a:endParaRPr lang="ru-RU"/>
          </a:p>
        </p:txBody>
      </p:sp>
    </p:spTree>
    <p:extLst>
      <p:ext uri="{BB962C8B-B14F-4D97-AF65-F5344CB8AC3E}">
        <p14:creationId xmlns:p14="http://schemas.microsoft.com/office/powerpoint/2010/main" val="3512466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ro.wikipedia.org/wiki/C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ro.wikipedia.org/wiki/Periferic" TargetMode="External"/><Relationship Id="rId2" Type="http://schemas.openxmlformats.org/officeDocument/2006/relationships/hyperlink" Target="https://ro.wikipedia.org/wiki/Calculator_electronic" TargetMode="External"/><Relationship Id="rId1" Type="http://schemas.openxmlformats.org/officeDocument/2006/relationships/slideLayout" Target="../slideLayouts/slideLayout2.xml"/><Relationship Id="rId6" Type="http://schemas.openxmlformats.org/officeDocument/2006/relationships/hyperlink" Target="https://ro.wikipedia.org/wiki/Disc_dur" TargetMode="External"/><Relationship Id="rId5" Type="http://schemas.openxmlformats.org/officeDocument/2006/relationships/hyperlink" Target="https://ro.wikipedia.org/w/index.php?title=Unitate_de_dischet%C4%83&amp;action=edit&amp;redlink=1" TargetMode="External"/><Relationship Id="rId4" Type="http://schemas.openxmlformats.org/officeDocument/2006/relationships/hyperlink" Target="https://ro.wikipedia.org/wiki/Dat%C4%8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Times New Roman" panose="02020603050405020304" pitchFamily="18" charset="0"/>
                <a:cs typeface="Times New Roman" panose="02020603050405020304" pitchFamily="18" charset="0"/>
              </a:rPr>
              <a:t>Memorie</a:t>
            </a:r>
            <a:r>
              <a:rPr lang="en-US" dirty="0" smtClean="0">
                <a:latin typeface="Times New Roman" panose="02020603050405020304" pitchFamily="18" charset="0"/>
                <a:cs typeface="Times New Roman" panose="02020603050405020304" pitchFamily="18" charset="0"/>
              </a:rPr>
              <a:t> externa. </a:t>
            </a:r>
            <a:r>
              <a:rPr lang="en-US" dirty="0" err="1" smtClean="0">
                <a:latin typeface="Times New Roman" panose="02020603050405020304" pitchFamily="18" charset="0"/>
                <a:cs typeface="Times New Roman" panose="02020603050405020304" pitchFamily="18" charset="0"/>
              </a:rPr>
              <a:t>Memorie</a:t>
            </a:r>
            <a:r>
              <a:rPr lang="en-US" dirty="0" smtClean="0">
                <a:latin typeface="Times New Roman" panose="02020603050405020304" pitchFamily="18" charset="0"/>
                <a:cs typeface="Times New Roman" panose="02020603050405020304" pitchFamily="18" charset="0"/>
              </a:rPr>
              <a:t> externa </a:t>
            </a:r>
            <a:r>
              <a:rPr lang="en-US" dirty="0" err="1" smtClean="0">
                <a:latin typeface="Times New Roman" panose="02020603050405020304" pitchFamily="18" charset="0"/>
                <a:cs typeface="Times New Roman" panose="02020603050405020304" pitchFamily="18" charset="0"/>
              </a:rPr>
              <a:t>pe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purtatori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magnetici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optici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semiconductori</a:t>
            </a:r>
            <a:r>
              <a:rPr lang="en-US"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dirty="0" err="1" smtClean="0">
                <a:latin typeface="Times New Roman" panose="02020603050405020304" pitchFamily="18" charset="0"/>
                <a:cs typeface="Times New Roman" panose="02020603050405020304" pitchFamily="18" charset="0"/>
              </a:rPr>
              <a:t>Ciobanu</a:t>
            </a:r>
            <a:r>
              <a:rPr lang="en-US" dirty="0" smtClean="0">
                <a:latin typeface="Times New Roman" panose="02020603050405020304" pitchFamily="18" charset="0"/>
                <a:cs typeface="Times New Roman" panose="02020603050405020304" pitchFamily="18" charset="0"/>
              </a:rPr>
              <a:t> Bogdan</a:t>
            </a:r>
          </a:p>
          <a:p>
            <a:pPr algn="r"/>
            <a:r>
              <a:rPr lang="en-US" dirty="0" err="1" smtClean="0">
                <a:latin typeface="Times New Roman" panose="02020603050405020304" pitchFamily="18" charset="0"/>
                <a:cs typeface="Times New Roman" panose="02020603050405020304" pitchFamily="18" charset="0"/>
              </a:rPr>
              <a:t>Clasa</a:t>
            </a:r>
            <a:r>
              <a:rPr lang="en-US" dirty="0" smtClean="0">
                <a:latin typeface="Times New Roman" panose="02020603050405020304" pitchFamily="18" charset="0"/>
                <a:cs typeface="Times New Roman" panose="02020603050405020304" pitchFamily="18" charset="0"/>
              </a:rPr>
              <a:t> 10,,C”</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1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4785" y="219503"/>
            <a:ext cx="5416061" cy="595746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05145" y="448408"/>
            <a:ext cx="6031523" cy="5486399"/>
          </a:xfrm>
        </p:spPr>
      </p:pic>
    </p:spTree>
    <p:extLst>
      <p:ext uri="{BB962C8B-B14F-4D97-AF65-F5344CB8AC3E}">
        <p14:creationId xmlns:p14="http://schemas.microsoft.com/office/powerpoint/2010/main" val="27483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5802"/>
            <a:ext cx="10515600" cy="505312"/>
          </a:xfrm>
        </p:spPr>
        <p:txBody>
          <a:bodyPr>
            <a:normAutofit fontScale="90000"/>
          </a:bodyPr>
          <a:lstStyle/>
          <a:p>
            <a:pPr algn="ctr"/>
            <a:r>
              <a:rPr lang="ro-RO" sz="4900" dirty="0">
                <a:solidFill>
                  <a:srgbClr val="FF0000"/>
                </a:solidFill>
                <a:latin typeface="Times New Roman" panose="02020603050405020304" pitchFamily="18" charset="0"/>
                <a:cs typeface="Times New Roman" panose="02020603050405020304" pitchFamily="18" charset="0"/>
              </a:rPr>
              <a:t>DVD (Digital Versatile Disk)</a:t>
            </a:r>
            <a:r>
              <a:rPr lang="ro-RO" dirty="0"/>
              <a:t/>
            </a:r>
            <a:br>
              <a:rPr lang="ro-RO" dirty="0"/>
            </a:br>
            <a:endParaRPr lang="ru-RU" dirty="0"/>
          </a:p>
        </p:txBody>
      </p:sp>
      <p:sp>
        <p:nvSpPr>
          <p:cNvPr id="3" name="Content Placeholder 2"/>
          <p:cNvSpPr>
            <a:spLocks noGrp="1"/>
          </p:cNvSpPr>
          <p:nvPr>
            <p:ph idx="1"/>
          </p:nvPr>
        </p:nvSpPr>
        <p:spPr>
          <a:xfrm>
            <a:off x="838200" y="1011114"/>
            <a:ext cx="10515600" cy="5165849"/>
          </a:xfrm>
        </p:spPr>
        <p:txBody>
          <a:bodyPr>
            <a:normAutofit lnSpcReduction="10000"/>
          </a:bodyPr>
          <a:lstStyle/>
          <a:p>
            <a:pPr marL="0" indent="0">
              <a:buNone/>
            </a:pPr>
            <a:r>
              <a:rPr lang="ro-RO" sz="3200" b="1" dirty="0">
                <a:latin typeface="Times New Roman" panose="02020603050405020304" pitchFamily="18" charset="0"/>
                <a:cs typeface="Times New Roman" panose="02020603050405020304" pitchFamily="18" charset="0"/>
              </a:rPr>
              <a:t>DVD-ul</a:t>
            </a:r>
            <a:r>
              <a:rPr lang="ro-RO" sz="3200" dirty="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este </a:t>
            </a:r>
            <a:r>
              <a:rPr lang="ro-RO" sz="3200" dirty="0">
                <a:latin typeface="Times New Roman" panose="02020603050405020304" pitchFamily="18" charset="0"/>
                <a:cs typeface="Times New Roman" panose="02020603050405020304" pitchFamily="18" charset="0"/>
              </a:rPr>
              <a:t>un mediu de stocare optic care vine ca succesor al </a:t>
            </a:r>
            <a:r>
              <a:rPr lang="ro-RO" sz="3200" dirty="0">
                <a:latin typeface="Times New Roman" panose="02020603050405020304" pitchFamily="18" charset="0"/>
                <a:cs typeface="Times New Roman" panose="02020603050405020304" pitchFamily="18" charset="0"/>
                <a:hlinkClick r:id="rId2" tooltip="CD"/>
              </a:rPr>
              <a:t>CD</a:t>
            </a:r>
            <a:r>
              <a:rPr lang="ro-RO" sz="3200" dirty="0">
                <a:latin typeface="Times New Roman" panose="02020603050405020304" pitchFamily="18" charset="0"/>
                <a:cs typeface="Times New Roman" panose="02020603050405020304" pitchFamily="18" charset="0"/>
              </a:rPr>
              <a:t>-ului, cu o capacitate de aproape 7 ori mai mare, însă cu un mod diferit de scriere a informației pe disc.</a:t>
            </a:r>
            <a:endParaRPr lang="en-US" sz="3200" dirty="0" smtClean="0">
              <a:latin typeface="Times New Roman" panose="02020603050405020304" pitchFamily="18" charset="0"/>
              <a:cs typeface="Times New Roman" panose="02020603050405020304" pitchFamily="18" charset="0"/>
            </a:endParaRPr>
          </a:p>
          <a:p>
            <a:pPr marL="0" indent="0">
              <a:buNone/>
            </a:pPr>
            <a:r>
              <a:rPr lang="ro-RO" sz="3200" dirty="0" smtClean="0">
                <a:latin typeface="Times New Roman" panose="02020603050405020304" pitchFamily="18" charset="0"/>
                <a:cs typeface="Times New Roman" panose="02020603050405020304" pitchFamily="18" charset="0"/>
              </a:rPr>
              <a:t>Începând </a:t>
            </a:r>
            <a:r>
              <a:rPr lang="ro-RO" sz="3200" dirty="0">
                <a:latin typeface="Times New Roman" panose="02020603050405020304" pitchFamily="18" charset="0"/>
                <a:cs typeface="Times New Roman" panose="02020603050405020304" pitchFamily="18" charset="0"/>
              </a:rPr>
              <a:t>din octombrie 1996, pe piaţă au apărut unităţile şi discurile DVD (Digital Versatile Disk) proiectate iniţial pentru stocări video, care arată la fel ca CD-ROM-urile. Aceste discuri pot stoca de 7 ori mai mult decât CD-ROM-ul adică 4,7GB.</a:t>
            </a:r>
            <a:endParaRPr lang="en-US" sz="3200" dirty="0" smtClean="0">
              <a:latin typeface="Times New Roman" panose="02020603050405020304" pitchFamily="18" charset="0"/>
              <a:cs typeface="Times New Roman" panose="02020603050405020304" pitchFamily="18" charset="0"/>
            </a:endParaRPr>
          </a:p>
          <a:p>
            <a:pPr marL="0" indent="0">
              <a:buNone/>
            </a:pPr>
            <a:r>
              <a:rPr lang="ro-RO" sz="3200" dirty="0" smtClean="0">
                <a:latin typeface="Times New Roman" panose="02020603050405020304" pitchFamily="18" charset="0"/>
                <a:cs typeface="Times New Roman" panose="02020603050405020304" pitchFamily="18" charset="0"/>
              </a:rPr>
              <a:t>Un </a:t>
            </a:r>
            <a:r>
              <a:rPr lang="ro-RO" sz="3200" dirty="0">
                <a:latin typeface="Times New Roman" panose="02020603050405020304" pitchFamily="18" charset="0"/>
                <a:cs typeface="Times New Roman" panose="02020603050405020304" pitchFamily="18" charset="0"/>
              </a:rPr>
              <a:t>DVD poate stoca 2 ore </a:t>
            </a:r>
            <a:r>
              <a:rPr lang="ro-RO" sz="3200" dirty="0" smtClean="0">
                <a:latin typeface="Times New Roman" panose="02020603050405020304" pitchFamily="18" charset="0"/>
                <a:cs typeface="Times New Roman" panose="02020603050405020304" pitchFamily="18" charset="0"/>
              </a:rPr>
              <a:t>desemnal </a:t>
            </a:r>
            <a:r>
              <a:rPr lang="ro-RO" sz="3200" dirty="0">
                <a:latin typeface="Times New Roman" panose="02020603050405020304" pitchFamily="18" charset="0"/>
                <a:cs typeface="Times New Roman" panose="02020603050405020304" pitchFamily="18" charset="0"/>
              </a:rPr>
              <a:t>digital de cea mai </a:t>
            </a:r>
            <a:r>
              <a:rPr lang="ro-RO" sz="3200" dirty="0" smtClean="0">
                <a:latin typeface="Times New Roman" panose="02020603050405020304" pitchFamily="18" charset="0"/>
                <a:cs typeface="Times New Roman" panose="02020603050405020304" pitchFamily="18" charset="0"/>
              </a:rPr>
              <a:t>bunăcalitate </a:t>
            </a:r>
            <a:r>
              <a:rPr lang="ro-RO" sz="3200" dirty="0">
                <a:latin typeface="Times New Roman" panose="02020603050405020304" pitchFamily="18" charset="0"/>
                <a:cs typeface="Times New Roman" panose="02020603050405020304" pitchFamily="18" charset="0"/>
              </a:rPr>
              <a:t>şi cu un semnal </a:t>
            </a:r>
            <a:r>
              <a:rPr lang="ro-RO" sz="3200" dirty="0" smtClean="0">
                <a:latin typeface="Times New Roman" panose="02020603050405020304" pitchFamily="18" charset="0"/>
                <a:cs typeface="Times New Roman" panose="02020603050405020304" pitchFamily="18" charset="0"/>
              </a:rPr>
              <a:t>audio</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Surround </a:t>
            </a:r>
            <a:r>
              <a:rPr lang="ro-RO" sz="3200" dirty="0">
                <a:latin typeface="Times New Roman" panose="02020603050405020304" pitchFamily="18" charset="0"/>
                <a:cs typeface="Times New Roman" panose="02020603050405020304" pitchFamily="18" charset="0"/>
              </a:rPr>
              <a:t>Sound pe 8 piste.</a:t>
            </a:r>
          </a:p>
          <a:p>
            <a:endParaRPr lang="ru-RU" dirty="0"/>
          </a:p>
        </p:txBody>
      </p:sp>
    </p:spTree>
    <p:extLst>
      <p:ext uri="{BB962C8B-B14F-4D97-AF65-F5344CB8AC3E}">
        <p14:creationId xmlns:p14="http://schemas.microsoft.com/office/powerpoint/2010/main" val="396245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1546" y="545123"/>
            <a:ext cx="6057463" cy="563184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19008" y="365125"/>
            <a:ext cx="5715437" cy="5811838"/>
          </a:xfrm>
        </p:spPr>
      </p:pic>
    </p:spTree>
    <p:extLst>
      <p:ext uri="{BB962C8B-B14F-4D97-AF65-F5344CB8AC3E}">
        <p14:creationId xmlns:p14="http://schemas.microsoft.com/office/powerpoint/2010/main" val="231519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smtClean="0">
                <a:solidFill>
                  <a:srgbClr val="FF0000"/>
                </a:solidFill>
                <a:latin typeface="Times New Roman" panose="02020603050405020304" pitchFamily="18" charset="0"/>
                <a:cs typeface="Times New Roman" panose="02020603050405020304" pitchFamily="18" charset="0"/>
              </a:rPr>
              <a:t>MEMORII SEMICONDUCTOARE</a:t>
            </a:r>
            <a:endParaRPr lang="ru-RU"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92760"/>
          </a:xfrm>
        </p:spPr>
        <p:txBody>
          <a:bodyPr>
            <a:normAutofit/>
          </a:bodyPr>
          <a:lstStyle/>
          <a:p>
            <a:pPr marL="0" indent="0">
              <a:buNone/>
            </a:pPr>
            <a:r>
              <a:rPr lang="ro-RO" sz="2500" dirty="0" smtClean="0">
                <a:latin typeface="Times New Roman" panose="02020603050405020304" pitchFamily="18" charset="0"/>
                <a:cs typeface="Times New Roman" panose="02020603050405020304" pitchFamily="18" charset="0"/>
              </a:rPr>
              <a:t>Sunt circuite integrate care au ca scop stocarea informatiei sub forma binara. Memoriile reprezinta categoria de circuite integrate cu cea mai mare raspândire si vânzare în lume în prezent. Ele se gasesc sub forma distincta sau intra în componenta altor circuite integrate cum ar fi microprocesoare, microcontrolere, FPGA, circuite de telecomunicatii, etc.</a:t>
            </a:r>
            <a:endParaRPr lang="en-US" sz="2500" dirty="0" smtClean="0">
              <a:latin typeface="Times New Roman" panose="02020603050405020304" pitchFamily="18" charset="0"/>
              <a:cs typeface="Times New Roman" panose="02020603050405020304" pitchFamily="18" charset="0"/>
            </a:endParaRPr>
          </a:p>
          <a:p>
            <a:pPr marL="0" indent="0">
              <a:buNone/>
            </a:pPr>
            <a:r>
              <a:rPr lang="ro-RO" sz="2500" dirty="0" smtClean="0">
                <a:latin typeface="Times New Roman" panose="02020603050405020304" pitchFamily="18" charset="0"/>
                <a:cs typeface="Times New Roman" panose="02020603050405020304" pitchFamily="18" charset="0"/>
              </a:rPr>
              <a:t>Traditional se deosebesc doua categorii largi de memorii:</a:t>
            </a:r>
            <a:endParaRPr lang="en-US" sz="2500" dirty="0" smtClean="0">
              <a:latin typeface="Times New Roman" panose="02020603050405020304" pitchFamily="18" charset="0"/>
              <a:cs typeface="Times New Roman" panose="02020603050405020304" pitchFamily="18" charset="0"/>
            </a:endParaRPr>
          </a:p>
          <a:p>
            <a:pPr marL="0" indent="0">
              <a:buNone/>
            </a:pPr>
            <a:r>
              <a:rPr lang="ro-RO" sz="2500" dirty="0" smtClean="0">
                <a:latin typeface="Times New Roman" panose="02020603050405020304" pitchFamily="18" charset="0"/>
                <a:cs typeface="Times New Roman" panose="02020603050405020304" pitchFamily="18" charset="0"/>
              </a:rPr>
              <a:t>- memorii care pot fi doar citite, denumite ROM (Read Only Memory); </a:t>
            </a:r>
            <a:endParaRPr lang="en-US" sz="2500" dirty="0" smtClean="0">
              <a:latin typeface="Times New Roman" panose="02020603050405020304" pitchFamily="18" charset="0"/>
              <a:cs typeface="Times New Roman" panose="02020603050405020304" pitchFamily="18" charset="0"/>
            </a:endParaRPr>
          </a:p>
          <a:p>
            <a:pPr marL="0" indent="0">
              <a:buNone/>
            </a:pPr>
            <a:r>
              <a:rPr lang="ro-RO" sz="2500" dirty="0" smtClean="0">
                <a:latin typeface="Times New Roman" panose="02020603050405020304" pitchFamily="18" charset="0"/>
                <a:cs typeface="Times New Roman" panose="02020603050405020304" pitchFamily="18" charset="0"/>
              </a:rPr>
              <a:t>- memorii care pot fi si scrise si citite, denumite RAM (Random Access Memory)</a:t>
            </a:r>
            <a:r>
              <a:rPr lang="en-US" sz="2500" dirty="0" smtClean="0">
                <a:latin typeface="Times New Roman" panose="02020603050405020304" pitchFamily="18" charset="0"/>
                <a:cs typeface="Times New Roman" panose="02020603050405020304" pitchFamily="18" charset="0"/>
              </a:rPr>
              <a:t>.</a:t>
            </a:r>
            <a:endParaRPr lang="ru-RU"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13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20969" y="213273"/>
            <a:ext cx="5398477" cy="620511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6089" y="298937"/>
            <a:ext cx="5596279" cy="6013940"/>
          </a:xfrm>
        </p:spPr>
      </p:pic>
    </p:spTree>
    <p:extLst>
      <p:ext uri="{BB962C8B-B14F-4D97-AF65-F5344CB8AC3E}">
        <p14:creationId xmlns:p14="http://schemas.microsoft.com/office/powerpoint/2010/main" val="348861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588" y="2904392"/>
            <a:ext cx="8596668" cy="1320800"/>
          </a:xfrm>
        </p:spPr>
        <p:txBody>
          <a:bodyPr>
            <a:normAutofit/>
          </a:bodyPr>
          <a:lstStyle/>
          <a:p>
            <a:pPr algn="ctr"/>
            <a:r>
              <a:rPr lang="en-US" sz="5400" dirty="0" err="1" smtClean="0">
                <a:solidFill>
                  <a:srgbClr val="FF0000"/>
                </a:solidFill>
                <a:latin typeface="Times New Roman" panose="02020603050405020304" pitchFamily="18" charset="0"/>
                <a:cs typeface="Times New Roman" panose="02020603050405020304" pitchFamily="18" charset="0"/>
              </a:rPr>
              <a:t>Multumesc</a:t>
            </a:r>
            <a:r>
              <a:rPr lang="en-US" sz="5400" dirty="0" smtClean="0">
                <a:solidFill>
                  <a:srgbClr val="FF0000"/>
                </a:solidFill>
                <a:latin typeface="Times New Roman" panose="02020603050405020304" pitchFamily="18" charset="0"/>
                <a:cs typeface="Times New Roman" panose="02020603050405020304" pitchFamily="18" charset="0"/>
              </a:rPr>
              <a:t> </a:t>
            </a:r>
            <a:r>
              <a:rPr lang="en-US" sz="5400" dirty="0" err="1" smtClean="0">
                <a:solidFill>
                  <a:srgbClr val="FF0000"/>
                </a:solidFill>
                <a:latin typeface="Times New Roman" panose="02020603050405020304" pitchFamily="18" charset="0"/>
                <a:cs typeface="Times New Roman" panose="02020603050405020304" pitchFamily="18" charset="0"/>
              </a:rPr>
              <a:t>pentru</a:t>
            </a:r>
            <a:r>
              <a:rPr lang="en-US" sz="5400" dirty="0" smtClean="0">
                <a:solidFill>
                  <a:srgbClr val="FF0000"/>
                </a:solidFill>
                <a:latin typeface="Times New Roman" panose="02020603050405020304" pitchFamily="18" charset="0"/>
                <a:cs typeface="Times New Roman" panose="02020603050405020304" pitchFamily="18" charset="0"/>
              </a:rPr>
              <a:t> </a:t>
            </a:r>
            <a:r>
              <a:rPr lang="en-US" sz="5400" dirty="0" err="1" smtClean="0">
                <a:solidFill>
                  <a:srgbClr val="FF0000"/>
                </a:solidFill>
                <a:latin typeface="Times New Roman" panose="02020603050405020304" pitchFamily="18" charset="0"/>
                <a:cs typeface="Times New Roman" panose="02020603050405020304" pitchFamily="18" charset="0"/>
              </a:rPr>
              <a:t>atentie</a:t>
            </a:r>
            <a:r>
              <a:rPr lang="en-US" sz="5400" dirty="0" smtClean="0">
                <a:solidFill>
                  <a:srgbClr val="FF0000"/>
                </a:solidFill>
                <a:latin typeface="Times New Roman" panose="02020603050405020304" pitchFamily="18" charset="0"/>
                <a:cs typeface="Times New Roman" panose="02020603050405020304" pitchFamily="18" charset="0"/>
              </a:rPr>
              <a:t>!</a:t>
            </a:r>
            <a:endParaRPr lang="ru-RU" sz="5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07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r>
              <a:rPr lang="en-US" dirty="0" err="1" smtClean="0">
                <a:solidFill>
                  <a:srgbClr val="FF0000"/>
                </a:solidFill>
                <a:latin typeface="Times New Roman" panose="02020603050405020304" pitchFamily="18" charset="0"/>
                <a:cs typeface="Times New Roman" panose="02020603050405020304" pitchFamily="18" charset="0"/>
              </a:rPr>
              <a:t>Memoria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este</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jurnalul</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pe</a:t>
            </a:r>
            <a:r>
              <a:rPr lang="en-US" dirty="0" smtClean="0">
                <a:solidFill>
                  <a:srgbClr val="FF0000"/>
                </a:solidFill>
                <a:latin typeface="Times New Roman" panose="02020603050405020304" pitchFamily="18" charset="0"/>
                <a:cs typeface="Times New Roman" panose="02020603050405020304" pitchFamily="18" charset="0"/>
              </a:rPr>
              <a:t> care </a:t>
            </a:r>
            <a:r>
              <a:rPr lang="en-US" dirty="0" err="1" smtClean="0">
                <a:solidFill>
                  <a:srgbClr val="FF0000"/>
                </a:solidFill>
                <a:latin typeface="Times New Roman" panose="02020603050405020304" pitchFamily="18" charset="0"/>
                <a:cs typeface="Times New Roman" panose="02020603050405020304" pitchFamily="18" charset="0"/>
              </a:rPr>
              <a:t>noi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toti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il</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ducem</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peste</a:t>
            </a:r>
            <a:r>
              <a:rPr lang="en-US" dirty="0" smtClean="0">
                <a:solidFill>
                  <a:srgbClr val="FF0000"/>
                </a:solidFill>
                <a:latin typeface="Times New Roman" panose="02020603050405020304" pitchFamily="18" charset="0"/>
                <a:cs typeface="Times New Roman" panose="02020603050405020304" pitchFamily="18" charset="0"/>
              </a:rPr>
              <a:t> tot cu </a:t>
            </a:r>
            <a:r>
              <a:rPr lang="en-US" dirty="0" err="1" smtClean="0">
                <a:solidFill>
                  <a:srgbClr val="FF0000"/>
                </a:solidFill>
                <a:latin typeface="Times New Roman" panose="02020603050405020304" pitchFamily="18" charset="0"/>
                <a:cs typeface="Times New Roman" panose="02020603050405020304" pitchFamily="18" charset="0"/>
              </a:rPr>
              <a:t>noi</a:t>
            </a:r>
            <a:r>
              <a:rPr lang="en-US" dirty="0" smtClean="0">
                <a:solidFill>
                  <a:srgbClr val="FF0000"/>
                </a:solidFill>
                <a:latin typeface="Times New Roman" panose="02020603050405020304" pitchFamily="18" charset="0"/>
                <a:cs typeface="Times New Roman" panose="02020603050405020304" pitchFamily="18" charset="0"/>
              </a:rPr>
              <a:t>.</a:t>
            </a:r>
            <a:endParaRPr lang="ru-RU"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ro-RO" sz="2400" dirty="0">
                <a:latin typeface="Times New Roman" panose="02020603050405020304" pitchFamily="18" charset="0"/>
                <a:cs typeface="Times New Roman" panose="02020603050405020304" pitchFamily="18" charset="0"/>
              </a:rPr>
              <a:t>- este ca un proces prin care oamenii si alte organisme reusesc sa codifice, sa stocheze si sa acceseze informatia .</a:t>
            </a:r>
          </a:p>
          <a:p>
            <a:pPr marL="0" indent="0">
              <a:buNone/>
            </a:pPr>
            <a:r>
              <a:rPr lang="ro-RO" sz="2400" dirty="0">
                <a:latin typeface="Times New Roman" panose="02020603050405020304" pitchFamily="18" charset="0"/>
                <a:cs typeface="Times New Roman" panose="02020603050405020304" pitchFamily="18" charset="0"/>
              </a:rPr>
              <a:t>- in acelas timp, memoria poate insemna si un mecanism de retinere a informatiei ce urmeaza a fi utilizata de un calculator </a:t>
            </a:r>
            <a:r>
              <a:rPr lang="ro-RO" sz="2400" dirty="0" smtClean="0">
                <a:latin typeface="Times New Roman" panose="02020603050405020304" pitchFamily="18" charset="0"/>
                <a:cs typeface="Times New Roman" panose="02020603050405020304" pitchFamily="18" charset="0"/>
              </a:rPr>
              <a:t>electronic</a:t>
            </a:r>
            <a:r>
              <a:rPr lang="en-US" sz="2400" dirty="0">
                <a:latin typeface="Times New Roman" panose="02020603050405020304" pitchFamily="18" charset="0"/>
                <a:cs typeface="Times New Roman" panose="02020603050405020304" pitchFamily="18" charset="0"/>
              </a:rPr>
              <a:t>.</a:t>
            </a:r>
            <a:endParaRPr lang="ro-RO"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codare- procesarea infromatiei receptionate intr-o anumita </a:t>
            </a:r>
            <a:r>
              <a:rPr lang="ro-RO" sz="2400" dirty="0" smtClean="0">
                <a:latin typeface="Times New Roman" panose="02020603050405020304" pitchFamily="18" charset="0"/>
                <a:cs typeface="Times New Roman" panose="02020603050405020304" pitchFamily="18" charset="0"/>
              </a:rPr>
              <a:t>forma</a:t>
            </a:r>
            <a:r>
              <a:rPr lang="en-US" sz="2400" dirty="0" smtClean="0">
                <a:latin typeface="Times New Roman" panose="02020603050405020304" pitchFamily="18" charset="0"/>
                <a:cs typeface="Times New Roman" panose="02020603050405020304" pitchFamily="18" charset="0"/>
              </a:rPr>
              <a:t>;</a:t>
            </a:r>
            <a:endParaRPr lang="ro-RO"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stocarea- procesul de creare a unei inregistrari permanente a informatiei </a:t>
            </a:r>
            <a:r>
              <a:rPr lang="ro-RO" sz="2400" dirty="0" smtClean="0">
                <a:latin typeface="Times New Roman" panose="02020603050405020304" pitchFamily="18" charset="0"/>
                <a:cs typeface="Times New Roman" panose="02020603050405020304" pitchFamily="18" charset="0"/>
              </a:rPr>
              <a:t>codificate</a:t>
            </a:r>
            <a:r>
              <a:rPr lang="en-US" sz="2400" dirty="0" smtClean="0">
                <a:latin typeface="Times New Roman" panose="02020603050405020304" pitchFamily="18" charset="0"/>
                <a:cs typeface="Times New Roman" panose="02020603050405020304" pitchFamily="18" charset="0"/>
              </a:rPr>
              <a:t>;</a:t>
            </a:r>
            <a:endParaRPr lang="ro-RO"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apelare-procesele inerente utilizarii informatiei </a:t>
            </a:r>
            <a:r>
              <a:rPr lang="ro-RO" sz="2400" dirty="0" smtClean="0">
                <a:latin typeface="Times New Roman" panose="02020603050405020304" pitchFamily="18" charset="0"/>
                <a:cs typeface="Times New Roman" panose="02020603050405020304" pitchFamily="18" charset="0"/>
              </a:rPr>
              <a:t>stocate</a:t>
            </a:r>
            <a:r>
              <a:rPr lang="en-US" sz="2400" dirty="0" smtClean="0">
                <a:latin typeface="Times New Roman" panose="02020603050405020304" pitchFamily="18" charset="0"/>
                <a:cs typeface="Times New Roman" panose="02020603050405020304" pitchFamily="18" charset="0"/>
              </a:rPr>
              <a:t>.</a:t>
            </a:r>
            <a:endParaRPr lang="ru-RU" sz="2400" dirty="0"/>
          </a:p>
        </p:txBody>
      </p:sp>
    </p:spTree>
    <p:extLst>
      <p:ext uri="{BB962C8B-B14F-4D97-AF65-F5344CB8AC3E}">
        <p14:creationId xmlns:p14="http://schemas.microsoft.com/office/powerpoint/2010/main" val="398046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err="1" smtClean="0">
                <a:solidFill>
                  <a:srgbClr val="FF0000"/>
                </a:solidFill>
                <a:latin typeface="Times New Roman" panose="02020603050405020304" pitchFamily="18" charset="0"/>
                <a:cs typeface="Times New Roman" panose="02020603050405020304" pitchFamily="18" charset="0"/>
              </a:rPr>
              <a:t>Principalele</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tehnologii</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folosite</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pentru</a:t>
            </a:r>
            <a:r>
              <a:rPr lang="en-US" dirty="0" smtClean="0">
                <a:solidFill>
                  <a:srgbClr val="FF0000"/>
                </a:solidFill>
                <a:latin typeface="Times New Roman" panose="02020603050405020304" pitchFamily="18" charset="0"/>
                <a:cs typeface="Times New Roman" panose="02020603050405020304" pitchFamily="18" charset="0"/>
              </a:rPr>
              <a:t> a </a:t>
            </a:r>
            <a:r>
              <a:rPr lang="en-US" dirty="0" err="1" smtClean="0">
                <a:solidFill>
                  <a:srgbClr val="FF0000"/>
                </a:solidFill>
                <a:latin typeface="Times New Roman" panose="02020603050405020304" pitchFamily="18" charset="0"/>
                <a:cs typeface="Times New Roman" panose="02020603050405020304" pitchFamily="18" charset="0"/>
              </a:rPr>
              <a:t>retine</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informatia</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pe</a:t>
            </a:r>
            <a:r>
              <a:rPr lang="en-US" dirty="0" smtClean="0">
                <a:solidFill>
                  <a:srgbClr val="FF0000"/>
                </a:solidFill>
                <a:latin typeface="Times New Roman" panose="02020603050405020304" pitchFamily="18" charset="0"/>
                <a:cs typeface="Times New Roman" panose="02020603050405020304" pitchFamily="18" charset="0"/>
              </a:rPr>
              <a:t> diverse de </a:t>
            </a:r>
            <a:r>
              <a:rPr lang="en-US" dirty="0" err="1" smtClean="0">
                <a:solidFill>
                  <a:srgbClr val="FF0000"/>
                </a:solidFill>
                <a:latin typeface="Times New Roman" panose="02020603050405020304" pitchFamily="18" charset="0"/>
                <a:cs typeface="Times New Roman" panose="02020603050405020304" pitchFamily="18" charset="0"/>
              </a:rPr>
              <a:t>stocare</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sunt</a:t>
            </a:r>
            <a:r>
              <a:rPr lang="en-US" dirty="0" smtClean="0">
                <a:solidFill>
                  <a:srgbClr val="FF0000"/>
                </a:solidFill>
                <a:latin typeface="Times New Roman" panose="02020603050405020304" pitchFamily="18" charset="0"/>
                <a:cs typeface="Times New Roman" panose="02020603050405020304" pitchFamily="18" charset="0"/>
              </a:rPr>
              <a:t>:</a:t>
            </a:r>
            <a:endParaRPr lang="ru-RU"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0054"/>
            <a:ext cx="10515600" cy="4866909"/>
          </a:xfrm>
        </p:spPr>
        <p:txBody>
          <a:bodyPr>
            <a:normAutofit fontScale="92500" lnSpcReduction="20000"/>
          </a:bodyPr>
          <a:lstStyle/>
          <a:p>
            <a:pPr marL="0" indent="0">
              <a:buNone/>
            </a:pPr>
            <a:r>
              <a:rPr lang="ro-RO" dirty="0">
                <a:solidFill>
                  <a:schemeClr val="accent1">
                    <a:lumMod val="75000"/>
                  </a:schemeClr>
                </a:solidFill>
                <a:latin typeface="Times New Roman" panose="02020603050405020304" pitchFamily="18" charset="0"/>
                <a:cs typeface="Times New Roman" panose="02020603050405020304" pitchFamily="18" charset="0"/>
              </a:rPr>
              <a:t>pe suport </a:t>
            </a:r>
            <a:r>
              <a:rPr lang="ro-RO" dirty="0" smtClean="0">
                <a:solidFill>
                  <a:schemeClr val="accent1">
                    <a:lumMod val="75000"/>
                  </a:schemeClr>
                </a:solidFill>
                <a:latin typeface="Times New Roman" panose="02020603050405020304" pitchFamily="18" charset="0"/>
                <a:cs typeface="Times New Roman" panose="02020603050405020304" pitchFamily="18" charset="0"/>
              </a:rPr>
              <a:t>magnetic</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endParaRPr lang="ro-RO" dirty="0">
              <a:solidFill>
                <a:schemeClr val="accent1">
                  <a:lumMod val="75000"/>
                </a:schemeClr>
              </a:solidFill>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bandă magnetică - nu permite accesul direct la informaţie</a:t>
            </a:r>
          </a:p>
          <a:p>
            <a:r>
              <a:rPr lang="ro-RO" dirty="0">
                <a:latin typeface="Times New Roman" panose="02020603050405020304" pitchFamily="18" charset="0"/>
                <a:cs typeface="Times New Roman" panose="02020603050405020304" pitchFamily="18" charset="0"/>
              </a:rPr>
              <a:t>disc magnetic - permite accesul direct la informaţie</a:t>
            </a:r>
          </a:p>
          <a:p>
            <a:pPr marL="0" indent="0">
              <a:buNone/>
            </a:pPr>
            <a:r>
              <a:rPr lang="ro-RO" dirty="0">
                <a:latin typeface="Times New Roman" panose="02020603050405020304" pitchFamily="18" charset="0"/>
                <a:cs typeface="Times New Roman" panose="02020603050405020304" pitchFamily="18" charset="0"/>
              </a:rPr>
              <a:t>- hard-disk-HD (capcitate:10MB-200GB)</a:t>
            </a:r>
          </a:p>
          <a:p>
            <a:pPr marL="0" indent="0">
              <a:buNone/>
            </a:pPr>
            <a:r>
              <a:rPr lang="ro-RO" dirty="0">
                <a:latin typeface="Times New Roman" panose="02020603050405020304" pitchFamily="18" charset="0"/>
                <a:cs typeface="Times New Roman" panose="02020603050405020304" pitchFamily="18" charset="0"/>
              </a:rPr>
              <a:t>- floppy-disk(dischetă)-FD (capcitate:1,44 MB)</a:t>
            </a:r>
          </a:p>
          <a:p>
            <a:pPr marL="0" indent="0">
              <a:buNone/>
            </a:pPr>
            <a:r>
              <a:rPr lang="ro-RO" dirty="0">
                <a:solidFill>
                  <a:schemeClr val="accent1">
                    <a:lumMod val="75000"/>
                  </a:schemeClr>
                </a:solidFill>
                <a:latin typeface="Times New Roman" panose="02020603050405020304" pitchFamily="18" charset="0"/>
                <a:cs typeface="Times New Roman" panose="02020603050405020304" pitchFamily="18" charset="0"/>
              </a:rPr>
              <a:t>pe suport optic </a:t>
            </a:r>
            <a:r>
              <a:rPr lang="ro-RO" dirty="0">
                <a:latin typeface="Times New Roman" panose="02020603050405020304" pitchFamily="18" charset="0"/>
                <a:cs typeface="Times New Roman" panose="02020603050405020304" pitchFamily="18" charset="0"/>
              </a:rPr>
              <a:t>- permite accesul direct la informaţie</a:t>
            </a:r>
          </a:p>
          <a:p>
            <a:pPr marL="0" indent="0">
              <a:buNone/>
            </a:pPr>
            <a:r>
              <a:rPr lang="en-US" dirty="0" smtClean="0">
                <a:latin typeface="Times New Roman" panose="02020603050405020304" pitchFamily="18" charset="0"/>
                <a:cs typeface="Times New Roman" panose="02020603050405020304" pitchFamily="18" charset="0"/>
              </a:rPr>
              <a:t>  </a:t>
            </a:r>
            <a:r>
              <a:rPr lang="ro-RO" dirty="0" smtClean="0">
                <a:solidFill>
                  <a:schemeClr val="accent6">
                    <a:lumMod val="75000"/>
                  </a:schemeClr>
                </a:solidFill>
                <a:latin typeface="Times New Roman" panose="02020603050405020304" pitchFamily="18" charset="0"/>
                <a:cs typeface="Times New Roman" panose="02020603050405020304" pitchFamily="18" charset="0"/>
              </a:rPr>
              <a:t>CD(Compact </a:t>
            </a:r>
            <a:r>
              <a:rPr lang="ro-RO" dirty="0">
                <a:solidFill>
                  <a:schemeClr val="accent6">
                    <a:lumMod val="75000"/>
                  </a:schemeClr>
                </a:solidFill>
                <a:latin typeface="Times New Roman" panose="02020603050405020304" pitchFamily="18" charset="0"/>
                <a:cs typeface="Times New Roman" panose="02020603050405020304" pitchFamily="18" charset="0"/>
              </a:rPr>
              <a:t>Disk) (capcitate:650-900 MB)</a:t>
            </a:r>
          </a:p>
          <a:p>
            <a:r>
              <a:rPr lang="ro-RO" dirty="0">
                <a:latin typeface="Times New Roman" panose="02020603050405020304" pitchFamily="18" charset="0"/>
                <a:cs typeface="Times New Roman" panose="02020603050405020304" pitchFamily="18" charset="0"/>
              </a:rPr>
              <a:t>-CD-ROM - nu se pot scrie, se pot doar citi</a:t>
            </a:r>
          </a:p>
          <a:p>
            <a:r>
              <a:rPr lang="ro-RO" dirty="0">
                <a:latin typeface="Times New Roman" panose="02020603050405020304" pitchFamily="18" charset="0"/>
                <a:cs typeface="Times New Roman" panose="02020603050405020304" pitchFamily="18" charset="0"/>
              </a:rPr>
              <a:t>-CD-R(Recordable) - se pot scrie o singură dată</a:t>
            </a:r>
          </a:p>
          <a:p>
            <a:r>
              <a:rPr lang="ro-RO" dirty="0">
                <a:latin typeface="Times New Roman" panose="02020603050405020304" pitchFamily="18" charset="0"/>
                <a:cs typeface="Times New Roman" panose="02020603050405020304" pitchFamily="18" charset="0"/>
              </a:rPr>
              <a:t>-CD-RW(Rewritable) - se pot scrie de mai multe ori</a:t>
            </a:r>
          </a:p>
          <a:p>
            <a:pPr marL="0" indent="0">
              <a:buNone/>
            </a:pPr>
            <a:r>
              <a:rPr lang="en-US" dirty="0" smtClean="0">
                <a:latin typeface="Times New Roman" panose="02020603050405020304" pitchFamily="18" charset="0"/>
                <a:cs typeface="Times New Roman" panose="02020603050405020304" pitchFamily="18" charset="0"/>
              </a:rPr>
              <a:t>  </a:t>
            </a:r>
            <a:r>
              <a:rPr lang="ro-RO" dirty="0" smtClean="0">
                <a:solidFill>
                  <a:schemeClr val="accent6">
                    <a:lumMod val="75000"/>
                  </a:schemeClr>
                </a:solidFill>
                <a:latin typeface="Times New Roman" panose="02020603050405020304" pitchFamily="18" charset="0"/>
                <a:cs typeface="Times New Roman" panose="02020603050405020304" pitchFamily="18" charset="0"/>
              </a:rPr>
              <a:t>DVD(Digital </a:t>
            </a:r>
            <a:r>
              <a:rPr lang="ro-RO" dirty="0">
                <a:solidFill>
                  <a:schemeClr val="accent6">
                    <a:lumMod val="75000"/>
                  </a:schemeClr>
                </a:solidFill>
                <a:latin typeface="Times New Roman" panose="02020603050405020304" pitchFamily="18" charset="0"/>
                <a:cs typeface="Times New Roman" panose="02020603050405020304" pitchFamily="18" charset="0"/>
              </a:rPr>
              <a:t>Versatile Disk) (capcitate:4,7-9 MB)</a:t>
            </a:r>
          </a:p>
          <a:p>
            <a:r>
              <a:rPr lang="ro-RO" dirty="0">
                <a:latin typeface="Times New Roman" panose="02020603050405020304" pitchFamily="18" charset="0"/>
                <a:cs typeface="Times New Roman" panose="02020603050405020304" pitchFamily="18" charset="0"/>
              </a:rPr>
              <a:t>-DVD-ROM - nu se pot scrie, se pot doar citi</a:t>
            </a:r>
          </a:p>
          <a:p>
            <a:r>
              <a:rPr lang="ro-RO" dirty="0">
                <a:latin typeface="Times New Roman" panose="02020603050405020304" pitchFamily="18" charset="0"/>
                <a:cs typeface="Times New Roman" panose="02020603050405020304" pitchFamily="18" charset="0"/>
              </a:rPr>
              <a:t>-DVD-R(Recordable) - se pot scrie o singură dată</a:t>
            </a:r>
          </a:p>
          <a:p>
            <a:r>
              <a:rPr lang="ro-RO" dirty="0">
                <a:latin typeface="Times New Roman" panose="02020603050405020304" pitchFamily="18" charset="0"/>
                <a:cs typeface="Times New Roman" panose="02020603050405020304" pitchFamily="18" charset="0"/>
              </a:rPr>
              <a:t>-DVD-RW(Rewritable) - se pot scrie de mai multe ori</a:t>
            </a:r>
          </a:p>
          <a:p>
            <a:endParaRPr lang="ru-RU" dirty="0"/>
          </a:p>
        </p:txBody>
      </p:sp>
    </p:spTree>
    <p:extLst>
      <p:ext uri="{BB962C8B-B14F-4D97-AF65-F5344CB8AC3E}">
        <p14:creationId xmlns:p14="http://schemas.microsoft.com/office/powerpoint/2010/main" val="343859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6667"/>
          </a:xfrm>
        </p:spPr>
        <p:txBody>
          <a:bodyPr/>
          <a:lstStyle/>
          <a:p>
            <a:pPr algn="ctr"/>
            <a:r>
              <a:rPr lang="en-US" dirty="0" err="1" smtClean="0">
                <a:solidFill>
                  <a:srgbClr val="FF0000"/>
                </a:solidFill>
                <a:latin typeface="Times New Roman" panose="02020603050405020304" pitchFamily="18" charset="0"/>
                <a:cs typeface="Times New Roman" panose="02020603050405020304" pitchFamily="18" charset="0"/>
              </a:rPr>
              <a:t>Unitatea</a:t>
            </a:r>
            <a:r>
              <a:rPr lang="en-US" dirty="0" smtClean="0">
                <a:solidFill>
                  <a:srgbClr val="FF0000"/>
                </a:solidFill>
                <a:latin typeface="Times New Roman" panose="02020603050405020304" pitchFamily="18" charset="0"/>
                <a:cs typeface="Times New Roman" panose="02020603050405020304" pitchFamily="18" charset="0"/>
              </a:rPr>
              <a:t> de Hard-disk</a:t>
            </a:r>
            <a:endParaRPr lang="ru-RU"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7300"/>
            <a:ext cx="10515600" cy="4919663"/>
          </a:xfrm>
        </p:spPr>
        <p:txBody>
          <a:bodyPr>
            <a:normAutofit/>
          </a:bodyPr>
          <a:lstStyle/>
          <a:p>
            <a:pPr marL="0" indent="0">
              <a:buNone/>
            </a:pPr>
            <a:r>
              <a:rPr lang="ro-RO" sz="2400" dirty="0">
                <a:latin typeface="Times New Roman" panose="02020603050405020304" pitchFamily="18" charset="0"/>
                <a:cs typeface="Times New Roman" panose="02020603050405020304" pitchFamily="18" charset="0"/>
              </a:rPr>
              <a:t>Pe un suport de plastic sau de aluminiu este depus un strat de substanţă cu proprietăţi feromagnetice. Această substanţă poate fi magnetizată după două direcţii care corespund cifrelor binare 0 şi 1.</a:t>
            </a:r>
          </a:p>
          <a:p>
            <a:pPr marL="0" indent="0">
              <a:buNone/>
            </a:pPr>
            <a:r>
              <a:rPr lang="ro-RO" sz="2400" dirty="0">
                <a:latin typeface="Times New Roman" panose="02020603050405020304" pitchFamily="18" charset="0"/>
                <a:cs typeface="Times New Roman" panose="02020603050405020304" pitchFamily="18" charset="0"/>
              </a:rPr>
              <a:t>Suprafaţa discurilor este împărţită în cercuri concentrice numite piste. Pistele la rândul lor, sunt împărţite în arce de cerc egale, numite sectoare. Un sector dintr-o pistă exterioară are o lungime mai mare decât un sector dintr-o pistă interioară. Discurile flexibile au două suprfeţe pe care se poate scrie informaţia. Pistele care au aceeaşi rază formează un cilindru.Locaţia de memorie de pe disc este sectorul. El poate fi identificat printr-o adresă unică dată de trei elemente : numărul cilindrului, numărul pistei în cadrul cilindrului, numărul sectorului în cadrul pistei. Această organizare a discului permite accesul direct la informaţie</a:t>
            </a:r>
          </a:p>
          <a:p>
            <a:endParaRPr lang="ru-RU" dirty="0"/>
          </a:p>
        </p:txBody>
      </p:sp>
    </p:spTree>
    <p:extLst>
      <p:ext uri="{BB962C8B-B14F-4D97-AF65-F5344CB8AC3E}">
        <p14:creationId xmlns:p14="http://schemas.microsoft.com/office/powerpoint/2010/main" val="88961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5506"/>
          </a:xfrm>
        </p:spPr>
        <p:txBody>
          <a:bodyPr>
            <a:normAutofit fontScale="90000"/>
          </a:bodyPr>
          <a:lstStyle/>
          <a:p>
            <a:endParaRPr lang="ru-RU"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9277" y="941571"/>
            <a:ext cx="5556738" cy="5235392"/>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40315" y="290146"/>
            <a:ext cx="5596670" cy="5886817"/>
          </a:xfrm>
        </p:spPr>
      </p:pic>
    </p:spTree>
    <p:extLst>
      <p:ext uri="{BB962C8B-B14F-4D97-AF65-F5344CB8AC3E}">
        <p14:creationId xmlns:p14="http://schemas.microsoft.com/office/powerpoint/2010/main" val="24033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3254" y="1027906"/>
            <a:ext cx="5852746" cy="44862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34100" y="1027905"/>
            <a:ext cx="5181600" cy="4486275"/>
          </a:xfrm>
        </p:spPr>
      </p:pic>
    </p:spTree>
    <p:extLst>
      <p:ext uri="{BB962C8B-B14F-4D97-AF65-F5344CB8AC3E}">
        <p14:creationId xmlns:p14="http://schemas.microsoft.com/office/powerpoint/2010/main" val="7537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371"/>
            <a:ext cx="10515600" cy="1129567"/>
          </a:xfrm>
        </p:spPr>
        <p:txBody>
          <a:bodyPr>
            <a:normAutofit fontScale="90000"/>
          </a:bodyPr>
          <a:lstStyle/>
          <a:p>
            <a:pPr algn="ctr"/>
            <a:r>
              <a:rPr lang="ro-RO" sz="5300" dirty="0">
                <a:solidFill>
                  <a:srgbClr val="FF0000"/>
                </a:solidFill>
                <a:latin typeface="Times New Roman" panose="02020603050405020304" pitchFamily="18" charset="0"/>
                <a:cs typeface="Times New Roman" panose="02020603050405020304" pitchFamily="18" charset="0"/>
              </a:rPr>
              <a:t>Unitatea floppy disk – </a:t>
            </a:r>
            <a:r>
              <a:rPr lang="ro-RO" sz="5300" dirty="0" smtClean="0">
                <a:solidFill>
                  <a:srgbClr val="FF0000"/>
                </a:solidFill>
                <a:latin typeface="Times New Roman" panose="02020603050405020304" pitchFamily="18" charset="0"/>
                <a:cs typeface="Times New Roman" panose="02020603050405020304" pitchFamily="18" charset="0"/>
              </a:rPr>
              <a:t>FD</a:t>
            </a:r>
            <a:r>
              <a:rPr lang="ro-RO" dirty="0">
                <a:solidFill>
                  <a:srgbClr val="FF0000"/>
                </a:solidFill>
                <a:latin typeface="Times New Roman" panose="02020603050405020304" pitchFamily="18" charset="0"/>
                <a:cs typeface="Times New Roman" panose="02020603050405020304" pitchFamily="18" charset="0"/>
              </a:rPr>
              <a:t/>
            </a:r>
            <a:br>
              <a:rPr lang="ro-RO" dirty="0">
                <a:solidFill>
                  <a:srgbClr val="FF0000"/>
                </a:solidFill>
                <a:latin typeface="Times New Roman" panose="02020603050405020304" pitchFamily="18" charset="0"/>
                <a:cs typeface="Times New Roman" panose="02020603050405020304" pitchFamily="18" charset="0"/>
              </a:rPr>
            </a:br>
            <a:endParaRPr lang="ru-RU"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9715"/>
            <a:ext cx="10515600" cy="4937248"/>
          </a:xfrm>
        </p:spPr>
        <p:txBody>
          <a:bodyPr>
            <a:normAutofit lnSpcReduction="10000"/>
          </a:bodyPr>
          <a:lstStyle/>
          <a:p>
            <a:pPr marL="0" indent="0">
              <a:buNone/>
            </a:pPr>
            <a:r>
              <a:rPr lang="ro-RO" sz="3200" b="1" dirty="0">
                <a:latin typeface="Times New Roman" panose="02020603050405020304" pitchFamily="18" charset="0"/>
                <a:cs typeface="Times New Roman" panose="02020603050405020304" pitchFamily="18" charset="0"/>
              </a:rPr>
              <a:t>Discheta</a:t>
            </a:r>
            <a:r>
              <a:rPr lang="ro-RO" sz="3200" dirty="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este </a:t>
            </a:r>
            <a:r>
              <a:rPr lang="ro-RO" sz="3200" dirty="0">
                <a:latin typeface="Times New Roman" panose="02020603050405020304" pitchFamily="18" charset="0"/>
                <a:cs typeface="Times New Roman" panose="02020603050405020304" pitchFamily="18" charset="0"/>
              </a:rPr>
              <a:t>un dipozitiv de </a:t>
            </a:r>
            <a:r>
              <a:rPr lang="ro-RO" sz="3200" dirty="0">
                <a:latin typeface="Times New Roman" panose="02020603050405020304" pitchFamily="18" charset="0"/>
                <a:cs typeface="Times New Roman" panose="02020603050405020304" pitchFamily="18" charset="0"/>
                <a:hlinkClick r:id="rId2" tooltip="Calculator electronic"/>
              </a:rPr>
              <a:t>memorie</a:t>
            </a:r>
            <a:r>
              <a:rPr lang="ro-RO" sz="3200" dirty="0">
                <a:latin typeface="Times New Roman" panose="02020603050405020304" pitchFamily="18" charset="0"/>
                <a:cs typeface="Times New Roman" panose="02020603050405020304" pitchFamily="18" charset="0"/>
              </a:rPr>
              <a:t> externă (</a:t>
            </a:r>
            <a:r>
              <a:rPr lang="ro-RO" sz="3200" dirty="0">
                <a:latin typeface="Times New Roman" panose="02020603050405020304" pitchFamily="18" charset="0"/>
                <a:cs typeface="Times New Roman" panose="02020603050405020304" pitchFamily="18" charset="0"/>
                <a:hlinkClick r:id="rId3" tooltip="Periferic"/>
              </a:rPr>
              <a:t>periferic</a:t>
            </a:r>
            <a:r>
              <a:rPr lang="ro-RO" sz="3200" dirty="0">
                <a:latin typeface="Times New Roman" panose="02020603050405020304" pitchFamily="18" charset="0"/>
                <a:cs typeface="Times New Roman" panose="02020603050405020304" pitchFamily="18" charset="0"/>
              </a:rPr>
              <a:t>) pentru stocarea de </a:t>
            </a:r>
            <a:r>
              <a:rPr lang="ro-RO" sz="3200" dirty="0">
                <a:latin typeface="Times New Roman" panose="02020603050405020304" pitchFamily="18" charset="0"/>
                <a:cs typeface="Times New Roman" panose="02020603050405020304" pitchFamily="18" charset="0"/>
                <a:hlinkClick r:id="rId4" tooltip="Dată"/>
              </a:rPr>
              <a:t>date</a:t>
            </a:r>
            <a:r>
              <a:rPr lang="ro-RO" sz="3200" dirty="0">
                <a:latin typeface="Times New Roman" panose="02020603050405020304" pitchFamily="18" charset="0"/>
                <a:cs typeface="Times New Roman" panose="02020603050405020304" pitchFamily="18" charset="0"/>
              </a:rPr>
              <a:t> pe un disc magnetic flexibil rotitor, care poate fi transportat și introdus și utilizat pe alte computere, dacă dispun de o </a:t>
            </a:r>
            <a:r>
              <a:rPr lang="ro-RO" sz="3200" dirty="0">
                <a:latin typeface="Times New Roman" panose="02020603050405020304" pitchFamily="18" charset="0"/>
                <a:cs typeface="Times New Roman" panose="02020603050405020304" pitchFamily="18" charset="0"/>
                <a:hlinkClick r:id="rId5" tooltip="Unitate de dischetă — pagină inexistentă"/>
              </a:rPr>
              <a:t>unitate de dischetă</a:t>
            </a:r>
            <a:r>
              <a:rPr lang="ro-RO" sz="3200" dirty="0">
                <a:latin typeface="Times New Roman" panose="02020603050405020304" pitchFamily="18" charset="0"/>
                <a:cs typeface="Times New Roman" panose="02020603050405020304" pitchFamily="18" charset="0"/>
              </a:rPr>
              <a:t>. Un dispozitiv asemănător, dar cu discuri rigide și capacități mult mai mari, este așa-numitul </a:t>
            </a:r>
            <a:r>
              <a:rPr lang="ro-RO" sz="3200" dirty="0">
                <a:latin typeface="Times New Roman" panose="02020603050405020304" pitchFamily="18" charset="0"/>
                <a:cs typeface="Times New Roman" panose="02020603050405020304" pitchFamily="18" charset="0"/>
                <a:hlinkClick r:id="rId6" tooltip="Disc dur"/>
              </a:rPr>
              <a:t>disc dur</a:t>
            </a:r>
            <a:r>
              <a:rPr lang="ro-RO" sz="3200" dirty="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marL="0" indent="0">
              <a:buNone/>
            </a:pPr>
            <a:r>
              <a:rPr lang="ro-RO" sz="3200" dirty="0" smtClean="0">
                <a:latin typeface="Times New Roman" panose="02020603050405020304" pitchFamily="18" charset="0"/>
                <a:cs typeface="Times New Roman" panose="02020603050405020304" pitchFamily="18" charset="0"/>
              </a:rPr>
              <a:t>Pentru </a:t>
            </a:r>
            <a:r>
              <a:rPr lang="ro-RO" sz="3200" dirty="0">
                <a:latin typeface="Times New Roman" panose="02020603050405020304" pitchFamily="18" charset="0"/>
                <a:cs typeface="Times New Roman" panose="02020603050405020304" pitchFamily="18" charset="0"/>
              </a:rPr>
              <a:t>fiecarec disc există un </a:t>
            </a:r>
            <a:r>
              <a:rPr lang="ro-RO" sz="3200" dirty="0" smtClean="0">
                <a:latin typeface="Times New Roman" panose="02020603050405020304" pitchFamily="18" charset="0"/>
                <a:cs typeface="Times New Roman" panose="02020603050405020304" pitchFamily="18" charset="0"/>
              </a:rPr>
              <a:t>anumit</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tip </a:t>
            </a:r>
            <a:r>
              <a:rPr lang="ro-RO" sz="3200" dirty="0">
                <a:latin typeface="Times New Roman" panose="02020603050405020304" pitchFamily="18" charset="0"/>
                <a:cs typeface="Times New Roman" panose="02020603050405020304" pitchFamily="18" charset="0"/>
              </a:rPr>
              <a:t>de unitate de </a:t>
            </a:r>
            <a:r>
              <a:rPr lang="ro-RO" sz="3200" dirty="0" smtClean="0">
                <a:latin typeface="Times New Roman" panose="02020603050405020304" pitchFamily="18" charset="0"/>
                <a:cs typeface="Times New Roman" panose="02020603050405020304" pitchFamily="18" charset="0"/>
              </a:rPr>
              <a:t>discuri.</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Capacitatea </a:t>
            </a:r>
            <a:r>
              <a:rPr lang="ro-RO" sz="3200" dirty="0">
                <a:latin typeface="Times New Roman" panose="02020603050405020304" pitchFamily="18" charset="0"/>
                <a:cs typeface="Times New Roman" panose="02020603050405020304" pitchFamily="18" charset="0"/>
              </a:rPr>
              <a:t>unei dischete nu </a:t>
            </a:r>
            <a:r>
              <a:rPr lang="ro-RO" sz="3200" dirty="0" smtClean="0">
                <a:latin typeface="Times New Roman" panose="02020603050405020304" pitchFamily="18" charset="0"/>
                <a:cs typeface="Times New Roman" panose="02020603050405020304" pitchFamily="18" charset="0"/>
              </a:rPr>
              <a:t>este</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suficientă </a:t>
            </a:r>
            <a:r>
              <a:rPr lang="ro-RO" sz="3200" dirty="0">
                <a:latin typeface="Times New Roman" panose="02020603050405020304" pitchFamily="18" charset="0"/>
                <a:cs typeface="Times New Roman" panose="02020603050405020304" pitchFamily="18" charset="0"/>
              </a:rPr>
              <a:t>pentru </a:t>
            </a:r>
            <a:r>
              <a:rPr lang="ro-RO" sz="3200" dirty="0" smtClean="0">
                <a:latin typeface="Times New Roman" panose="02020603050405020304" pitchFamily="18" charset="0"/>
                <a:cs typeface="Times New Roman" panose="02020603050405020304" pitchFamily="18" charset="0"/>
              </a:rPr>
              <a:t>înregistrarea</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programelor </a:t>
            </a:r>
            <a:r>
              <a:rPr lang="ro-RO" sz="3200" dirty="0">
                <a:latin typeface="Times New Roman" panose="02020603050405020304" pitchFamily="18" charset="0"/>
                <a:cs typeface="Times New Roman" panose="02020603050405020304" pitchFamily="18" charset="0"/>
              </a:rPr>
              <a:t>mari. În </a:t>
            </a:r>
            <a:r>
              <a:rPr lang="ro-RO" sz="3200" dirty="0" smtClean="0">
                <a:latin typeface="Times New Roman" panose="02020603050405020304" pitchFamily="18" charset="0"/>
                <a:cs typeface="Times New Roman" panose="02020603050405020304" pitchFamily="18" charset="0"/>
              </a:rPr>
              <a:t>general,</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discurile </a:t>
            </a:r>
            <a:r>
              <a:rPr lang="ro-RO" sz="3200" dirty="0">
                <a:latin typeface="Times New Roman" panose="02020603050405020304" pitchFamily="18" charset="0"/>
                <a:cs typeface="Times New Roman" panose="02020603050405020304" pitchFamily="18" charset="0"/>
              </a:rPr>
              <a:t>flexibile sunt folosite </a:t>
            </a:r>
            <a:r>
              <a:rPr lang="ro-RO" sz="3200" dirty="0" smtClean="0">
                <a:latin typeface="Times New Roman" panose="02020603050405020304" pitchFamily="18" charset="0"/>
                <a:cs typeface="Times New Roman" panose="02020603050405020304" pitchFamily="18" charset="0"/>
              </a:rPr>
              <a:t>pentru</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documente sau</a:t>
            </a:r>
            <a:r>
              <a:rPr lang="en-US" sz="3200" dirty="0" smtClean="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alte </a:t>
            </a:r>
            <a:r>
              <a:rPr lang="ro-RO" sz="3200" dirty="0">
                <a:latin typeface="Times New Roman" panose="02020603050405020304" pitchFamily="18" charset="0"/>
                <a:cs typeface="Times New Roman" panose="02020603050405020304" pitchFamily="18" charset="0"/>
              </a:rPr>
              <a:t>fişiere cu date.</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90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2032" y="1143000"/>
            <a:ext cx="5182638" cy="503396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04669" y="1142999"/>
            <a:ext cx="5992385" cy="5125915"/>
          </a:xfrm>
        </p:spPr>
      </p:pic>
    </p:spTree>
    <p:extLst>
      <p:ext uri="{BB962C8B-B14F-4D97-AF65-F5344CB8AC3E}">
        <p14:creationId xmlns:p14="http://schemas.microsoft.com/office/powerpoint/2010/main" val="214946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dirty="0">
                <a:solidFill>
                  <a:srgbClr val="FF0000"/>
                </a:solidFill>
              </a:rPr>
              <a:t>CD-ROM-</a:t>
            </a:r>
            <a:r>
              <a:rPr lang="en-US" sz="4900" dirty="0" err="1">
                <a:solidFill>
                  <a:srgbClr val="FF0000"/>
                </a:solidFill>
              </a:rPr>
              <a:t>ul</a:t>
            </a:r>
            <a:r>
              <a:rPr lang="en-US" sz="4900" dirty="0">
                <a:solidFill>
                  <a:srgbClr val="FF0000"/>
                </a:solidFill>
              </a:rPr>
              <a:t> (Compact Disk-Read Only Memory)</a:t>
            </a:r>
            <a:r>
              <a:rPr lang="en-US" dirty="0"/>
              <a:t/>
            </a:r>
            <a:br>
              <a:rPr lang="en-US" dirty="0"/>
            </a:br>
            <a:endParaRPr lang="ru-RU" dirty="0"/>
          </a:p>
        </p:txBody>
      </p:sp>
      <p:sp>
        <p:nvSpPr>
          <p:cNvPr id="3" name="Content Placeholder 2"/>
          <p:cNvSpPr>
            <a:spLocks noGrp="1"/>
          </p:cNvSpPr>
          <p:nvPr>
            <p:ph idx="1"/>
          </p:nvPr>
        </p:nvSpPr>
        <p:spPr>
          <a:xfrm>
            <a:off x="838200" y="1825625"/>
            <a:ext cx="10515600" cy="4592760"/>
          </a:xfrm>
        </p:spPr>
        <p:txBody>
          <a:bodyPr>
            <a:normAutofit lnSpcReduction="10000"/>
          </a:bodyPr>
          <a:lstStyle/>
          <a:p>
            <a:pPr marL="0" indent="0">
              <a:buNone/>
            </a:pPr>
            <a:r>
              <a:rPr lang="ro-RO" sz="2400" dirty="0">
                <a:latin typeface="Times New Roman" panose="02020603050405020304" pitchFamily="18" charset="0"/>
                <a:cs typeface="Times New Roman" panose="02020603050405020304" pitchFamily="18" charset="0"/>
              </a:rPr>
              <a:t>Este un suport pentru stocarea datelor </a:t>
            </a:r>
            <a:r>
              <a:rPr lang="ro-RO" sz="2400" dirty="0" smtClean="0">
                <a:latin typeface="Times New Roman" panose="02020603050405020304" pitchFamily="18" charset="0"/>
                <a:cs typeface="Times New Roman" panose="02020603050405020304" pitchFamily="18" charset="0"/>
              </a:rPr>
              <a:t>prinmijloace </a:t>
            </a:r>
            <a:r>
              <a:rPr lang="ro-RO" sz="2400" dirty="0">
                <a:latin typeface="Times New Roman" panose="02020603050405020304" pitchFamily="18" charset="0"/>
                <a:cs typeface="Times New Roman" panose="02020603050405020304" pitchFamily="18" charset="0"/>
              </a:rPr>
              <a:t>optice care oferă capacităţi </a:t>
            </a:r>
            <a:r>
              <a:rPr lang="ro-RO" sz="2400" dirty="0" smtClean="0">
                <a:latin typeface="Times New Roman" panose="02020603050405020304" pitchFamily="18" charset="0"/>
                <a:cs typeface="Times New Roman" panose="02020603050405020304" pitchFamily="18" charset="0"/>
              </a:rPr>
              <a:t>de</a:t>
            </a:r>
            <a:r>
              <a:rPr lang="en-US" sz="2400" dirty="0" smtClean="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650-900MB(700MB</a:t>
            </a:r>
            <a:r>
              <a:rPr lang="ro-RO" sz="2400" dirty="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Discul </a:t>
            </a:r>
            <a:r>
              <a:rPr lang="ro-RO" sz="2400" dirty="0">
                <a:latin typeface="Times New Roman" panose="02020603050405020304" pitchFamily="18" charset="0"/>
                <a:cs typeface="Times New Roman" panose="02020603050405020304" pitchFamily="18" charset="0"/>
              </a:rPr>
              <a:t>propriu-zis fiind constituit dintr-un </a:t>
            </a:r>
            <a:r>
              <a:rPr lang="ro-RO" sz="2400" dirty="0" smtClean="0">
                <a:latin typeface="Times New Roman" panose="02020603050405020304" pitchFamily="18" charset="0"/>
                <a:cs typeface="Times New Roman" panose="02020603050405020304" pitchFamily="18" charset="0"/>
              </a:rPr>
              <a:t>support</a:t>
            </a:r>
            <a:r>
              <a:rPr lang="en-US" sz="2400" dirty="0" smtClean="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din </a:t>
            </a:r>
            <a:r>
              <a:rPr lang="ro-RO" sz="2400" dirty="0">
                <a:latin typeface="Times New Roman" panose="02020603050405020304" pitchFamily="18" charset="0"/>
                <a:cs typeface="Times New Roman" panose="02020603050405020304" pitchFamily="18" charset="0"/>
              </a:rPr>
              <a:t>policarbonat. Acest suport este </a:t>
            </a:r>
            <a:r>
              <a:rPr lang="ro-RO" sz="2400" dirty="0" smtClean="0">
                <a:latin typeface="Times New Roman" panose="02020603050405020304" pitchFamily="18" charset="0"/>
                <a:cs typeface="Times New Roman" panose="02020603050405020304" pitchFamily="18" charset="0"/>
              </a:rPr>
              <a:t>acoperit</a:t>
            </a:r>
            <a:r>
              <a:rPr lang="en-US" sz="2400" dirty="0" smtClean="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cu </a:t>
            </a:r>
            <a:r>
              <a:rPr lang="ro-RO" sz="2400" dirty="0">
                <a:latin typeface="Times New Roman" panose="02020603050405020304" pitchFamily="18" charset="0"/>
                <a:cs typeface="Times New Roman" panose="02020603050405020304" pitchFamily="18" charset="0"/>
              </a:rPr>
              <a:t>o peliculă metalică, formată de obicei dintr-un aliaj de </a:t>
            </a:r>
            <a:r>
              <a:rPr lang="ro-RO" sz="2400" dirty="0" smtClean="0">
                <a:latin typeface="Times New Roman" panose="02020603050405020304" pitchFamily="18" charset="0"/>
                <a:cs typeface="Times New Roman" panose="02020603050405020304" pitchFamily="18" charset="0"/>
              </a:rPr>
              <a:t>aluminiu.</a:t>
            </a:r>
            <a:r>
              <a:rPr lang="en-US" sz="2400" dirty="0" smtClean="0">
                <a:latin typeface="Times New Roman" panose="02020603050405020304" pitchFamily="18" charset="0"/>
                <a:cs typeface="Times New Roman" panose="02020603050405020304" pitchFamily="18" charset="0"/>
              </a:rPr>
              <a:t> </a:t>
            </a:r>
            <a:r>
              <a:rPr lang="ro-RO" sz="2400" dirty="0" smtClean="0">
                <a:latin typeface="Times New Roman" panose="02020603050405020304" pitchFamily="18" charset="0"/>
                <a:cs typeface="Times New Roman" panose="02020603050405020304" pitchFamily="18" charset="0"/>
              </a:rPr>
              <a:t>Pe </a:t>
            </a:r>
            <a:r>
              <a:rPr lang="ro-RO" sz="2400" dirty="0">
                <a:latin typeface="Times New Roman" panose="02020603050405020304" pitchFamily="18" charset="0"/>
                <a:cs typeface="Times New Roman" panose="02020603050405020304" pitchFamily="18" charset="0"/>
              </a:rPr>
              <a:t>compact discuri, fie audio, fie CD-ROM, se stochează informaţie digitală sub formă de biţi. Aceşti biţi sunt reprezentaţi prin adânciturile şi regiunile netede dispuse pe pistă în formă de spirală, care încep din centrul discului. Adâncimea şi lăţimea adânciturilor sunt constante, în timp ce lungimea lor şi lăţimea spaţiilor dintre ele variază.</a:t>
            </a:r>
          </a:p>
          <a:p>
            <a:pPr marL="0" indent="0">
              <a:buNone/>
            </a:pPr>
            <a:r>
              <a:rPr lang="ro-RO" sz="2400" dirty="0">
                <a:latin typeface="Times New Roman" panose="02020603050405020304" pitchFamily="18" charset="0"/>
                <a:cs typeface="Times New Roman" panose="02020603050405020304" pitchFamily="18" charset="0"/>
              </a:rPr>
              <a:t>Citirea informaţiei se face pe baza reflexiei unei raze laser de joasă putere de către stratul de aluminiu. La incidenţa pe disc a fasciculului laser, adânciturile împrăştie lumina, iar zonele netede o reflectă înapoi. Variaţiile luminii laser reflectate sunt interpretate de circuitele electronice din unitate şi convertite în biţi care, decodificaţi şi ei, redau sunetul sau datele originale.</a:t>
            </a:r>
          </a:p>
          <a:p>
            <a:endParaRPr lang="ru-RU" dirty="0"/>
          </a:p>
        </p:txBody>
      </p:sp>
    </p:spTree>
    <p:extLst>
      <p:ext uri="{BB962C8B-B14F-4D97-AF65-F5344CB8AC3E}">
        <p14:creationId xmlns:p14="http://schemas.microsoft.com/office/powerpoint/2010/main" val="20156942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684</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Memorie externa. Memorie externa pe purtatori magnetici, optici, semiconductori.</vt:lpstr>
      <vt:lpstr>Memoria este jurnalul pe care noi toti il ducem peste tot cu noi.</vt:lpstr>
      <vt:lpstr>Principalele tehnologii folosite pentru a retine informatia pe diverse de stocare sunt:</vt:lpstr>
      <vt:lpstr>Unitatea de Hard-disk</vt:lpstr>
      <vt:lpstr>PowerPoint Presentation</vt:lpstr>
      <vt:lpstr>PowerPoint Presentation</vt:lpstr>
      <vt:lpstr>Unitatea floppy disk – FD </vt:lpstr>
      <vt:lpstr>PowerPoint Presentation</vt:lpstr>
      <vt:lpstr>CD-ROM-ul (Compact Disk-Read Only Memory) </vt:lpstr>
      <vt:lpstr>PowerPoint Presentation</vt:lpstr>
      <vt:lpstr>DVD (Digital Versatile Disk) </vt:lpstr>
      <vt:lpstr>PowerPoint Presentation</vt:lpstr>
      <vt:lpstr>MEMORII SEMICONDUCTOARE</vt:lpstr>
      <vt:lpstr>PowerPoint Presentation</vt:lpstr>
      <vt:lpstr>Multumesc pentru atentie!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Memorie externa. Memorie externa pe purtatori magnetici, optici, semiconductori.</dc:title>
  <dc:creator>Пользователь</dc:creator>
  <cp:lastModifiedBy>Пользователь</cp:lastModifiedBy>
  <cp:revision>8</cp:revision>
  <dcterms:created xsi:type="dcterms:W3CDTF">2019-04-17T14:59:08Z</dcterms:created>
  <dcterms:modified xsi:type="dcterms:W3CDTF">2019-05-01T05:58:52Z</dcterms:modified>
</cp:coreProperties>
</file>