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 id="269" r:id="rId10"/>
    <p:sldId id="270" r:id="rId11"/>
    <p:sldId id="271" r:id="rId12"/>
    <p:sldId id="273" r:id="rId13"/>
    <p:sldId id="274" r:id="rId14"/>
    <p:sldId id="275" r:id="rId15"/>
    <p:sldId id="276" r:id="rId16"/>
    <p:sldId id="277" r:id="rId17"/>
    <p:sldId id="278" r:id="rId18"/>
    <p:sldId id="279" r:id="rId19"/>
    <p:sldId id="280" r:id="rId20"/>
    <p:sldId id="281" r:id="rId21"/>
    <p:sldId id="282" r:id="rId22"/>
    <p:sldId id="283" r:id="rId23"/>
    <p:sldId id="287" r:id="rId24"/>
    <p:sldId id="284" r:id="rId25"/>
    <p:sldId id="285" r:id="rId26"/>
    <p:sldId id="286"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2A13A9-16C8-408C-8E30-8EE109F95E9C}" type="datetimeFigureOut">
              <a:rPr lang="ru-RU" smtClean="0"/>
              <a:t>30.04.2019</a:t>
            </a:fld>
            <a:endParaRPr lang="ru-RU"/>
          </a:p>
        </p:txBody>
      </p:sp>
      <p:sp>
        <p:nvSpPr>
          <p:cNvPr id="5" name="Footer Placeholder 4"/>
          <p:cNvSpPr>
            <a:spLocks noGrp="1"/>
          </p:cNvSpPr>
          <p:nvPr>
            <p:ph type="ftr" sz="quarter" idx="11"/>
          </p:nvPr>
        </p:nvSpPr>
        <p:spPr>
          <a:xfrm>
            <a:off x="5332412" y="5883275"/>
            <a:ext cx="4324044" cy="365125"/>
          </a:xfrm>
        </p:spPr>
        <p:txBody>
          <a:bodyPr/>
          <a:lstStyle/>
          <a:p>
            <a:endParaRPr lang="ru-RU"/>
          </a:p>
        </p:txBody>
      </p:sp>
      <p:sp>
        <p:nvSpPr>
          <p:cNvPr id="6" name="Slide Number Placeholder 5"/>
          <p:cNvSpPr>
            <a:spLocks noGrp="1"/>
          </p:cNvSpPr>
          <p:nvPr>
            <p:ph type="sldNum" sz="quarter" idx="12"/>
          </p:nvPr>
        </p:nvSpPr>
        <p:spPr/>
        <p:txBody>
          <a:bodyPr/>
          <a:lstStyle/>
          <a:p>
            <a:fld id="{EBE6E182-CE6A-4A08-8DC6-7CF1C25B3870}" type="slidenum">
              <a:rPr lang="ru-RU" smtClean="0"/>
              <a:t>‹#›</a:t>
            </a:fld>
            <a:endParaRPr lang="ru-RU"/>
          </a:p>
        </p:txBody>
      </p:sp>
    </p:spTree>
    <p:extLst>
      <p:ext uri="{BB962C8B-B14F-4D97-AF65-F5344CB8AC3E}">
        <p14:creationId xmlns:p14="http://schemas.microsoft.com/office/powerpoint/2010/main" val="2302589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92A13A9-16C8-408C-8E30-8EE109F95E9C}" type="datetimeFigureOut">
              <a:rPr lang="ru-RU" smtClean="0"/>
              <a:t>30.04.2019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BE6E182-CE6A-4A08-8DC6-7CF1C25B3870}" type="slidenum">
              <a:rPr lang="ru-RU" smtClean="0"/>
              <a:t>‹#›</a:t>
            </a:fld>
            <a:endParaRPr lang="ru-RU"/>
          </a:p>
        </p:txBody>
      </p:sp>
    </p:spTree>
    <p:extLst>
      <p:ext uri="{BB962C8B-B14F-4D97-AF65-F5344CB8AC3E}">
        <p14:creationId xmlns:p14="http://schemas.microsoft.com/office/powerpoint/2010/main" val="3398301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2A13A9-16C8-408C-8E30-8EE109F95E9C}"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BE6E182-CE6A-4A08-8DC6-7CF1C25B3870}" type="slidenum">
              <a:rPr lang="ru-RU" smtClean="0"/>
              <a:t>‹#›</a:t>
            </a:fld>
            <a:endParaRPr lang="ru-RU"/>
          </a:p>
        </p:txBody>
      </p:sp>
    </p:spTree>
    <p:extLst>
      <p:ext uri="{BB962C8B-B14F-4D97-AF65-F5344CB8AC3E}">
        <p14:creationId xmlns:p14="http://schemas.microsoft.com/office/powerpoint/2010/main" val="379319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2A13A9-16C8-408C-8E30-8EE109F95E9C}"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BE6E182-CE6A-4A08-8DC6-7CF1C25B3870}" type="slidenum">
              <a:rPr lang="ru-RU" smtClean="0"/>
              <a:t>‹#›</a:t>
            </a:fld>
            <a:endParaRPr lang="ru-RU"/>
          </a:p>
        </p:txBody>
      </p:sp>
    </p:spTree>
    <p:extLst>
      <p:ext uri="{BB962C8B-B14F-4D97-AF65-F5344CB8AC3E}">
        <p14:creationId xmlns:p14="http://schemas.microsoft.com/office/powerpoint/2010/main" val="4290940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2A13A9-16C8-408C-8E30-8EE109F95E9C}"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BE6E182-CE6A-4A08-8DC6-7CF1C25B3870}" type="slidenum">
              <a:rPr lang="ru-RU" smtClean="0"/>
              <a:t>‹#›</a:t>
            </a:fld>
            <a:endParaRPr lang="ru-RU"/>
          </a:p>
        </p:txBody>
      </p:sp>
    </p:spTree>
    <p:extLst>
      <p:ext uri="{BB962C8B-B14F-4D97-AF65-F5344CB8AC3E}">
        <p14:creationId xmlns:p14="http://schemas.microsoft.com/office/powerpoint/2010/main" val="1226249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2A13A9-16C8-408C-8E30-8EE109F95E9C}"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BE6E182-CE6A-4A08-8DC6-7CF1C25B3870}" type="slidenum">
              <a:rPr lang="ru-RU" smtClean="0"/>
              <a:t>‹#›</a:t>
            </a:fld>
            <a:endParaRPr lang="ru-RU"/>
          </a:p>
        </p:txBody>
      </p:sp>
    </p:spTree>
    <p:extLst>
      <p:ext uri="{BB962C8B-B14F-4D97-AF65-F5344CB8AC3E}">
        <p14:creationId xmlns:p14="http://schemas.microsoft.com/office/powerpoint/2010/main" val="3130904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2A13A9-16C8-408C-8E30-8EE109F95E9C}"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BE6E182-CE6A-4A08-8DC6-7CF1C25B3870}" type="slidenum">
              <a:rPr lang="ru-RU" smtClean="0"/>
              <a:t>‹#›</a:t>
            </a:fld>
            <a:endParaRPr lang="ru-RU"/>
          </a:p>
        </p:txBody>
      </p:sp>
    </p:spTree>
    <p:extLst>
      <p:ext uri="{BB962C8B-B14F-4D97-AF65-F5344CB8AC3E}">
        <p14:creationId xmlns:p14="http://schemas.microsoft.com/office/powerpoint/2010/main" val="143840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2A13A9-16C8-408C-8E30-8EE109F95E9C}"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BE6E182-CE6A-4A08-8DC6-7CF1C25B3870}" type="slidenum">
              <a:rPr lang="ru-RU" smtClean="0"/>
              <a:t>‹#›</a:t>
            </a:fld>
            <a:endParaRPr lang="ru-RU"/>
          </a:p>
        </p:txBody>
      </p:sp>
    </p:spTree>
    <p:extLst>
      <p:ext uri="{BB962C8B-B14F-4D97-AF65-F5344CB8AC3E}">
        <p14:creationId xmlns:p14="http://schemas.microsoft.com/office/powerpoint/2010/main" val="608053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2A13A9-16C8-408C-8E30-8EE109F95E9C}"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BE6E182-CE6A-4A08-8DC6-7CF1C25B3870}" type="slidenum">
              <a:rPr lang="ru-RU" smtClean="0"/>
              <a:t>‹#›</a:t>
            </a:fld>
            <a:endParaRPr lang="ru-RU"/>
          </a:p>
        </p:txBody>
      </p:sp>
    </p:spTree>
    <p:extLst>
      <p:ext uri="{BB962C8B-B14F-4D97-AF65-F5344CB8AC3E}">
        <p14:creationId xmlns:p14="http://schemas.microsoft.com/office/powerpoint/2010/main" val="155065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2A13A9-16C8-408C-8E30-8EE109F95E9C}"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10951856" y="5867131"/>
            <a:ext cx="551167" cy="365125"/>
          </a:xfrm>
        </p:spPr>
        <p:txBody>
          <a:bodyPr/>
          <a:lstStyle/>
          <a:p>
            <a:fld id="{EBE6E182-CE6A-4A08-8DC6-7CF1C25B3870}" type="slidenum">
              <a:rPr lang="ru-RU" smtClean="0"/>
              <a:t>‹#›</a:t>
            </a:fld>
            <a:endParaRPr lang="ru-RU"/>
          </a:p>
        </p:txBody>
      </p:sp>
    </p:spTree>
    <p:extLst>
      <p:ext uri="{BB962C8B-B14F-4D97-AF65-F5344CB8AC3E}">
        <p14:creationId xmlns:p14="http://schemas.microsoft.com/office/powerpoint/2010/main" val="3844455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2A13A9-16C8-408C-8E30-8EE109F95E9C}" type="datetimeFigureOut">
              <a:rPr lang="ru-RU" smtClean="0"/>
              <a:t>30.04.2019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BE6E182-CE6A-4A08-8DC6-7CF1C25B3870}" type="slidenum">
              <a:rPr lang="ru-RU" smtClean="0"/>
              <a:t>‹#›</a:t>
            </a:fld>
            <a:endParaRPr lang="ru-RU"/>
          </a:p>
        </p:txBody>
      </p:sp>
    </p:spTree>
    <p:extLst>
      <p:ext uri="{BB962C8B-B14F-4D97-AF65-F5344CB8AC3E}">
        <p14:creationId xmlns:p14="http://schemas.microsoft.com/office/powerpoint/2010/main" val="3513775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2A13A9-16C8-408C-8E30-8EE109F95E9C}" type="datetimeFigureOut">
              <a:rPr lang="ru-RU" smtClean="0"/>
              <a:t>30.04.2019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BE6E182-CE6A-4A08-8DC6-7CF1C25B3870}" type="slidenum">
              <a:rPr lang="ru-RU" smtClean="0"/>
              <a:t>‹#›</a:t>
            </a:fld>
            <a:endParaRPr lang="ru-RU"/>
          </a:p>
        </p:txBody>
      </p:sp>
    </p:spTree>
    <p:extLst>
      <p:ext uri="{BB962C8B-B14F-4D97-AF65-F5344CB8AC3E}">
        <p14:creationId xmlns:p14="http://schemas.microsoft.com/office/powerpoint/2010/main" val="101226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2A13A9-16C8-408C-8E30-8EE109F95E9C}" type="datetimeFigureOut">
              <a:rPr lang="ru-RU" smtClean="0"/>
              <a:t>30.04.2019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BE6E182-CE6A-4A08-8DC6-7CF1C25B3870}" type="slidenum">
              <a:rPr lang="ru-RU" smtClean="0"/>
              <a:t>‹#›</a:t>
            </a:fld>
            <a:endParaRPr lang="ru-RU"/>
          </a:p>
        </p:txBody>
      </p:sp>
    </p:spTree>
    <p:extLst>
      <p:ext uri="{BB962C8B-B14F-4D97-AF65-F5344CB8AC3E}">
        <p14:creationId xmlns:p14="http://schemas.microsoft.com/office/powerpoint/2010/main" val="337364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2A13A9-16C8-408C-8E30-8EE109F95E9C}" type="datetimeFigureOut">
              <a:rPr lang="ru-RU" smtClean="0"/>
              <a:t>30.04.2019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BE6E182-CE6A-4A08-8DC6-7CF1C25B3870}" type="slidenum">
              <a:rPr lang="ru-RU" smtClean="0"/>
              <a:t>‹#›</a:t>
            </a:fld>
            <a:endParaRPr lang="ru-RU"/>
          </a:p>
        </p:txBody>
      </p:sp>
    </p:spTree>
    <p:extLst>
      <p:ext uri="{BB962C8B-B14F-4D97-AF65-F5344CB8AC3E}">
        <p14:creationId xmlns:p14="http://schemas.microsoft.com/office/powerpoint/2010/main" val="3814663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2A13A9-16C8-408C-8E30-8EE109F95E9C}" type="datetimeFigureOut">
              <a:rPr lang="ru-RU" smtClean="0"/>
              <a:t>30.04.2019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BE6E182-CE6A-4A08-8DC6-7CF1C25B3870}" type="slidenum">
              <a:rPr lang="ru-RU" smtClean="0"/>
              <a:t>‹#›</a:t>
            </a:fld>
            <a:endParaRPr lang="ru-RU"/>
          </a:p>
        </p:txBody>
      </p:sp>
    </p:spTree>
    <p:extLst>
      <p:ext uri="{BB962C8B-B14F-4D97-AF65-F5344CB8AC3E}">
        <p14:creationId xmlns:p14="http://schemas.microsoft.com/office/powerpoint/2010/main" val="3538144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92A13A9-16C8-408C-8E30-8EE109F95E9C}" type="datetimeFigureOut">
              <a:rPr lang="ru-RU" smtClean="0"/>
              <a:t>30.04.2019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BE6E182-CE6A-4A08-8DC6-7CF1C25B3870}" type="slidenum">
              <a:rPr lang="ru-RU" smtClean="0"/>
              <a:t>‹#›</a:t>
            </a:fld>
            <a:endParaRPr lang="ru-RU"/>
          </a:p>
        </p:txBody>
      </p:sp>
    </p:spTree>
    <p:extLst>
      <p:ext uri="{BB962C8B-B14F-4D97-AF65-F5344CB8AC3E}">
        <p14:creationId xmlns:p14="http://schemas.microsoft.com/office/powerpoint/2010/main" val="14666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92A13A9-16C8-408C-8E30-8EE109F95E9C}" type="datetimeFigureOut">
              <a:rPr lang="ru-RU" smtClean="0"/>
              <a:t>30.04.2019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BE6E182-CE6A-4A08-8DC6-7CF1C25B3870}" type="slidenum">
              <a:rPr lang="ru-RU" smtClean="0"/>
              <a:t>‹#›</a:t>
            </a:fld>
            <a:endParaRPr lang="ru-RU"/>
          </a:p>
        </p:txBody>
      </p:sp>
    </p:spTree>
    <p:extLst>
      <p:ext uri="{BB962C8B-B14F-4D97-AF65-F5344CB8AC3E}">
        <p14:creationId xmlns:p14="http://schemas.microsoft.com/office/powerpoint/2010/main" val="413912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2A13A9-16C8-408C-8E30-8EE109F95E9C}" type="datetimeFigureOut">
              <a:rPr lang="ru-RU" smtClean="0"/>
              <a:t>30.04.2019</a:t>
            </a:fld>
            <a:endParaRPr lang="ru-RU"/>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E6E182-CE6A-4A08-8DC6-7CF1C25B3870}" type="slidenum">
              <a:rPr lang="ru-RU" smtClean="0"/>
              <a:t>‹#›</a:t>
            </a:fld>
            <a:endParaRPr lang="ru-RU"/>
          </a:p>
        </p:txBody>
      </p:sp>
    </p:spTree>
    <p:extLst>
      <p:ext uri="{BB962C8B-B14F-4D97-AF65-F5344CB8AC3E}">
        <p14:creationId xmlns:p14="http://schemas.microsoft.com/office/powerpoint/2010/main" val="3234927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3130062"/>
            <a:ext cx="8988423" cy="866205"/>
          </a:xfrm>
        </p:spPr>
        <p:txBody>
          <a:bodyPr>
            <a:normAutofit fontScale="90000"/>
          </a:bodyPr>
          <a:lstStyle/>
          <a:p>
            <a:pPr algn="ctr"/>
            <a:r>
              <a:rPr lang="en-US" sz="5400" dirty="0" err="1" smtClean="0">
                <a:solidFill>
                  <a:srgbClr val="FF0000"/>
                </a:solidFill>
                <a:latin typeface="Times New Roman" panose="02020603050405020304" pitchFamily="18" charset="0"/>
                <a:cs typeface="Times New Roman" panose="02020603050405020304" pitchFamily="18" charset="0"/>
              </a:rPr>
              <a:t>Dispozitive</a:t>
            </a:r>
            <a:r>
              <a:rPr lang="en-US" sz="5400" dirty="0" smtClean="0">
                <a:solidFill>
                  <a:srgbClr val="FF0000"/>
                </a:solidFill>
                <a:latin typeface="Times New Roman" panose="02020603050405020304" pitchFamily="18" charset="0"/>
                <a:cs typeface="Times New Roman" panose="02020603050405020304" pitchFamily="18" charset="0"/>
              </a:rPr>
              <a:t> de </a:t>
            </a:r>
            <a:r>
              <a:rPr lang="en-US" sz="5400" dirty="0" err="1" smtClean="0">
                <a:solidFill>
                  <a:srgbClr val="FF0000"/>
                </a:solidFill>
                <a:latin typeface="Times New Roman" panose="02020603050405020304" pitchFamily="18" charset="0"/>
                <a:cs typeface="Times New Roman" panose="02020603050405020304" pitchFamily="18" charset="0"/>
              </a:rPr>
              <a:t>intrare</a:t>
            </a:r>
            <a:r>
              <a:rPr lang="en-US" sz="5400" dirty="0" smtClean="0">
                <a:solidFill>
                  <a:srgbClr val="FF0000"/>
                </a:solidFill>
                <a:latin typeface="Times New Roman" panose="02020603050405020304" pitchFamily="18" charset="0"/>
                <a:cs typeface="Times New Roman" panose="02020603050405020304" pitchFamily="18" charset="0"/>
              </a:rPr>
              <a:t> </a:t>
            </a:r>
            <a:r>
              <a:rPr lang="en-US" sz="5400" dirty="0" err="1" smtClean="0">
                <a:solidFill>
                  <a:srgbClr val="FF0000"/>
                </a:solidFill>
                <a:latin typeface="Times New Roman" panose="02020603050405020304" pitchFamily="18" charset="0"/>
                <a:cs typeface="Times New Roman" panose="02020603050405020304" pitchFamily="18" charset="0"/>
              </a:rPr>
              <a:t>si</a:t>
            </a:r>
            <a:r>
              <a:rPr lang="en-US" sz="5400" dirty="0">
                <a:solidFill>
                  <a:srgbClr val="FF0000"/>
                </a:solidFill>
                <a:latin typeface="Times New Roman" panose="02020603050405020304" pitchFamily="18" charset="0"/>
                <a:cs typeface="Times New Roman" panose="02020603050405020304" pitchFamily="18" charset="0"/>
              </a:rPr>
              <a:t> </a:t>
            </a:r>
            <a:r>
              <a:rPr lang="en-US" sz="5400" dirty="0" err="1" smtClean="0">
                <a:solidFill>
                  <a:srgbClr val="FF0000"/>
                </a:solidFill>
                <a:latin typeface="Times New Roman" panose="02020603050405020304" pitchFamily="18" charset="0"/>
                <a:cs typeface="Times New Roman" panose="02020603050405020304" pitchFamily="18" charset="0"/>
              </a:rPr>
              <a:t>iesire</a:t>
            </a:r>
            <a:endParaRPr lang="ru-RU" sz="5400"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r"/>
            <a:r>
              <a:rPr lang="en-US" dirty="0" err="1" smtClean="0">
                <a:latin typeface="Times New Roman" panose="02020603050405020304" pitchFamily="18" charset="0"/>
                <a:cs typeface="Times New Roman" panose="02020603050405020304" pitchFamily="18" charset="0"/>
              </a:rPr>
              <a:t>Ciobanu</a:t>
            </a:r>
            <a:r>
              <a:rPr lang="en-US" dirty="0" smtClean="0">
                <a:latin typeface="Times New Roman" panose="02020603050405020304" pitchFamily="18" charset="0"/>
                <a:cs typeface="Times New Roman" panose="02020603050405020304" pitchFamily="18" charset="0"/>
              </a:rPr>
              <a:t> Bogdan</a:t>
            </a:r>
          </a:p>
          <a:p>
            <a:pPr algn="r"/>
            <a:r>
              <a:rPr lang="en-US" dirty="0" err="1" smtClean="0">
                <a:latin typeface="Times New Roman" panose="02020603050405020304" pitchFamily="18" charset="0"/>
                <a:cs typeface="Times New Roman" panose="02020603050405020304" pitchFamily="18" charset="0"/>
              </a:rPr>
              <a:t>Clasa</a:t>
            </a:r>
            <a:r>
              <a:rPr lang="en-US" dirty="0" smtClean="0">
                <a:latin typeface="Times New Roman" panose="02020603050405020304" pitchFamily="18" charset="0"/>
                <a:cs typeface="Times New Roman" panose="02020603050405020304" pitchFamily="18" charset="0"/>
              </a:rPr>
              <a:t> 10 ,,C”</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57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ro-RO" sz="6600" dirty="0">
                <a:solidFill>
                  <a:srgbClr val="FF0000"/>
                </a:solidFill>
                <a:latin typeface="Times New Roman" panose="02020603050405020304" pitchFamily="18" charset="0"/>
                <a:cs typeface="Times New Roman" panose="02020603050405020304" pitchFamily="18" charset="0"/>
              </a:rPr>
              <a:t>Creion optic</a:t>
            </a:r>
            <a:endParaRPr lang="ru-RU" sz="6600" dirty="0"/>
          </a:p>
        </p:txBody>
      </p:sp>
      <p:sp>
        <p:nvSpPr>
          <p:cNvPr id="3" name="Content Placeholder 2"/>
          <p:cNvSpPr>
            <a:spLocks noGrp="1"/>
          </p:cNvSpPr>
          <p:nvPr>
            <p:ph sz="half" idx="1"/>
          </p:nvPr>
        </p:nvSpPr>
        <p:spPr/>
        <p:txBody>
          <a:bodyPr>
            <a:normAutofit fontScale="77500" lnSpcReduction="20000"/>
          </a:bodyPr>
          <a:lstStyle/>
          <a:p>
            <a:pPr marL="0" indent="0">
              <a:buNone/>
            </a:pPr>
            <a:r>
              <a:rPr lang="en-US" sz="6000" dirty="0">
                <a:latin typeface="Times New Roman" panose="02020603050405020304" pitchFamily="18" charset="0"/>
                <a:cs typeface="Times New Roman" panose="02020603050405020304" pitchFamily="18" charset="0"/>
              </a:rPr>
              <a:t>U</a:t>
            </a:r>
            <a:r>
              <a:rPr lang="ro-RO" sz="6000" dirty="0">
                <a:latin typeface="Times New Roman" panose="02020603050405020304" pitchFamily="18" charset="0"/>
                <a:cs typeface="Times New Roman" panose="02020603050405020304" pitchFamily="18" charset="0"/>
              </a:rPr>
              <a:t>n dispozitiv asemănător unui creion ce are în vârf unsenzor optic.</a:t>
            </a:r>
            <a:endParaRPr lang="ru-RU" sz="6000" dirty="0">
              <a:latin typeface="Times New Roman" panose="02020603050405020304" pitchFamily="18" charset="0"/>
              <a:cs typeface="Times New Roman" panose="02020603050405020304" pitchFamily="18" charset="0"/>
            </a:endParaRPr>
          </a:p>
          <a:p>
            <a:endParaRPr lang="ru-RU"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678109" y="2438399"/>
            <a:ext cx="4953342" cy="3461239"/>
          </a:xfrm>
        </p:spPr>
      </p:pic>
    </p:spTree>
    <p:extLst>
      <p:ext uri="{BB962C8B-B14F-4D97-AF65-F5344CB8AC3E}">
        <p14:creationId xmlns:p14="http://schemas.microsoft.com/office/powerpoint/2010/main" val="4279930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ro-RO" sz="6600" dirty="0">
                <a:solidFill>
                  <a:srgbClr val="FF0000"/>
                </a:solidFill>
                <a:latin typeface="Times New Roman" panose="02020603050405020304" pitchFamily="18" charset="0"/>
                <a:cs typeface="Times New Roman" panose="02020603050405020304" pitchFamily="18" charset="0"/>
              </a:rPr>
              <a:t>Tableta grafică</a:t>
            </a:r>
            <a:endParaRPr lang="ru-RU" sz="6600" dirty="0"/>
          </a:p>
        </p:txBody>
      </p:sp>
      <p:sp>
        <p:nvSpPr>
          <p:cNvPr id="3" name="Content Placeholder 2"/>
          <p:cNvSpPr>
            <a:spLocks noGrp="1"/>
          </p:cNvSpPr>
          <p:nvPr>
            <p:ph sz="half" idx="1"/>
          </p:nvPr>
        </p:nvSpPr>
        <p:spPr>
          <a:xfrm>
            <a:off x="838200" y="1825625"/>
            <a:ext cx="5181600" cy="4548798"/>
          </a:xfrm>
        </p:spPr>
        <p:txBody>
          <a:bodyPr>
            <a:normAutofit fontScale="92500" lnSpcReduction="10000"/>
          </a:bodyPr>
          <a:lstStyle/>
          <a:p>
            <a:pPr marL="0" indent="0">
              <a:buNone/>
            </a:pPr>
            <a:r>
              <a:rPr lang="en-US" sz="3600" dirty="0">
                <a:latin typeface="Times New Roman" panose="02020603050405020304" pitchFamily="18" charset="0"/>
                <a:cs typeface="Times New Roman" panose="02020603050405020304" pitchFamily="18" charset="0"/>
              </a:rPr>
              <a:t>D</a:t>
            </a:r>
            <a:r>
              <a:rPr lang="ro-RO" sz="3600" dirty="0" smtClean="0">
                <a:latin typeface="Times New Roman" panose="02020603050405020304" pitchFamily="18" charset="0"/>
                <a:cs typeface="Times New Roman" panose="02020603050405020304" pitchFamily="18" charset="0"/>
              </a:rPr>
              <a:t>ispozitiv ce permite introducerea facilă a desenelor şi schiţelor. Este alcătuită dintr-un creion cu vârf electronic şi o plăcuţă electronică, capabilă să detecteze mişcările creionului şi să le transmita calculatorului.</a:t>
            </a:r>
            <a:endParaRPr lang="ru-RU" sz="3600" dirty="0" smtClean="0">
              <a:latin typeface="Times New Roman" panose="02020603050405020304" pitchFamily="18" charset="0"/>
              <a:cs typeface="Times New Roman" panose="02020603050405020304" pitchFamily="18" charset="0"/>
            </a:endParaRPr>
          </a:p>
          <a:p>
            <a:endParaRPr lang="ru-RU"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665910" y="2057399"/>
            <a:ext cx="4837113" cy="4317023"/>
          </a:xfrm>
        </p:spPr>
      </p:pic>
    </p:spTree>
    <p:extLst>
      <p:ext uri="{BB962C8B-B14F-4D97-AF65-F5344CB8AC3E}">
        <p14:creationId xmlns:p14="http://schemas.microsoft.com/office/powerpoint/2010/main" val="929907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0629"/>
          </a:xfrm>
        </p:spPr>
        <p:txBody>
          <a:bodyPr>
            <a:noAutofit/>
          </a:bodyPr>
          <a:lstStyle/>
          <a:p>
            <a:pPr algn="ctr"/>
            <a:r>
              <a:rPr lang="ro-RO" sz="6600" dirty="0">
                <a:solidFill>
                  <a:srgbClr val="FF0000"/>
                </a:solidFill>
                <a:latin typeface="Times New Roman" panose="02020603050405020304" pitchFamily="18" charset="0"/>
                <a:cs typeface="Times New Roman" panose="02020603050405020304" pitchFamily="18" charset="0"/>
              </a:rPr>
              <a:t>Scanner</a:t>
            </a:r>
            <a:endParaRPr lang="ru-RU" sz="6600" dirty="0"/>
          </a:p>
        </p:txBody>
      </p:sp>
      <p:sp>
        <p:nvSpPr>
          <p:cNvPr id="3" name="Content Placeholder 2"/>
          <p:cNvSpPr>
            <a:spLocks noGrp="1"/>
          </p:cNvSpPr>
          <p:nvPr>
            <p:ph sz="half" idx="1"/>
          </p:nvPr>
        </p:nvSpPr>
        <p:spPr>
          <a:xfrm>
            <a:off x="1301262" y="1380392"/>
            <a:ext cx="4718538" cy="4796571"/>
          </a:xfrm>
        </p:spPr>
        <p:txBody>
          <a:bodyPr>
            <a:normAutofit fontScale="92500"/>
          </a:bodyPr>
          <a:lstStyle/>
          <a:p>
            <a:pPr marL="0" indent="0">
              <a:buNone/>
            </a:pPr>
            <a:r>
              <a:rPr lang="en-US" sz="2800" dirty="0" smtClean="0">
                <a:latin typeface="Times New Roman" panose="02020603050405020304" pitchFamily="18" charset="0"/>
                <a:cs typeface="Times New Roman" panose="02020603050405020304" pitchFamily="18" charset="0"/>
              </a:rPr>
              <a:t>D</a:t>
            </a:r>
            <a:r>
              <a:rPr lang="ro-RO" sz="2800" dirty="0" smtClean="0">
                <a:latin typeface="Times New Roman" panose="02020603050405020304" pitchFamily="18" charset="0"/>
                <a:cs typeface="Times New Roman" panose="02020603050405020304" pitchFamily="18" charset="0"/>
              </a:rPr>
              <a:t>ispozitiv ce permite digitizarea imaginilor şi introducerea lor în calculator. În funcţie de modul de utilizare şi dimensiune sunt:</a:t>
            </a:r>
            <a:endParaRPr lang="en-US" sz="2800" dirty="0" smtClean="0">
              <a:latin typeface="Times New Roman" panose="02020603050405020304" pitchFamily="18" charset="0"/>
              <a:cs typeface="Times New Roman" panose="02020603050405020304" pitchFamily="18" charset="0"/>
            </a:endParaRPr>
          </a:p>
          <a:p>
            <a:pPr marL="0" indent="0">
              <a:buNone/>
            </a:pPr>
            <a:r>
              <a:rPr lang="ro-RO" sz="2800" dirty="0" smtClean="0">
                <a:latin typeface="Times New Roman" panose="02020603050405020304" pitchFamily="18" charset="0"/>
                <a:cs typeface="Times New Roman" panose="02020603050405020304" pitchFamily="18" charset="0"/>
              </a:rPr>
              <a:t> - fixe – imaginea e plasată pe o suprafaţă de scanare (ca la xerox); </a:t>
            </a:r>
            <a:endParaRPr lang="en-US" sz="2800" dirty="0" smtClean="0">
              <a:latin typeface="Times New Roman" panose="02020603050405020304" pitchFamily="18" charset="0"/>
              <a:cs typeface="Times New Roman" panose="02020603050405020304" pitchFamily="18" charset="0"/>
            </a:endParaRPr>
          </a:p>
          <a:p>
            <a:pPr marL="0" indent="0">
              <a:buNone/>
            </a:pPr>
            <a:r>
              <a:rPr lang="ro-RO" sz="2800" dirty="0" smtClean="0">
                <a:latin typeface="Times New Roman" panose="02020603050405020304" pitchFamily="18" charset="0"/>
                <a:cs typeface="Times New Roman" panose="02020603050405020304" pitchFamily="18" charset="0"/>
              </a:rPr>
              <a:t>- mobile – de dimensiuni mici şi se deplasează pe imaginea ce urmează a fi digitizată (cititorul de coduri de bare). </a:t>
            </a:r>
            <a:endParaRPr lang="ru-RU" sz="2800" dirty="0" smtClean="0">
              <a:latin typeface="Times New Roman" panose="02020603050405020304" pitchFamily="18" charset="0"/>
              <a:cs typeface="Times New Roman" panose="02020603050405020304" pitchFamily="18" charset="0"/>
            </a:endParaRPr>
          </a:p>
          <a:p>
            <a:endParaRPr lang="ru-RU"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35969" y="1380393"/>
            <a:ext cx="5652477" cy="4528038"/>
          </a:xfrm>
        </p:spPr>
      </p:pic>
    </p:spTree>
    <p:extLst>
      <p:ext uri="{BB962C8B-B14F-4D97-AF65-F5344CB8AC3E}">
        <p14:creationId xmlns:p14="http://schemas.microsoft.com/office/powerpoint/2010/main" val="2744997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857" y="290146"/>
            <a:ext cx="10018713" cy="1107831"/>
          </a:xfrm>
        </p:spPr>
        <p:txBody>
          <a:bodyPr>
            <a:normAutofit fontScale="90000"/>
          </a:bodyPr>
          <a:lstStyle/>
          <a:p>
            <a:pPr algn="ctr"/>
            <a:r>
              <a:rPr lang="ro-RO" sz="7200" dirty="0" smtClean="0">
                <a:solidFill>
                  <a:srgbClr val="FF0000"/>
                </a:solidFill>
                <a:latin typeface="Times New Roman" panose="02020603050405020304" pitchFamily="18" charset="0"/>
                <a:cs typeface="Times New Roman" panose="02020603050405020304" pitchFamily="18" charset="0"/>
              </a:rPr>
              <a:t>Joystick</a:t>
            </a:r>
            <a:endParaRPr lang="ru-RU" sz="7200"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0639" y="1485900"/>
            <a:ext cx="7948245" cy="5301762"/>
          </a:xfrm>
        </p:spPr>
      </p:pic>
    </p:spTree>
    <p:extLst>
      <p:ext uri="{BB962C8B-B14F-4D97-AF65-F5344CB8AC3E}">
        <p14:creationId xmlns:p14="http://schemas.microsoft.com/office/powerpoint/2010/main" val="4808785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72562"/>
            <a:ext cx="10018713" cy="1028700"/>
          </a:xfrm>
        </p:spPr>
        <p:txBody>
          <a:bodyPr>
            <a:normAutofit fontScale="90000"/>
          </a:bodyPr>
          <a:lstStyle/>
          <a:p>
            <a:pPr algn="ctr"/>
            <a:r>
              <a:rPr lang="ro-RO" sz="7200" dirty="0" smtClean="0">
                <a:solidFill>
                  <a:srgbClr val="FF0000"/>
                </a:solidFill>
                <a:latin typeface="Times New Roman" panose="02020603050405020304" pitchFamily="18" charset="0"/>
                <a:cs typeface="Times New Roman" panose="02020603050405020304" pitchFamily="18" charset="0"/>
              </a:rPr>
              <a:t>Microfon</a:t>
            </a:r>
            <a:r>
              <a:rPr lang="ro-RO" dirty="0" smtClean="0"/>
              <a:t> </a:t>
            </a:r>
            <a:endParaRPr lang="ru-R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1463" y="1301263"/>
            <a:ext cx="6937130" cy="5556738"/>
          </a:xfrm>
        </p:spPr>
      </p:pic>
    </p:spTree>
    <p:extLst>
      <p:ext uri="{BB962C8B-B14F-4D97-AF65-F5344CB8AC3E}">
        <p14:creationId xmlns:p14="http://schemas.microsoft.com/office/powerpoint/2010/main" val="710020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125415"/>
          </a:xfrm>
        </p:spPr>
        <p:txBody>
          <a:bodyPr>
            <a:noAutofit/>
          </a:bodyPr>
          <a:lstStyle/>
          <a:p>
            <a:pPr algn="ctr"/>
            <a:r>
              <a:rPr lang="ro-RO" dirty="0" smtClean="0">
                <a:solidFill>
                  <a:srgbClr val="FF0000"/>
                </a:solidFill>
                <a:latin typeface="Times New Roman" panose="02020603050405020304" pitchFamily="18" charset="0"/>
                <a:cs typeface="Times New Roman" panose="02020603050405020304" pitchFamily="18" charset="0"/>
              </a:rPr>
              <a:t>Camera video, aparat de fotografiat digital</a:t>
            </a:r>
            <a:endParaRPr lang="ru-RU"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08130" y="1815062"/>
            <a:ext cx="5583115" cy="4884676"/>
          </a:xfrm>
        </p:spPr>
      </p:pic>
    </p:spTree>
    <p:extLst>
      <p:ext uri="{BB962C8B-B14F-4D97-AF65-F5344CB8AC3E}">
        <p14:creationId xmlns:p14="http://schemas.microsoft.com/office/powerpoint/2010/main" val="3338870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ro-RO" sz="5400" dirty="0" smtClean="0">
                <a:solidFill>
                  <a:srgbClr val="FF0000"/>
                </a:solidFill>
                <a:latin typeface="Times New Roman" panose="02020603050405020304" pitchFamily="18" charset="0"/>
                <a:cs typeface="Times New Roman" panose="02020603050405020304" pitchFamily="18" charset="0"/>
              </a:rPr>
              <a:t>GIS(Georaphic Information System)</a:t>
            </a:r>
            <a:endParaRPr lang="ru-RU" sz="5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484310" y="1825624"/>
            <a:ext cx="4535489" cy="4531213"/>
          </a:xfrm>
        </p:spPr>
        <p:txBody>
          <a:bodyPr>
            <a:noAutofit/>
          </a:bodyPr>
          <a:lstStyle/>
          <a:p>
            <a:pPr marL="0" indent="0">
              <a:buNone/>
            </a:pPr>
            <a:r>
              <a:rPr lang="en-US" sz="5400" dirty="0">
                <a:latin typeface="Times New Roman" panose="02020603050405020304" pitchFamily="18" charset="0"/>
                <a:cs typeface="Times New Roman" panose="02020603050405020304" pitchFamily="18" charset="0"/>
              </a:rPr>
              <a:t>P</a:t>
            </a:r>
            <a:r>
              <a:rPr lang="ro-RO" sz="5400" dirty="0" smtClean="0">
                <a:latin typeface="Times New Roman" panose="02020603050405020304" pitchFamily="18" charset="0"/>
                <a:cs typeface="Times New Roman" panose="02020603050405020304" pitchFamily="18" charset="0"/>
              </a:rPr>
              <a:t>ermite introducerea de date geografice preluate, în general, de la sateliţi.</a:t>
            </a:r>
            <a:endParaRPr lang="ru-RU" sz="54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438664" y="2373923"/>
            <a:ext cx="4715551" cy="4167553"/>
          </a:xfrm>
        </p:spPr>
      </p:pic>
    </p:spTree>
    <p:extLst>
      <p:ext uri="{BB962C8B-B14F-4D97-AF65-F5344CB8AC3E}">
        <p14:creationId xmlns:p14="http://schemas.microsoft.com/office/powerpoint/2010/main" val="3298380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dirty="0" err="1" smtClean="0">
                <a:solidFill>
                  <a:srgbClr val="FF0000"/>
                </a:solidFill>
                <a:latin typeface="Times New Roman" panose="02020603050405020304" pitchFamily="18" charset="0"/>
                <a:cs typeface="Times New Roman" panose="02020603050405020304" pitchFamily="18" charset="0"/>
              </a:rPr>
              <a:t>Dispozitive</a:t>
            </a:r>
            <a:r>
              <a:rPr lang="en-US" sz="7200" dirty="0" smtClean="0">
                <a:solidFill>
                  <a:srgbClr val="FF0000"/>
                </a:solidFill>
                <a:latin typeface="Times New Roman" panose="02020603050405020304" pitchFamily="18" charset="0"/>
                <a:cs typeface="Times New Roman" panose="02020603050405020304" pitchFamily="18" charset="0"/>
              </a:rPr>
              <a:t> de </a:t>
            </a:r>
            <a:r>
              <a:rPr lang="en-US" sz="7200" dirty="0" err="1" smtClean="0">
                <a:solidFill>
                  <a:srgbClr val="FF0000"/>
                </a:solidFill>
                <a:latin typeface="Times New Roman" panose="02020603050405020304" pitchFamily="18" charset="0"/>
                <a:cs typeface="Times New Roman" panose="02020603050405020304" pitchFamily="18" charset="0"/>
              </a:rPr>
              <a:t>iesire</a:t>
            </a:r>
            <a:endParaRPr lang="ru-RU" sz="7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2666999"/>
            <a:ext cx="10018713" cy="3364524"/>
          </a:xfrm>
        </p:spPr>
        <p:txBody>
          <a:bodyPr>
            <a:noAutofit/>
          </a:bodyPr>
          <a:lstStyle/>
          <a:p>
            <a:pPr marL="514350" indent="-514350">
              <a:buAutoNum type="arabicPeriod"/>
            </a:pPr>
            <a:r>
              <a:rPr lang="en-US" sz="4800" dirty="0" smtClean="0">
                <a:latin typeface="Times New Roman" panose="02020603050405020304" pitchFamily="18" charset="0"/>
                <a:cs typeface="Times New Roman" panose="02020603050405020304" pitchFamily="18" charset="0"/>
              </a:rPr>
              <a:t> </a:t>
            </a:r>
            <a:r>
              <a:rPr lang="ro-RO" sz="4800" dirty="0" smtClean="0">
                <a:latin typeface="Times New Roman" panose="02020603050405020304" pitchFamily="18" charset="0"/>
                <a:cs typeface="Times New Roman" panose="02020603050405020304" pitchFamily="18" charset="0"/>
              </a:rPr>
              <a:t>Monitorul</a:t>
            </a:r>
            <a:endParaRPr lang="en-US" sz="4800" dirty="0" smtClean="0">
              <a:latin typeface="Times New Roman" panose="02020603050405020304" pitchFamily="18" charset="0"/>
              <a:cs typeface="Times New Roman" panose="02020603050405020304" pitchFamily="18" charset="0"/>
            </a:endParaRPr>
          </a:p>
          <a:p>
            <a:pPr marL="514350" indent="-514350">
              <a:buAutoNum type="arabicPeriod" startAt="2"/>
            </a:pPr>
            <a:r>
              <a:rPr lang="en-US" sz="4800" dirty="0" smtClean="0">
                <a:latin typeface="Times New Roman" panose="02020603050405020304" pitchFamily="18" charset="0"/>
                <a:cs typeface="Times New Roman" panose="02020603050405020304" pitchFamily="18" charset="0"/>
              </a:rPr>
              <a:t> </a:t>
            </a:r>
            <a:r>
              <a:rPr lang="ro-RO" sz="4800" dirty="0" smtClean="0">
                <a:latin typeface="Times New Roman" panose="02020603050405020304" pitchFamily="18" charset="0"/>
                <a:cs typeface="Times New Roman" panose="02020603050405020304" pitchFamily="18" charset="0"/>
              </a:rPr>
              <a:t>Imprimanta </a:t>
            </a:r>
            <a:endParaRPr lang="en-US" sz="4800" dirty="0" smtClean="0">
              <a:latin typeface="Times New Roman" panose="02020603050405020304" pitchFamily="18" charset="0"/>
              <a:cs typeface="Times New Roman" panose="02020603050405020304" pitchFamily="18" charset="0"/>
            </a:endParaRPr>
          </a:p>
          <a:p>
            <a:pPr marL="514350" indent="-514350">
              <a:buAutoNum type="arabicPeriod" startAt="3"/>
            </a:pPr>
            <a:r>
              <a:rPr lang="en-US" sz="4800" dirty="0">
                <a:latin typeface="Times New Roman" panose="02020603050405020304" pitchFamily="18" charset="0"/>
                <a:cs typeface="Times New Roman" panose="02020603050405020304" pitchFamily="18" charset="0"/>
              </a:rPr>
              <a:t> </a:t>
            </a:r>
            <a:r>
              <a:rPr lang="ro-RO" sz="4800" dirty="0" smtClean="0">
                <a:latin typeface="Times New Roman" panose="02020603050405020304" pitchFamily="18" charset="0"/>
                <a:cs typeface="Times New Roman" panose="02020603050405020304" pitchFamily="18" charset="0"/>
              </a:rPr>
              <a:t>Plotter</a:t>
            </a:r>
            <a:endParaRPr lang="en-US" sz="4800" dirty="0" smtClean="0">
              <a:latin typeface="Times New Roman" panose="02020603050405020304" pitchFamily="18" charset="0"/>
              <a:cs typeface="Times New Roman" panose="02020603050405020304" pitchFamily="18" charset="0"/>
            </a:endParaRPr>
          </a:p>
          <a:p>
            <a:pPr marL="0" indent="0">
              <a:buNone/>
            </a:pPr>
            <a:r>
              <a:rPr lang="ro-RO" sz="4800" dirty="0" smtClean="0">
                <a:solidFill>
                  <a:schemeClr val="accent1">
                    <a:lumMod val="75000"/>
                  </a:schemeClr>
                </a:solidFill>
                <a:latin typeface="Times New Roman" panose="02020603050405020304" pitchFamily="18" charset="0"/>
                <a:cs typeface="Times New Roman" panose="02020603050405020304" pitchFamily="18" charset="0"/>
              </a:rPr>
              <a:t>4. </a:t>
            </a:r>
            <a:r>
              <a:rPr lang="ro-RO" sz="4800" dirty="0" smtClean="0">
                <a:latin typeface="Times New Roman" panose="02020603050405020304" pitchFamily="18" charset="0"/>
                <a:cs typeface="Times New Roman" panose="02020603050405020304" pitchFamily="18" charset="0"/>
              </a:rPr>
              <a:t>Difuzor</a:t>
            </a:r>
            <a:endParaRPr lang="ru-RU"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695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7537"/>
          </a:xfrm>
        </p:spPr>
        <p:txBody>
          <a:bodyPr>
            <a:normAutofit fontScale="90000"/>
          </a:bodyPr>
          <a:lstStyle/>
          <a:p>
            <a:pPr algn="ctr"/>
            <a:r>
              <a:rPr lang="ro-RO" sz="7200" dirty="0" smtClean="0">
                <a:solidFill>
                  <a:srgbClr val="FF0000"/>
                </a:solidFill>
                <a:latin typeface="Times New Roman" panose="02020603050405020304" pitchFamily="18" charset="0"/>
                <a:cs typeface="Times New Roman" panose="02020603050405020304" pitchFamily="18" charset="0"/>
              </a:rPr>
              <a:t>Monitorul</a:t>
            </a:r>
            <a:endParaRPr lang="ru-RU" sz="7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83677" y="1230923"/>
            <a:ext cx="9990992" cy="5104301"/>
          </a:xfrm>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P</a:t>
            </a:r>
            <a:r>
              <a:rPr lang="ro-RO" dirty="0" smtClean="0">
                <a:latin typeface="Times New Roman" panose="02020603050405020304" pitchFamily="18" charset="0"/>
                <a:cs typeface="Times New Roman" panose="02020603050405020304" pitchFamily="18" charset="0"/>
              </a:rPr>
              <a:t>ermite vizualizarea pe ecran a rezultatelor execuţiei programelor. Caracterizări şi clasificări: </a:t>
            </a:r>
            <a:endParaRPr lang="en-US" dirty="0" smtClean="0">
              <a:latin typeface="Times New Roman" panose="02020603050405020304" pitchFamily="18" charset="0"/>
              <a:cs typeface="Times New Roman" panose="02020603050405020304" pitchFamily="18" charset="0"/>
            </a:endParaRPr>
          </a:p>
          <a:p>
            <a:pPr marL="514350" indent="-514350">
              <a:buAutoNum type="alphaLcParenR"/>
            </a:pPr>
            <a:r>
              <a:rPr lang="ro-RO" dirty="0" smtClean="0">
                <a:latin typeface="Times New Roman" panose="02020603050405020304" pitchFamily="18" charset="0"/>
                <a:cs typeface="Times New Roman" panose="02020603050405020304" pitchFamily="18" charset="0"/>
              </a:rPr>
              <a:t>În funcţie de numărul de culori afişate:</a:t>
            </a:r>
            <a:endParaRPr lang="en-US" dirty="0" smtClean="0">
              <a:latin typeface="Times New Roman" panose="02020603050405020304" pitchFamily="18" charset="0"/>
              <a:cs typeface="Times New Roman" panose="02020603050405020304" pitchFamily="18" charset="0"/>
            </a:endParaRPr>
          </a:p>
          <a:p>
            <a:pPr marL="0" indent="0">
              <a:buNone/>
            </a:pPr>
            <a:r>
              <a:rPr lang="ro-RO" dirty="0" smtClean="0">
                <a:latin typeface="Times New Roman" panose="02020603050405020304" pitchFamily="18" charset="0"/>
                <a:cs typeface="Times New Roman" panose="02020603050405020304" pitchFamily="18" charset="0"/>
              </a:rPr>
              <a:t> - monocrom – două culori (alb-negru, portocaliu-negru); </a:t>
            </a:r>
            <a:endParaRPr lang="en-US" dirty="0" smtClean="0">
              <a:latin typeface="Times New Roman" panose="02020603050405020304" pitchFamily="18" charset="0"/>
              <a:cs typeface="Times New Roman" panose="02020603050405020304" pitchFamily="18" charset="0"/>
            </a:endParaRPr>
          </a:p>
          <a:p>
            <a:pPr marL="0" indent="0">
              <a:buNone/>
            </a:pPr>
            <a:r>
              <a:rPr lang="ro-RO" dirty="0" smtClean="0">
                <a:latin typeface="Times New Roman" panose="02020603050405020304" pitchFamily="18" charset="0"/>
                <a:cs typeface="Times New Roman" panose="02020603050405020304" pitchFamily="18" charset="0"/>
              </a:rPr>
              <a:t>- gray scale – nuanţe de gri; </a:t>
            </a:r>
            <a:endParaRPr lang="en-US" dirty="0" smtClean="0">
              <a:latin typeface="Times New Roman" panose="02020603050405020304" pitchFamily="18" charset="0"/>
              <a:cs typeface="Times New Roman" panose="02020603050405020304" pitchFamily="18" charset="0"/>
            </a:endParaRPr>
          </a:p>
          <a:p>
            <a:pPr marL="0" indent="0">
              <a:buNone/>
            </a:pP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color – între 16 şi 16*106 culori.</a:t>
            </a:r>
            <a:endParaRPr lang="en-US" dirty="0" smtClean="0">
              <a:latin typeface="Times New Roman" panose="02020603050405020304" pitchFamily="18" charset="0"/>
              <a:cs typeface="Times New Roman" panose="02020603050405020304" pitchFamily="18" charset="0"/>
            </a:endParaRPr>
          </a:p>
          <a:p>
            <a:pPr marL="0" indent="0">
              <a:buNone/>
            </a:pPr>
            <a:r>
              <a:rPr lang="ro-RO" dirty="0" smtClean="0">
                <a:solidFill>
                  <a:schemeClr val="accent1"/>
                </a:solidFill>
                <a:latin typeface="Times New Roman" panose="02020603050405020304" pitchFamily="18" charset="0"/>
                <a:cs typeface="Times New Roman" panose="02020603050405020304" pitchFamily="18" charset="0"/>
              </a:rPr>
              <a:t>b) </a:t>
            </a:r>
            <a:r>
              <a:rPr lang="ro-RO" dirty="0" smtClean="0">
                <a:latin typeface="Times New Roman" panose="02020603050405020304" pitchFamily="18" charset="0"/>
                <a:cs typeface="Times New Roman" panose="02020603050405020304" pitchFamily="18" charset="0"/>
              </a:rPr>
              <a:t>Dimensiunea ecranului – este caracterizată de lungimea diagonalei măsurată în inch: 9", 14", 15", 17", 21"…42". </a:t>
            </a:r>
            <a:endParaRPr lang="en-US" dirty="0" smtClean="0">
              <a:latin typeface="Times New Roman" panose="02020603050405020304" pitchFamily="18" charset="0"/>
              <a:cs typeface="Times New Roman" panose="02020603050405020304" pitchFamily="18" charset="0"/>
            </a:endParaRPr>
          </a:p>
          <a:p>
            <a:pPr marL="0" indent="0">
              <a:buNone/>
            </a:pPr>
            <a:r>
              <a:rPr lang="ro-RO" dirty="0" smtClean="0">
                <a:solidFill>
                  <a:schemeClr val="accent1"/>
                </a:solidFill>
                <a:latin typeface="Times New Roman" panose="02020603050405020304" pitchFamily="18" charset="0"/>
                <a:cs typeface="Times New Roman" panose="02020603050405020304" pitchFamily="18" charset="0"/>
              </a:rPr>
              <a:t>c) </a:t>
            </a:r>
            <a:r>
              <a:rPr lang="ro-RO" dirty="0" smtClean="0">
                <a:latin typeface="Times New Roman" panose="02020603050405020304" pitchFamily="18" charset="0"/>
                <a:cs typeface="Times New Roman" panose="02020603050405020304" pitchFamily="18" charset="0"/>
              </a:rPr>
              <a:t>Rezoluţia monitorului – este o măsură a calităţii imaginii şi este exprimată în număr de pixeli (puncte din care este alcătuită imaginea). Rezoluţia = nr. de pixeli pe linie X nr. de pixeli pe coloană 640 x 480, 800 x 600, 1024 x 768, 1280 x 1024, 1600 x 1200.</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048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8452"/>
          </a:xfrm>
        </p:spPr>
        <p:txBody>
          <a:bodyPr>
            <a:normAutofit fontScale="90000"/>
          </a:bodyPr>
          <a:lstStyle/>
          <a:p>
            <a:endParaRPr lang="ru-RU" dirty="0"/>
          </a:p>
        </p:txBody>
      </p:sp>
      <p:sp>
        <p:nvSpPr>
          <p:cNvPr id="3" name="Content Placeholder 2"/>
          <p:cNvSpPr>
            <a:spLocks noGrp="1"/>
          </p:cNvSpPr>
          <p:nvPr>
            <p:ph idx="1"/>
          </p:nvPr>
        </p:nvSpPr>
        <p:spPr>
          <a:xfrm>
            <a:off x="1626576" y="365126"/>
            <a:ext cx="9727223" cy="5811837"/>
          </a:xfrm>
        </p:spPr>
        <p:txBody>
          <a:bodyPr>
            <a:normAutofit fontScale="92500" lnSpcReduction="10000"/>
          </a:bodyPr>
          <a:lstStyle/>
          <a:p>
            <a:pPr marL="0" indent="0">
              <a:buNone/>
            </a:pPr>
            <a:r>
              <a:rPr lang="ro-RO" dirty="0" smtClean="0">
                <a:solidFill>
                  <a:schemeClr val="accent1"/>
                </a:solidFill>
                <a:latin typeface="Times New Roman" panose="02020603050405020304" pitchFamily="18" charset="0"/>
                <a:cs typeface="Times New Roman" panose="02020603050405020304" pitchFamily="18" charset="0"/>
              </a:rPr>
              <a:t>d) </a:t>
            </a:r>
            <a:r>
              <a:rPr lang="ro-RO" dirty="0" smtClean="0">
                <a:latin typeface="Times New Roman" panose="02020603050405020304" pitchFamily="18" charset="0"/>
                <a:cs typeface="Times New Roman" panose="02020603050405020304" pitchFamily="18" charset="0"/>
              </a:rPr>
              <a:t>Radiaţia monitorului – reprezintă efectul produs asupra omului (nu doar asupra ochilor) de bombardarea ecranului cu electroni. Se recomandă monitoare cu radiaţie redusă (low radiation). e) Tipul semnalului – analogic sau digital. </a:t>
            </a:r>
            <a:endParaRPr lang="en-US" dirty="0" smtClean="0">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e</a:t>
            </a:r>
            <a:r>
              <a:rPr lang="ro-RO" dirty="0" smtClean="0">
                <a:solidFill>
                  <a:schemeClr val="accent1"/>
                </a:solidFill>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Definiţia – reprezintă distanţa dintre două puncte de pe ecran. Cu cât e mai mică cu atât imaginea e mai clară. </a:t>
            </a:r>
            <a:endParaRPr lang="en-US" dirty="0" smtClean="0">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f</a:t>
            </a:r>
            <a:r>
              <a:rPr lang="ro-RO" dirty="0" smtClean="0">
                <a:solidFill>
                  <a:schemeClr val="accent1"/>
                </a:solidFill>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Viteza de afişare – viteza cu care se vor afişa imaginile pe ecran şi depinde de viteza cu care poate prelucra informaţia placa video şi de memoria RAM video. </a:t>
            </a:r>
            <a:endParaRPr lang="en-US" dirty="0" smtClean="0">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g</a:t>
            </a:r>
            <a:r>
              <a:rPr lang="ro-RO" dirty="0" smtClean="0">
                <a:solidFill>
                  <a:schemeClr val="accent1"/>
                </a:solidFill>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Din punct de vedere al tehnologiei de fabricaţie există două categorii de monitoare</a:t>
            </a:r>
            <a:r>
              <a:rPr lang="en-US" dirty="0" smtClean="0">
                <a:latin typeface="Times New Roman" panose="02020603050405020304" pitchFamily="18" charset="0"/>
                <a:cs typeface="Times New Roman" panose="02020603050405020304" pitchFamily="18" charset="0"/>
              </a:rPr>
              <a:t>:</a:t>
            </a:r>
          </a:p>
          <a:p>
            <a:pPr marL="0" indent="0">
              <a:buNone/>
            </a:pPr>
            <a:r>
              <a:rPr lang="ro-RO" dirty="0" smtClean="0">
                <a:latin typeface="Times New Roman" panose="02020603050405020304" pitchFamily="18" charset="0"/>
                <a:cs typeface="Times New Roman" panose="02020603050405020304" pitchFamily="18" charset="0"/>
              </a:rPr>
              <a:t> - monitoare cu tub catodic (CRT – Cathodic Ray Tube) – utilizează o tehnologie de fabricaţie asemănătoare cu cea a televizoarelor. O caracteristică importantă a monitoarelor CRT este rata de reîmprospătare (refresh rate) care reprezintă numărul de împrospătări a imaginii într-o secundă (trebuie să fie mai mare de 70 Hz);</a:t>
            </a:r>
            <a:endParaRPr lang="en-US" dirty="0" smtClean="0">
              <a:latin typeface="Times New Roman" panose="02020603050405020304" pitchFamily="18" charset="0"/>
              <a:cs typeface="Times New Roman" panose="02020603050405020304" pitchFamily="18" charset="0"/>
            </a:endParaRPr>
          </a:p>
          <a:p>
            <a:pPr marL="0" indent="0">
              <a:buNone/>
            </a:pPr>
            <a:r>
              <a:rPr lang="ro-RO" dirty="0" smtClean="0">
                <a:latin typeface="Times New Roman" panose="02020603050405020304" pitchFamily="18" charset="0"/>
                <a:cs typeface="Times New Roman" panose="02020603050405020304" pitchFamily="18" charset="0"/>
              </a:rPr>
              <a:t> - monitoare cu afişaj cu cristale lichide (LCD – Liquid Crystal Display) – nu emit radiaţii, au un consum mic de energie electrică şi sunt compacte.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470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4929"/>
          </a:xfrm>
        </p:spPr>
        <p:txBody>
          <a:bodyPr/>
          <a:lstStyle/>
          <a:p>
            <a:r>
              <a:rPr lang="en-US" dirty="0" err="1" smtClean="0">
                <a:solidFill>
                  <a:srgbClr val="FF0000"/>
                </a:solidFill>
                <a:latin typeface="Times New Roman" panose="02020603050405020304" pitchFamily="18" charset="0"/>
                <a:cs typeface="Times New Roman" panose="02020603050405020304" pitchFamily="18" charset="0"/>
              </a:rPr>
              <a:t>Dispozitive</a:t>
            </a:r>
            <a:r>
              <a:rPr lang="en-US" dirty="0" smtClean="0">
                <a:solidFill>
                  <a:srgbClr val="FF0000"/>
                </a:solidFill>
                <a:latin typeface="Times New Roman" panose="02020603050405020304" pitchFamily="18" charset="0"/>
                <a:cs typeface="Times New Roman" panose="02020603050405020304" pitchFamily="18" charset="0"/>
              </a:rPr>
              <a:t> de </a:t>
            </a:r>
            <a:r>
              <a:rPr lang="en-US" dirty="0" err="1" smtClean="0">
                <a:solidFill>
                  <a:srgbClr val="FF0000"/>
                </a:solidFill>
                <a:latin typeface="Times New Roman" panose="02020603050405020304" pitchFamily="18" charset="0"/>
                <a:cs typeface="Times New Roman" panose="02020603050405020304" pitchFamily="18" charset="0"/>
              </a:rPr>
              <a:t>intrare</a:t>
            </a:r>
            <a:endParaRPr lang="ru-RU"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65030" y="1310054"/>
            <a:ext cx="9788769" cy="4879731"/>
          </a:xfrm>
        </p:spPr>
        <p:txBody>
          <a:bodyPr>
            <a:normAutofit lnSpcReduction="10000"/>
          </a:bodyPr>
          <a:lstStyle/>
          <a:p>
            <a:pPr marL="514350" indent="-514350">
              <a:buAutoNum type="arabicPeriod"/>
            </a:pPr>
            <a:r>
              <a:rPr lang="ro-RO" dirty="0" smtClean="0">
                <a:latin typeface="Times New Roman" panose="02020603050405020304" pitchFamily="18" charset="0"/>
                <a:cs typeface="Times New Roman" panose="02020603050405020304" pitchFamily="18" charset="0"/>
              </a:rPr>
              <a:t>Tastatura</a:t>
            </a:r>
            <a:endParaRPr lang="en-US" dirty="0" smtClean="0">
              <a:latin typeface="Times New Roman" panose="02020603050405020304" pitchFamily="18" charset="0"/>
              <a:cs typeface="Times New Roman" panose="02020603050405020304" pitchFamily="18" charset="0"/>
            </a:endParaRPr>
          </a:p>
          <a:p>
            <a:pPr marL="514350" indent="-514350">
              <a:buAutoNum type="arabicPeriod" startAt="2"/>
            </a:pPr>
            <a:r>
              <a:rPr lang="ro-RO" dirty="0" smtClean="0">
                <a:latin typeface="Times New Roman" panose="02020603050405020304" pitchFamily="18" charset="0"/>
                <a:cs typeface="Times New Roman" panose="02020603050405020304" pitchFamily="18" charset="0"/>
              </a:rPr>
              <a:t>Mouse-ul</a:t>
            </a:r>
            <a:endParaRPr lang="en-US" dirty="0" smtClean="0">
              <a:latin typeface="Times New Roman" panose="02020603050405020304" pitchFamily="18" charset="0"/>
              <a:cs typeface="Times New Roman" panose="02020603050405020304" pitchFamily="18" charset="0"/>
            </a:endParaRPr>
          </a:p>
          <a:p>
            <a:pPr marL="514350" indent="-514350">
              <a:buAutoNum type="arabicPeriod" startAt="3"/>
            </a:pPr>
            <a:r>
              <a:rPr lang="ro-RO" dirty="0" smtClean="0">
                <a:latin typeface="Times New Roman" panose="02020603050405020304" pitchFamily="18" charset="0"/>
                <a:cs typeface="Times New Roman" panose="02020603050405020304" pitchFamily="18" charset="0"/>
              </a:rPr>
              <a:t>Trackball</a:t>
            </a:r>
            <a:endParaRPr lang="en-US" dirty="0" smtClean="0">
              <a:latin typeface="Times New Roman" panose="02020603050405020304" pitchFamily="18" charset="0"/>
              <a:cs typeface="Times New Roman" panose="02020603050405020304" pitchFamily="18" charset="0"/>
            </a:endParaRPr>
          </a:p>
          <a:p>
            <a:pPr marL="514350" indent="-514350">
              <a:buAutoNum type="arabicPeriod" startAt="4"/>
            </a:pPr>
            <a:r>
              <a:rPr lang="ro-RO" dirty="0" smtClean="0">
                <a:latin typeface="Times New Roman" panose="02020603050405020304" pitchFamily="18" charset="0"/>
                <a:cs typeface="Times New Roman" panose="02020603050405020304" pitchFamily="18" charset="0"/>
              </a:rPr>
              <a:t>Creion optic</a:t>
            </a:r>
            <a:endParaRPr lang="en-US" dirty="0" smtClean="0">
              <a:latin typeface="Times New Roman" panose="02020603050405020304" pitchFamily="18" charset="0"/>
              <a:cs typeface="Times New Roman" panose="02020603050405020304" pitchFamily="18" charset="0"/>
            </a:endParaRPr>
          </a:p>
          <a:p>
            <a:pPr marL="514350" indent="-514350">
              <a:buAutoNum type="arabicPeriod" startAt="5"/>
            </a:pPr>
            <a:r>
              <a:rPr lang="ro-RO" dirty="0" smtClean="0">
                <a:latin typeface="Times New Roman" panose="02020603050405020304" pitchFamily="18" charset="0"/>
                <a:cs typeface="Times New Roman" panose="02020603050405020304" pitchFamily="18" charset="0"/>
              </a:rPr>
              <a:t>Tableta grafică </a:t>
            </a:r>
            <a:endParaRPr lang="en-US" dirty="0" smtClean="0">
              <a:latin typeface="Times New Roman" panose="02020603050405020304" pitchFamily="18" charset="0"/>
              <a:cs typeface="Times New Roman" panose="02020603050405020304" pitchFamily="18" charset="0"/>
            </a:endParaRPr>
          </a:p>
          <a:p>
            <a:pPr marL="514350" indent="-514350">
              <a:buAutoNum type="arabicPeriod" startAt="6"/>
            </a:pPr>
            <a:r>
              <a:rPr lang="ro-RO" dirty="0" smtClean="0">
                <a:latin typeface="Times New Roman" panose="02020603050405020304" pitchFamily="18" charset="0"/>
                <a:cs typeface="Times New Roman" panose="02020603050405020304" pitchFamily="18" charset="0"/>
              </a:rPr>
              <a:t>Scanner</a:t>
            </a:r>
            <a:endParaRPr lang="en-US" dirty="0" smtClean="0">
              <a:latin typeface="Times New Roman" panose="02020603050405020304" pitchFamily="18" charset="0"/>
              <a:cs typeface="Times New Roman" panose="02020603050405020304" pitchFamily="18" charset="0"/>
            </a:endParaRPr>
          </a:p>
          <a:p>
            <a:pPr marL="514350" indent="-514350">
              <a:buAutoNum type="arabicPeriod" startAt="7"/>
            </a:pPr>
            <a:r>
              <a:rPr lang="ro-RO" dirty="0" smtClean="0">
                <a:latin typeface="Times New Roman" panose="02020603050405020304" pitchFamily="18" charset="0"/>
                <a:cs typeface="Times New Roman" panose="02020603050405020304" pitchFamily="18" charset="0"/>
              </a:rPr>
              <a:t>Joystick</a:t>
            </a:r>
            <a:endParaRPr lang="en-US" dirty="0" smtClean="0">
              <a:latin typeface="Times New Roman" panose="02020603050405020304" pitchFamily="18" charset="0"/>
              <a:cs typeface="Times New Roman" panose="02020603050405020304" pitchFamily="18" charset="0"/>
            </a:endParaRPr>
          </a:p>
          <a:p>
            <a:pPr marL="514350" indent="-514350">
              <a:buAutoNum type="arabicPeriod" startAt="8"/>
            </a:pPr>
            <a:r>
              <a:rPr lang="ro-RO" dirty="0" smtClean="0">
                <a:latin typeface="Times New Roman" panose="02020603050405020304" pitchFamily="18" charset="0"/>
                <a:cs typeface="Times New Roman" panose="02020603050405020304" pitchFamily="18" charset="0"/>
              </a:rPr>
              <a:t>Microfon</a:t>
            </a:r>
            <a:endParaRPr lang="en-US" dirty="0">
              <a:latin typeface="Times New Roman" panose="02020603050405020304" pitchFamily="18" charset="0"/>
              <a:cs typeface="Times New Roman" panose="02020603050405020304" pitchFamily="18" charset="0"/>
            </a:endParaRPr>
          </a:p>
          <a:p>
            <a:pPr marL="514350" indent="-514350">
              <a:buAutoNum type="arabicPeriod" startAt="9"/>
            </a:pPr>
            <a:r>
              <a:rPr lang="ro-RO" dirty="0" smtClean="0">
                <a:latin typeface="Times New Roman" panose="02020603050405020304" pitchFamily="18" charset="0"/>
                <a:cs typeface="Times New Roman" panose="02020603050405020304" pitchFamily="18" charset="0"/>
              </a:rPr>
              <a:t>Camera video, aparat de fotografiat digital </a:t>
            </a:r>
            <a:endParaRPr lang="en-US" dirty="0" smtClean="0">
              <a:latin typeface="Times New Roman" panose="02020603050405020304" pitchFamily="18" charset="0"/>
              <a:cs typeface="Times New Roman" panose="02020603050405020304" pitchFamily="18" charset="0"/>
            </a:endParaRPr>
          </a:p>
          <a:p>
            <a:pPr marL="0" indent="0">
              <a:buNone/>
            </a:pPr>
            <a:r>
              <a:rPr lang="de-DE" dirty="0" smtClean="0">
                <a:solidFill>
                  <a:schemeClr val="accent1">
                    <a:lumMod val="75000"/>
                  </a:schemeClr>
                </a:solidFill>
                <a:latin typeface="Times New Roman" panose="02020603050405020304" pitchFamily="18" charset="0"/>
                <a:cs typeface="Times New Roman" panose="02020603050405020304" pitchFamily="18" charset="0"/>
              </a:rPr>
              <a:t>10.  </a:t>
            </a:r>
            <a:r>
              <a:rPr lang="de-DE" dirty="0" smtClean="0">
                <a:latin typeface="Times New Roman" panose="02020603050405020304" pitchFamily="18" charset="0"/>
                <a:cs typeface="Times New Roman" panose="02020603050405020304" pitchFamily="18" charset="0"/>
              </a:rPr>
              <a:t>GIS (</a:t>
            </a:r>
            <a:r>
              <a:rPr lang="de-DE" dirty="0" err="1" smtClean="0">
                <a:latin typeface="Times New Roman" panose="02020603050405020304" pitchFamily="18" charset="0"/>
                <a:cs typeface="Times New Roman" panose="02020603050405020304" pitchFamily="18" charset="0"/>
              </a:rPr>
              <a:t>Georaphic</a:t>
            </a:r>
            <a:r>
              <a:rPr lang="de-DE" dirty="0" smtClean="0">
                <a:latin typeface="Times New Roman" panose="02020603050405020304" pitchFamily="18" charset="0"/>
                <a:cs typeface="Times New Roman" panose="02020603050405020304" pitchFamily="18" charset="0"/>
              </a:rPr>
              <a:t> Information System)</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785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6173" y="1002323"/>
            <a:ext cx="4980502" cy="4788877"/>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68661" y="1002323"/>
            <a:ext cx="5862501" cy="4788877"/>
          </a:xfrm>
        </p:spPr>
      </p:pic>
    </p:spTree>
    <p:extLst>
      <p:ext uri="{BB962C8B-B14F-4D97-AF65-F5344CB8AC3E}">
        <p14:creationId xmlns:p14="http://schemas.microsoft.com/office/powerpoint/2010/main" val="585507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0290"/>
          </a:xfrm>
        </p:spPr>
        <p:txBody>
          <a:bodyPr>
            <a:normAutofit fontScale="90000"/>
          </a:bodyPr>
          <a:lstStyle/>
          <a:p>
            <a:pPr algn="ctr"/>
            <a:r>
              <a:rPr lang="ro-RO" sz="7200" dirty="0" smtClean="0">
                <a:solidFill>
                  <a:srgbClr val="FF0000"/>
                </a:solidFill>
                <a:latin typeface="Times New Roman" panose="02020603050405020304" pitchFamily="18" charset="0"/>
                <a:cs typeface="Times New Roman" panose="02020603050405020304" pitchFamily="18" charset="0"/>
              </a:rPr>
              <a:t>Imprimanta</a:t>
            </a:r>
            <a:endParaRPr lang="ru-RU" sz="7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77108" y="1125416"/>
            <a:ext cx="9876692" cy="5051547"/>
          </a:xfrm>
        </p:spPr>
        <p:txBody>
          <a:bodyPr>
            <a:normAutofit fontScale="92500" lnSpcReduction="10000"/>
          </a:bodyPr>
          <a:lstStyle/>
          <a:p>
            <a:pPr marL="0" indent="0">
              <a:buNone/>
            </a:pPr>
            <a:r>
              <a:rPr lang="en-US" sz="3600" dirty="0" smtClean="0">
                <a:latin typeface="Times New Roman" panose="02020603050405020304" pitchFamily="18" charset="0"/>
                <a:cs typeface="Times New Roman" panose="02020603050405020304" pitchFamily="18" charset="0"/>
              </a:rPr>
              <a:t>E</a:t>
            </a:r>
            <a:r>
              <a:rPr lang="ro-RO" sz="3600" dirty="0" smtClean="0">
                <a:latin typeface="Times New Roman" panose="02020603050405020304" pitchFamily="18" charset="0"/>
                <a:cs typeface="Times New Roman" panose="02020603050405020304" pitchFamily="18" charset="0"/>
              </a:rPr>
              <a:t>ste dispozitivul ce realizează afişarea informaţiilor pe hârtie. Principalele caracteristici ale imprimantelor sunt: </a:t>
            </a:r>
            <a:endParaRPr lang="en-US" sz="3600" dirty="0" smtClean="0">
              <a:latin typeface="Times New Roman" panose="02020603050405020304" pitchFamily="18" charset="0"/>
              <a:cs typeface="Times New Roman" panose="02020603050405020304" pitchFamily="18" charset="0"/>
            </a:endParaRPr>
          </a:p>
          <a:p>
            <a:pPr marL="0" indent="0">
              <a:buNone/>
            </a:pPr>
            <a:r>
              <a:rPr lang="ro-RO" sz="3600" dirty="0">
                <a:latin typeface="Times New Roman" panose="02020603050405020304" pitchFamily="18" charset="0"/>
                <a:cs typeface="Times New Roman" panose="02020603050405020304" pitchFamily="18" charset="0"/>
              </a:rPr>
              <a:t>- </a:t>
            </a:r>
            <a:r>
              <a:rPr lang="ro-RO" sz="3600" dirty="0" smtClean="0">
                <a:latin typeface="Times New Roman" panose="02020603050405020304" pitchFamily="18" charset="0"/>
                <a:cs typeface="Times New Roman" panose="02020603050405020304" pitchFamily="18" charset="0"/>
              </a:rPr>
              <a:t>viteza de tipărire – măsurată în cps sau ppm;</a:t>
            </a:r>
            <a:endParaRPr lang="en-US" sz="3600" dirty="0">
              <a:latin typeface="Times New Roman" panose="02020603050405020304" pitchFamily="18" charset="0"/>
              <a:cs typeface="Times New Roman" panose="02020603050405020304" pitchFamily="18" charset="0"/>
            </a:endParaRPr>
          </a:p>
          <a:p>
            <a:pPr marL="0" indent="0">
              <a:buNone/>
            </a:pPr>
            <a:r>
              <a:rPr lang="ro-RO" sz="3600" dirty="0">
                <a:latin typeface="Times New Roman" panose="02020603050405020304" pitchFamily="18" charset="0"/>
                <a:cs typeface="Times New Roman" panose="02020603050405020304" pitchFamily="18" charset="0"/>
              </a:rPr>
              <a:t>- </a:t>
            </a:r>
            <a:r>
              <a:rPr lang="ro-RO" sz="3600" dirty="0" smtClean="0">
                <a:latin typeface="Times New Roman" panose="02020603050405020304" pitchFamily="18" charset="0"/>
                <a:cs typeface="Times New Roman" panose="02020603050405020304" pitchFamily="18" charset="0"/>
              </a:rPr>
              <a:t>rezoluţia – exprimată în număr de puncte de imagine pe inch (dpi – dots per inch);</a:t>
            </a:r>
            <a:endParaRPr lang="en-US" sz="3600" dirty="0" smtClean="0">
              <a:latin typeface="Times New Roman" panose="02020603050405020304" pitchFamily="18" charset="0"/>
              <a:cs typeface="Times New Roman" panose="02020603050405020304" pitchFamily="18" charset="0"/>
            </a:endParaRPr>
          </a:p>
          <a:p>
            <a:pPr marL="0" indent="0">
              <a:buNone/>
            </a:pPr>
            <a:r>
              <a:rPr lang="ro-RO" sz="3600" dirty="0">
                <a:latin typeface="Times New Roman" panose="02020603050405020304" pitchFamily="18" charset="0"/>
                <a:cs typeface="Times New Roman" panose="02020603050405020304" pitchFamily="18" charset="0"/>
              </a:rPr>
              <a:t>- </a:t>
            </a:r>
            <a:r>
              <a:rPr lang="ro-RO" sz="3600" dirty="0" smtClean="0">
                <a:latin typeface="Times New Roman" panose="02020603050405020304" pitchFamily="18" charset="0"/>
                <a:cs typeface="Times New Roman" panose="02020603050405020304" pitchFamily="18" charset="0"/>
              </a:rPr>
              <a:t>posibilitatea de a tipări text şi grafică sau numai text; - dimensiunea maximă a hârtiei: A3, A4, A5 etc.;</a:t>
            </a:r>
            <a:endParaRPr lang="en-US" sz="3600" dirty="0" smtClean="0">
              <a:latin typeface="Times New Roman" panose="02020603050405020304" pitchFamily="18" charset="0"/>
              <a:cs typeface="Times New Roman" panose="02020603050405020304" pitchFamily="18" charset="0"/>
            </a:endParaRPr>
          </a:p>
          <a:p>
            <a:pPr marL="0" indent="0">
              <a:buNone/>
            </a:pPr>
            <a:r>
              <a:rPr lang="ro-RO" sz="3600" dirty="0" smtClean="0">
                <a:latin typeface="Times New Roman" panose="02020603050405020304" pitchFamily="18" charset="0"/>
                <a:cs typeface="Times New Roman" panose="02020603050405020304" pitchFamily="18" charset="0"/>
              </a:rPr>
              <a:t>- memoria imprimantei – stochează informaţiile ce urmează a fi tipărite. </a:t>
            </a:r>
            <a:endParaRPr lang="ru-RU"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9972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64637"/>
          </a:xfrm>
        </p:spPr>
        <p:txBody>
          <a:bodyPr>
            <a:normAutofit fontScale="90000"/>
          </a:bodyPr>
          <a:lstStyle/>
          <a:p>
            <a:endParaRPr lang="ru-RU" dirty="0"/>
          </a:p>
        </p:txBody>
      </p:sp>
      <p:sp>
        <p:nvSpPr>
          <p:cNvPr id="3" name="Content Placeholder 2"/>
          <p:cNvSpPr>
            <a:spLocks noGrp="1"/>
          </p:cNvSpPr>
          <p:nvPr>
            <p:ph idx="1"/>
          </p:nvPr>
        </p:nvSpPr>
        <p:spPr>
          <a:xfrm>
            <a:off x="2110154" y="518746"/>
            <a:ext cx="9243646" cy="5926015"/>
          </a:xfrm>
        </p:spPr>
        <p:txBody>
          <a:bodyPr>
            <a:noAutofit/>
          </a:bodyPr>
          <a:lstStyle/>
          <a:p>
            <a:pPr marL="0" indent="0">
              <a:buNone/>
            </a:pPr>
            <a:r>
              <a:rPr lang="ro-RO" sz="2800" dirty="0" smtClean="0">
                <a:latin typeface="Times New Roman" panose="02020603050405020304" pitchFamily="18" charset="0"/>
                <a:cs typeface="Times New Roman" panose="02020603050405020304" pitchFamily="18" charset="0"/>
              </a:rPr>
              <a:t>În funcţie de principiul de funcţionare există: </a:t>
            </a:r>
            <a:endParaRPr lang="en-US" sz="2800" dirty="0" smtClean="0">
              <a:latin typeface="Times New Roman" panose="02020603050405020304" pitchFamily="18" charset="0"/>
              <a:cs typeface="Times New Roman" panose="02020603050405020304" pitchFamily="18" charset="0"/>
            </a:endParaRPr>
          </a:p>
          <a:p>
            <a:pPr marL="0" indent="0">
              <a:buNone/>
            </a:pPr>
            <a:r>
              <a:rPr lang="ro-RO" sz="2800" dirty="0" smtClean="0">
                <a:latin typeface="Times New Roman" panose="02020603050405020304" pitchFamily="18" charset="0"/>
                <a:cs typeface="Times New Roman" panose="02020603050405020304" pitchFamily="18" charset="0"/>
              </a:rPr>
              <a:t>a) imprimante cu impact (matriceale) – tipărirea se realizează prin impactul unui cap de scriere asupra unei benzi tuşate, sunt ieftine, oferă o calitate scăzută, sunt zgomotoase; </a:t>
            </a:r>
            <a:endParaRPr lang="en-US" sz="2800" dirty="0" smtClean="0">
              <a:latin typeface="Times New Roman" panose="02020603050405020304" pitchFamily="18" charset="0"/>
              <a:cs typeface="Times New Roman" panose="02020603050405020304" pitchFamily="18" charset="0"/>
            </a:endParaRPr>
          </a:p>
          <a:p>
            <a:pPr marL="0" indent="0">
              <a:buNone/>
            </a:pPr>
            <a:r>
              <a:rPr lang="ro-RO" sz="2800" dirty="0" smtClean="0">
                <a:latin typeface="Times New Roman" panose="02020603050405020304" pitchFamily="18" charset="0"/>
                <a:cs typeface="Times New Roman" panose="02020603050405020304" pitchFamily="18" charset="0"/>
              </a:rPr>
              <a:t>b) imprimante fără impact: </a:t>
            </a:r>
            <a:endParaRPr lang="en-US" sz="2800" dirty="0" smtClean="0">
              <a:latin typeface="Times New Roman" panose="02020603050405020304" pitchFamily="18" charset="0"/>
              <a:cs typeface="Times New Roman" panose="02020603050405020304" pitchFamily="18" charset="0"/>
            </a:endParaRPr>
          </a:p>
          <a:p>
            <a:pPr marL="0" indent="0">
              <a:buNone/>
            </a:pPr>
            <a:r>
              <a:rPr lang="ro-RO" sz="2800" dirty="0" smtClean="0">
                <a:latin typeface="Times New Roman" panose="02020603050405020304" pitchFamily="18" charset="0"/>
                <a:cs typeface="Times New Roman" panose="02020603050405020304" pitchFamily="18" charset="0"/>
              </a:rPr>
              <a:t>- laser – imagini alb-negru şi color de o calitate foarte bună, au viteză de tipărire mare (4-20 ppm), sunt scumpe (consumabilele) etc. </a:t>
            </a:r>
            <a:endParaRPr lang="en-US" sz="2800" dirty="0" smtClean="0">
              <a:latin typeface="Times New Roman" panose="02020603050405020304" pitchFamily="18" charset="0"/>
              <a:cs typeface="Times New Roman" panose="02020603050405020304" pitchFamily="18" charset="0"/>
            </a:endParaRPr>
          </a:p>
          <a:p>
            <a:pPr marL="0" indent="0">
              <a:buNone/>
            </a:pPr>
            <a:r>
              <a:rPr lang="ro-RO" sz="2800" dirty="0" smtClean="0">
                <a:latin typeface="Times New Roman" panose="02020603050405020304" pitchFamily="18" charset="0"/>
                <a:cs typeface="Times New Roman" panose="02020603050405020304" pitchFamily="18" charset="0"/>
              </a:rPr>
              <a:t>- cu jet de cerneală (ink jet printers) – capul de scriere baleiază foaia de hârtie linie cu linie pulverizând cerneala, viteză mai mică de scriere, calitate bună. </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9357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4311" y="805961"/>
            <a:ext cx="5301762" cy="5301762"/>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786073" y="816097"/>
            <a:ext cx="5303350" cy="5303350"/>
          </a:xfrm>
        </p:spPr>
      </p:pic>
    </p:spTree>
    <p:extLst>
      <p:ext uri="{BB962C8B-B14F-4D97-AF65-F5344CB8AC3E}">
        <p14:creationId xmlns:p14="http://schemas.microsoft.com/office/powerpoint/2010/main" val="4779977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6667"/>
          </a:xfrm>
        </p:spPr>
        <p:txBody>
          <a:bodyPr>
            <a:normAutofit fontScale="90000"/>
          </a:bodyPr>
          <a:lstStyle/>
          <a:p>
            <a:pPr algn="ctr"/>
            <a:r>
              <a:rPr lang="ro-RO" sz="7200" dirty="0" smtClean="0">
                <a:solidFill>
                  <a:srgbClr val="FF0000"/>
                </a:solidFill>
                <a:latin typeface="Times New Roman" panose="02020603050405020304" pitchFamily="18" charset="0"/>
                <a:cs typeface="Times New Roman" panose="02020603050405020304" pitchFamily="18" charset="0"/>
              </a:rPr>
              <a:t>Plotter </a:t>
            </a:r>
            <a:endParaRPr lang="ru-RU" sz="7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494692" y="1301262"/>
            <a:ext cx="4525108" cy="5064369"/>
          </a:xfrm>
        </p:spPr>
        <p:txBody>
          <a:bodyPr>
            <a:noAutofit/>
          </a:bodyPr>
          <a:lstStyle/>
          <a:p>
            <a:pPr marL="0" indent="0">
              <a:buNone/>
            </a:pPr>
            <a:r>
              <a:rPr lang="en-US" sz="3200" dirty="0" smtClean="0">
                <a:latin typeface="Times New Roman" panose="02020603050405020304" pitchFamily="18" charset="0"/>
                <a:cs typeface="Times New Roman" panose="02020603050405020304" pitchFamily="18" charset="0"/>
              </a:rPr>
              <a:t>D</a:t>
            </a:r>
            <a:r>
              <a:rPr lang="ro-RO" sz="3200" dirty="0" smtClean="0">
                <a:latin typeface="Times New Roman" panose="02020603050405020304" pitchFamily="18" charset="0"/>
                <a:cs typeface="Times New Roman" panose="02020603050405020304" pitchFamily="18" charset="0"/>
              </a:rPr>
              <a:t>ispozitiv asemănător imprimantei dar hârtia poate fi parcursă în ambele sensuri, acceptă formate mari de hârtie şi precizia desenelor este foarte mare. Este folosită pentru schiţe, grafice, desene etc.</a:t>
            </a:r>
            <a:endParaRPr lang="ru-RU" sz="32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46985" y="1591407"/>
            <a:ext cx="5380892" cy="4774223"/>
          </a:xfrm>
        </p:spPr>
      </p:pic>
    </p:spTree>
    <p:extLst>
      <p:ext uri="{BB962C8B-B14F-4D97-AF65-F5344CB8AC3E}">
        <p14:creationId xmlns:p14="http://schemas.microsoft.com/office/powerpoint/2010/main" val="3922619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552"/>
          </a:xfrm>
        </p:spPr>
        <p:txBody>
          <a:bodyPr>
            <a:normAutofit fontScale="90000"/>
          </a:bodyPr>
          <a:lstStyle/>
          <a:p>
            <a:pPr algn="ctr"/>
            <a:r>
              <a:rPr lang="ro-RO" sz="6600" dirty="0" smtClean="0">
                <a:solidFill>
                  <a:srgbClr val="FF0000"/>
                </a:solidFill>
                <a:latin typeface="Times New Roman" panose="02020603050405020304" pitchFamily="18" charset="0"/>
                <a:cs typeface="Times New Roman" panose="02020603050405020304" pitchFamily="18" charset="0"/>
              </a:rPr>
              <a:t>Difuzor</a:t>
            </a:r>
            <a:endParaRPr lang="ru-RU" sz="6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099038" y="1825624"/>
            <a:ext cx="4920762" cy="4636721"/>
          </a:xfrm>
        </p:spPr>
        <p:txBody>
          <a:bodyPr>
            <a:normAutofit/>
          </a:bodyPr>
          <a:lstStyle/>
          <a:p>
            <a:pPr marL="0" indent="0">
              <a:buNone/>
            </a:pPr>
            <a:r>
              <a:rPr lang="en-US" sz="6600" dirty="0" smtClean="0">
                <a:latin typeface="Times New Roman" panose="02020603050405020304" pitchFamily="18" charset="0"/>
                <a:cs typeface="Times New Roman" panose="02020603050405020304" pitchFamily="18" charset="0"/>
              </a:rPr>
              <a:t>D</a:t>
            </a:r>
            <a:r>
              <a:rPr lang="ro-RO" sz="6600" dirty="0" smtClean="0">
                <a:latin typeface="Times New Roman" panose="02020603050405020304" pitchFamily="18" charset="0"/>
                <a:cs typeface="Times New Roman" panose="02020603050405020304" pitchFamily="18" charset="0"/>
              </a:rPr>
              <a:t>ispozitiv de ieşire audio.</a:t>
            </a:r>
            <a:endParaRPr lang="ru-RU" sz="66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92192" y="1411654"/>
            <a:ext cx="4827954" cy="4731239"/>
          </a:xfrm>
        </p:spPr>
      </p:pic>
    </p:spTree>
    <p:extLst>
      <p:ext uri="{BB962C8B-B14F-4D97-AF65-F5344CB8AC3E}">
        <p14:creationId xmlns:p14="http://schemas.microsoft.com/office/powerpoint/2010/main" val="2342189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085" y="2404941"/>
            <a:ext cx="10515600" cy="1325563"/>
          </a:xfrm>
        </p:spPr>
        <p:txBody>
          <a:bodyPr>
            <a:normAutofit/>
          </a:bodyPr>
          <a:lstStyle/>
          <a:p>
            <a:pPr algn="ctr"/>
            <a:r>
              <a:rPr lang="en-US" sz="7200" dirty="0" err="1" smtClean="0">
                <a:solidFill>
                  <a:srgbClr val="FF0000"/>
                </a:solidFill>
                <a:latin typeface="Times New Roman" panose="02020603050405020304" pitchFamily="18" charset="0"/>
                <a:cs typeface="Times New Roman" panose="02020603050405020304" pitchFamily="18" charset="0"/>
              </a:rPr>
              <a:t>Multumesc</a:t>
            </a:r>
            <a:r>
              <a:rPr lang="en-US" sz="7200" dirty="0" smtClean="0">
                <a:solidFill>
                  <a:srgbClr val="FF0000"/>
                </a:solidFill>
                <a:latin typeface="Times New Roman" panose="02020603050405020304" pitchFamily="18" charset="0"/>
                <a:cs typeface="Times New Roman" panose="02020603050405020304" pitchFamily="18" charset="0"/>
              </a:rPr>
              <a:t> </a:t>
            </a:r>
            <a:r>
              <a:rPr lang="en-US" sz="7200" dirty="0" err="1" smtClean="0">
                <a:solidFill>
                  <a:srgbClr val="FF0000"/>
                </a:solidFill>
                <a:latin typeface="Times New Roman" panose="02020603050405020304" pitchFamily="18" charset="0"/>
                <a:cs typeface="Times New Roman" panose="02020603050405020304" pitchFamily="18" charset="0"/>
              </a:rPr>
              <a:t>pentru</a:t>
            </a:r>
            <a:r>
              <a:rPr lang="en-US" sz="7200" dirty="0" smtClean="0">
                <a:solidFill>
                  <a:srgbClr val="FF0000"/>
                </a:solidFill>
                <a:latin typeface="Times New Roman" panose="02020603050405020304" pitchFamily="18" charset="0"/>
                <a:cs typeface="Times New Roman" panose="02020603050405020304" pitchFamily="18" charset="0"/>
              </a:rPr>
              <a:t> </a:t>
            </a:r>
            <a:r>
              <a:rPr lang="en-US" sz="7200" dirty="0" err="1" smtClean="0">
                <a:solidFill>
                  <a:srgbClr val="FF0000"/>
                </a:solidFill>
                <a:latin typeface="Times New Roman" panose="02020603050405020304" pitchFamily="18" charset="0"/>
                <a:cs typeface="Times New Roman" panose="02020603050405020304" pitchFamily="18" charset="0"/>
              </a:rPr>
              <a:t>atentie</a:t>
            </a:r>
            <a:r>
              <a:rPr lang="en-US" sz="7200" dirty="0" smtClean="0">
                <a:solidFill>
                  <a:srgbClr val="FF0000"/>
                </a:solidFill>
                <a:latin typeface="Times New Roman" panose="02020603050405020304" pitchFamily="18" charset="0"/>
                <a:cs typeface="Times New Roman" panose="02020603050405020304" pitchFamily="18" charset="0"/>
              </a:rPr>
              <a:t>!</a:t>
            </a:r>
            <a:endParaRPr lang="ru-RU" sz="7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377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0437"/>
          </a:xfrm>
        </p:spPr>
        <p:txBody>
          <a:bodyPr>
            <a:noAutofit/>
          </a:bodyPr>
          <a:lstStyle/>
          <a:p>
            <a:pPr algn="ctr"/>
            <a:r>
              <a:rPr lang="en-US" sz="7200" dirty="0" err="1" smtClean="0">
                <a:solidFill>
                  <a:srgbClr val="FF0000"/>
                </a:solidFill>
                <a:latin typeface="Times New Roman" panose="02020603050405020304" pitchFamily="18" charset="0"/>
                <a:cs typeface="Times New Roman" panose="02020603050405020304" pitchFamily="18" charset="0"/>
              </a:rPr>
              <a:t>Tastatura</a:t>
            </a:r>
            <a:endParaRPr lang="ru-RU" sz="7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45223"/>
            <a:ext cx="10515600" cy="4831740"/>
          </a:xfrm>
        </p:spPr>
        <p:txBody>
          <a:bodyPr/>
          <a:lstStyle/>
          <a:p>
            <a:r>
              <a:rPr lang="ro-RO" dirty="0" smtClean="0">
                <a:latin typeface="Times New Roman" panose="02020603050405020304" pitchFamily="18" charset="0"/>
                <a:cs typeface="Times New Roman" panose="02020603050405020304" pitchFamily="18" charset="0"/>
              </a:rPr>
              <a:t>Tastatura unui calculator este asemănătoare cu cea a unei maşini de scris obişnuite şi are rolul de a permite introducerea datelor în calculator prin apăsarea tastelor. Conţine trei categorii mari de taste: a) Tastele alfanumerice – conţin: taste alfabetice (A–Z), numerice (0–9) şi tastele cu caractere speciale (“.”, “,”, “/” etc.). Pentru a obţine litera mare se tastează Shift şi litera mică în acelaşi timp sau se blochează tasta specială Caps Lock (se aprinde ledul corespunzător). Caracterele speciale scrise pe tastele numerice se obţin în acelaşi mod ca literele mari (Shift + tasta). Caracterele numerice se mai pot obţine prin utilizarea tastaturii numerice aflate în partea dreaptă având grijă să fie acţionată tasta specială Num Lock (se aprinde ledul corespunzător).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6534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6521"/>
          </a:xfrm>
        </p:spPr>
        <p:txBody>
          <a:bodyPr>
            <a:normAutofit fontScale="90000"/>
          </a:bodyPr>
          <a:lstStyle/>
          <a:p>
            <a:endParaRPr lang="ru-RU" dirty="0"/>
          </a:p>
        </p:txBody>
      </p:sp>
      <p:sp>
        <p:nvSpPr>
          <p:cNvPr id="3" name="Content Placeholder 2"/>
          <p:cNvSpPr>
            <a:spLocks noGrp="1"/>
          </p:cNvSpPr>
          <p:nvPr>
            <p:ph idx="1"/>
          </p:nvPr>
        </p:nvSpPr>
        <p:spPr>
          <a:xfrm>
            <a:off x="838200" y="958362"/>
            <a:ext cx="10515600" cy="5503984"/>
          </a:xfrm>
        </p:spPr>
        <p:txBody>
          <a:bodyPr>
            <a:normAutofit/>
          </a:bodyPr>
          <a:lstStyle/>
          <a:p>
            <a:pPr marL="0" indent="0">
              <a:buNone/>
            </a:pPr>
            <a:r>
              <a:rPr lang="ro-RO" dirty="0" smtClean="0"/>
              <a:t>Tastele </a:t>
            </a:r>
            <a:r>
              <a:rPr lang="ro-RO" dirty="0" smtClean="0"/>
              <a:t>funcţionale – sunt dispuse pe primul rând al tastaturii, au scris pe ele F1…F12 şi au diferite funcţii în diferite produse soft. c) Tastele speciale – sunt folosite, în general pentru: - Esc (Escape) – întreruperea unei acţiuni;</a:t>
            </a:r>
            <a:endParaRPr lang="en-US" dirty="0" smtClean="0"/>
          </a:p>
          <a:p>
            <a:pPr marL="0" indent="0">
              <a:buNone/>
            </a:pPr>
            <a:r>
              <a:rPr lang="ro-RO" dirty="0" smtClean="0"/>
              <a:t> - Tab – saltul la următoarea zonă; </a:t>
            </a:r>
            <a:endParaRPr lang="en-US" dirty="0" smtClean="0"/>
          </a:p>
          <a:p>
            <a:pPr marL="0" indent="0">
              <a:buNone/>
            </a:pPr>
            <a:r>
              <a:rPr lang="ro-RO" dirty="0" smtClean="0"/>
              <a:t>- Ctrl (Control) şi Alt – sunt utilizate în combinaţie cu alte taste pentru obţinerea diferitor efecte (Ex.: Ctrl+Alt+Del = resetează calculatorul);</a:t>
            </a:r>
            <a:endParaRPr lang="en-US" dirty="0" smtClean="0"/>
          </a:p>
          <a:p>
            <a:pPr marL="0" indent="0">
              <a:buNone/>
            </a:pPr>
            <a:r>
              <a:rPr lang="ro-RO" dirty="0" smtClean="0"/>
              <a:t> - Caps Lock – blocarea tastaturii alfabetice pe litere mari (Capitals); - Backspace – ştergerea caracterului aflat înaintea poziţiei curente a cursorului; </a:t>
            </a:r>
            <a:endParaRPr lang="en-US" dirty="0" smtClean="0"/>
          </a:p>
          <a:p>
            <a:pPr marL="0" indent="0">
              <a:buNone/>
            </a:pPr>
            <a:r>
              <a:rPr lang="ro-RO" dirty="0" smtClean="0"/>
              <a:t>- Enter – încheierea mesajului dat calculatorului; </a:t>
            </a:r>
            <a:endParaRPr lang="en-US" dirty="0" smtClean="0"/>
          </a:p>
          <a:p>
            <a:pPr marL="0" indent="0">
              <a:buNone/>
            </a:pPr>
            <a:r>
              <a:rPr lang="ro-RO" dirty="0" smtClean="0"/>
              <a:t>- Print Screen – preluarea imaginii ecranului;</a:t>
            </a:r>
            <a:endParaRPr lang="ru-RU" dirty="0"/>
          </a:p>
        </p:txBody>
      </p:sp>
    </p:spTree>
    <p:extLst>
      <p:ext uri="{BB962C8B-B14F-4D97-AF65-F5344CB8AC3E}">
        <p14:creationId xmlns:p14="http://schemas.microsoft.com/office/powerpoint/2010/main" val="745139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5990"/>
          </a:xfrm>
        </p:spPr>
        <p:txBody>
          <a:bodyPr>
            <a:normAutofit fontScale="90000"/>
          </a:bodyPr>
          <a:lstStyle/>
          <a:p>
            <a:endParaRPr lang="ru-RU" dirty="0"/>
          </a:p>
        </p:txBody>
      </p:sp>
      <p:sp>
        <p:nvSpPr>
          <p:cNvPr id="3" name="Content Placeholder 2"/>
          <p:cNvSpPr>
            <a:spLocks noGrp="1"/>
          </p:cNvSpPr>
          <p:nvPr>
            <p:ph idx="1"/>
          </p:nvPr>
        </p:nvSpPr>
        <p:spPr>
          <a:xfrm>
            <a:off x="838200" y="659423"/>
            <a:ext cx="10515600" cy="5838092"/>
          </a:xfrm>
        </p:spPr>
        <p:txBody>
          <a:bodyPr/>
          <a:lstStyle/>
          <a:p>
            <a:pPr marL="0" indent="0">
              <a:buNone/>
            </a:pPr>
            <a:r>
              <a:rPr lang="ro-RO" dirty="0" smtClean="0"/>
              <a:t>- </a:t>
            </a:r>
            <a:r>
              <a:rPr lang="ro-RO" dirty="0" smtClean="0">
                <a:latin typeface="Times New Roman" panose="02020603050405020304" pitchFamily="18" charset="0"/>
                <a:cs typeface="Times New Roman" panose="02020603050405020304" pitchFamily="18" charset="0"/>
              </a:rPr>
              <a:t>Scroll Lock – oprirea defilării ecranului; </a:t>
            </a:r>
            <a:endParaRPr lang="en-US" dirty="0" smtClean="0">
              <a:latin typeface="Times New Roman" panose="02020603050405020304" pitchFamily="18" charset="0"/>
              <a:cs typeface="Times New Roman" panose="02020603050405020304" pitchFamily="18" charset="0"/>
            </a:endParaRPr>
          </a:p>
          <a:p>
            <a:pPr marL="0" indent="0">
              <a:buNone/>
            </a:pPr>
            <a:r>
              <a:rPr lang="ro-RO" dirty="0" smtClean="0">
                <a:latin typeface="Times New Roman" panose="02020603050405020304" pitchFamily="18" charset="0"/>
                <a:cs typeface="Times New Roman" panose="02020603050405020304" pitchFamily="18" charset="0"/>
              </a:rPr>
              <a:t>- Pause – oprirea/pornirea execuţiei unui program; </a:t>
            </a:r>
            <a:endParaRPr lang="en-US" dirty="0" smtClean="0">
              <a:latin typeface="Times New Roman" panose="02020603050405020304" pitchFamily="18" charset="0"/>
              <a:cs typeface="Times New Roman" panose="02020603050405020304" pitchFamily="18" charset="0"/>
            </a:endParaRPr>
          </a:p>
          <a:p>
            <a:pPr marL="0" indent="0">
              <a:buNone/>
            </a:pPr>
            <a:r>
              <a:rPr lang="ro-RO" dirty="0" smtClean="0">
                <a:latin typeface="Times New Roman" panose="02020603050405020304" pitchFamily="18" charset="0"/>
                <a:cs typeface="Times New Roman" panose="02020603050405020304" pitchFamily="18" charset="0"/>
              </a:rPr>
              <a:t>- Num Lock – utilizarea tastaturii numerice ca atare (led aprins) sau ca tastatură specială (led stins);</a:t>
            </a:r>
            <a:endParaRPr lang="en-US" dirty="0" smtClean="0">
              <a:latin typeface="Times New Roman" panose="02020603050405020304" pitchFamily="18" charset="0"/>
              <a:cs typeface="Times New Roman" panose="02020603050405020304" pitchFamily="18" charset="0"/>
            </a:endParaRPr>
          </a:p>
          <a:p>
            <a:r>
              <a:rPr lang="ro-RO" dirty="0" smtClean="0">
                <a:latin typeface="Times New Roman" panose="02020603050405020304" pitchFamily="18" charset="0"/>
                <a:cs typeface="Times New Roman" panose="02020603050405020304" pitchFamily="18" charset="0"/>
              </a:rPr>
              <a:t>Tastele speciale de navigare: </a:t>
            </a:r>
            <a:endParaRPr lang="en-US" dirty="0" smtClean="0">
              <a:latin typeface="Times New Roman" panose="02020603050405020304" pitchFamily="18" charset="0"/>
              <a:cs typeface="Times New Roman" panose="02020603050405020304" pitchFamily="18" charset="0"/>
            </a:endParaRPr>
          </a:p>
          <a:p>
            <a:r>
              <a:rPr lang="ro-RO" dirty="0" smtClean="0">
                <a:latin typeface="Times New Roman" panose="02020603050405020304" pitchFamily="18" charset="0"/>
                <a:cs typeface="Times New Roman" panose="02020603050405020304" pitchFamily="18" charset="0"/>
              </a:rPr>
              <a:t>Insert – mod de suprascriere;</a:t>
            </a:r>
            <a:endParaRPr lang="en-US" dirty="0" smtClean="0">
              <a:latin typeface="Times New Roman" panose="02020603050405020304" pitchFamily="18" charset="0"/>
              <a:cs typeface="Times New Roman" panose="02020603050405020304" pitchFamily="18" charset="0"/>
            </a:endParaRPr>
          </a:p>
          <a:p>
            <a:r>
              <a:rPr lang="ro-RO" dirty="0" smtClean="0">
                <a:latin typeface="Times New Roman" panose="02020603050405020304" pitchFamily="18" charset="0"/>
                <a:cs typeface="Times New Roman" panose="02020603050405020304" pitchFamily="18" charset="0"/>
              </a:rPr>
              <a:t>Delete – ştergerea caracterului pe care se găseşte cursorul; </a:t>
            </a:r>
            <a:endParaRPr lang="en-US" dirty="0" smtClean="0">
              <a:latin typeface="Times New Roman" panose="02020603050405020304" pitchFamily="18" charset="0"/>
              <a:cs typeface="Times New Roman" panose="02020603050405020304" pitchFamily="18" charset="0"/>
            </a:endParaRPr>
          </a:p>
          <a:p>
            <a:r>
              <a:rPr lang="ro-RO" dirty="0" smtClean="0">
                <a:latin typeface="Times New Roman" panose="02020603050405020304" pitchFamily="18" charset="0"/>
                <a:cs typeface="Times New Roman" panose="02020603050405020304" pitchFamily="18" charset="0"/>
              </a:rPr>
              <a:t>Home – mută cursorul la începutul rândului; </a:t>
            </a:r>
            <a:endParaRPr lang="en-US" dirty="0" smtClean="0">
              <a:latin typeface="Times New Roman" panose="02020603050405020304" pitchFamily="18" charset="0"/>
              <a:cs typeface="Times New Roman" panose="02020603050405020304" pitchFamily="18" charset="0"/>
            </a:endParaRPr>
          </a:p>
          <a:p>
            <a:r>
              <a:rPr lang="ro-RO" dirty="0" smtClean="0">
                <a:latin typeface="Times New Roman" panose="02020603050405020304" pitchFamily="18" charset="0"/>
                <a:cs typeface="Times New Roman" panose="02020603050405020304" pitchFamily="18" charset="0"/>
              </a:rPr>
              <a:t>End - mută cursorul la sfârşitul rândului; </a:t>
            </a:r>
            <a:endParaRPr lang="en-US" dirty="0" smtClean="0">
              <a:latin typeface="Times New Roman" panose="02020603050405020304" pitchFamily="18" charset="0"/>
              <a:cs typeface="Times New Roman" panose="02020603050405020304" pitchFamily="18" charset="0"/>
            </a:endParaRPr>
          </a:p>
          <a:p>
            <a:r>
              <a:rPr lang="ro-RO" dirty="0" smtClean="0">
                <a:latin typeface="Times New Roman" panose="02020603050405020304" pitchFamily="18" charset="0"/>
                <a:cs typeface="Times New Roman" panose="02020603050405020304" pitchFamily="18" charset="0"/>
              </a:rPr>
              <a:t>PageUp - mută cursorul la începutul paginii anterioare; </a:t>
            </a:r>
            <a:endParaRPr lang="en-US" dirty="0" smtClean="0">
              <a:latin typeface="Times New Roman" panose="02020603050405020304" pitchFamily="18" charset="0"/>
              <a:cs typeface="Times New Roman" panose="02020603050405020304" pitchFamily="18" charset="0"/>
            </a:endParaRPr>
          </a:p>
          <a:p>
            <a:r>
              <a:rPr lang="ro-RO" dirty="0" smtClean="0">
                <a:latin typeface="Times New Roman" panose="02020603050405020304" pitchFamily="18" charset="0"/>
                <a:cs typeface="Times New Roman" panose="02020603050405020304" pitchFamily="18" charset="0"/>
              </a:rPr>
              <a:t>PageDown - mută cursorul la începutul paginii următoare.</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475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679854" y="348762"/>
            <a:ext cx="4993508" cy="5735516"/>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73362" y="348761"/>
            <a:ext cx="5342792" cy="5735517"/>
          </a:xfrm>
        </p:spPr>
      </p:pic>
    </p:spTree>
    <p:extLst>
      <p:ext uri="{BB962C8B-B14F-4D97-AF65-F5344CB8AC3E}">
        <p14:creationId xmlns:p14="http://schemas.microsoft.com/office/powerpoint/2010/main" val="2641467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706"/>
          </a:xfrm>
        </p:spPr>
        <p:txBody>
          <a:bodyPr>
            <a:normAutofit fontScale="90000"/>
          </a:bodyPr>
          <a:lstStyle/>
          <a:p>
            <a:pPr algn="ctr"/>
            <a:r>
              <a:rPr lang="ro-RO" sz="6000" dirty="0" smtClean="0">
                <a:solidFill>
                  <a:srgbClr val="FF0000"/>
                </a:solidFill>
                <a:latin typeface="Times New Roman" panose="02020603050405020304" pitchFamily="18" charset="0"/>
                <a:cs typeface="Times New Roman" panose="02020603050405020304" pitchFamily="18" charset="0"/>
              </a:rPr>
              <a:t>Mouse-u</a:t>
            </a:r>
            <a:r>
              <a:rPr lang="en-US" sz="6000" dirty="0" smtClean="0">
                <a:solidFill>
                  <a:srgbClr val="FF0000"/>
                </a:solidFill>
                <a:latin typeface="Times New Roman" panose="02020603050405020304" pitchFamily="18" charset="0"/>
                <a:cs typeface="Times New Roman" panose="02020603050405020304" pitchFamily="18" charset="0"/>
              </a:rPr>
              <a:t>l</a:t>
            </a:r>
            <a:endParaRPr lang="ru-RU" sz="6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62808" y="1213338"/>
            <a:ext cx="9990992" cy="5284177"/>
          </a:xfrm>
        </p:spPr>
        <p:txBody>
          <a:bodyPr>
            <a:normAutofit fontScale="85000" lnSpcReduction="20000"/>
          </a:bodyPr>
          <a:lstStyle/>
          <a:p>
            <a:pPr marL="0" indent="0">
              <a:buNone/>
            </a:pPr>
            <a:r>
              <a:rPr lang="en-US" dirty="0" smtClean="0"/>
              <a:t>E</a:t>
            </a:r>
            <a:r>
              <a:rPr lang="ro-RO" dirty="0" smtClean="0"/>
              <a:t>ste dispozitivul ce controlează mişcarea cursorului pe ecranul monitorului şi permite selectarea sau activarea unor obiecte de pe ecran prin acţionarea unor butoane. Operaţiile ce se pot executa cu mouse-ul sunt: </a:t>
            </a:r>
            <a:endParaRPr lang="en-US" dirty="0" smtClean="0"/>
          </a:p>
          <a:p>
            <a:pPr marL="0" indent="0">
              <a:buNone/>
            </a:pPr>
            <a:r>
              <a:rPr lang="ro-RO" dirty="0" smtClean="0"/>
              <a:t>- indicare;</a:t>
            </a:r>
            <a:endParaRPr lang="en-US" dirty="0" smtClean="0"/>
          </a:p>
          <a:p>
            <a:pPr marL="0" indent="0">
              <a:buNone/>
            </a:pPr>
            <a:r>
              <a:rPr lang="ro-RO" dirty="0" smtClean="0"/>
              <a:t> - clic; </a:t>
            </a:r>
            <a:endParaRPr lang="en-US" dirty="0" smtClean="0"/>
          </a:p>
          <a:p>
            <a:pPr marL="0" indent="0">
              <a:buNone/>
            </a:pPr>
            <a:r>
              <a:rPr lang="ro-RO" dirty="0" smtClean="0"/>
              <a:t>- dublu clic – acţionarea scurtă de două ori a butonului din partea stângă a mouseului; </a:t>
            </a:r>
            <a:endParaRPr lang="en-US" dirty="0" smtClean="0"/>
          </a:p>
          <a:p>
            <a:pPr marL="0" indent="0">
              <a:buNone/>
            </a:pPr>
            <a:r>
              <a:rPr lang="ro-RO" dirty="0" smtClean="0"/>
              <a:t>- glisare – deplasarea mouse-ului cu un buton acţionat; </a:t>
            </a:r>
            <a:endParaRPr lang="en-US" dirty="0" smtClean="0"/>
          </a:p>
          <a:p>
            <a:pPr marL="0" indent="0">
              <a:buNone/>
            </a:pPr>
            <a:r>
              <a:rPr lang="ro-RO" dirty="0" smtClean="0"/>
              <a:t>- derulare (scrolling).</a:t>
            </a:r>
            <a:endParaRPr lang="en-US" dirty="0" smtClean="0"/>
          </a:p>
          <a:p>
            <a:pPr marL="0" indent="0">
              <a:buNone/>
            </a:pPr>
            <a:r>
              <a:rPr lang="ro-RO" dirty="0" smtClean="0"/>
              <a:t> În general mouse-ul este format din: carcasă, bilă, butoane şi circuite electrice. Clasificarea acestor dispozitive se poate face în funcţie de:</a:t>
            </a:r>
            <a:endParaRPr lang="en-US" dirty="0" smtClean="0"/>
          </a:p>
          <a:p>
            <a:pPr marL="0" indent="0">
              <a:buNone/>
            </a:pPr>
            <a:r>
              <a:rPr lang="ro-RO" dirty="0" smtClean="0"/>
              <a:t> - numărul de butoane – de la 2 la 5 sau mai multe;</a:t>
            </a:r>
            <a:endParaRPr lang="en-US" dirty="0" smtClean="0"/>
          </a:p>
          <a:p>
            <a:pPr marL="0" indent="0">
              <a:buNone/>
            </a:pPr>
            <a:r>
              <a:rPr lang="ro-RO" dirty="0" smtClean="0"/>
              <a:t> - tipul portului prin care se conectează – serial sau paralel;</a:t>
            </a:r>
            <a:endParaRPr lang="en-US" dirty="0" smtClean="0"/>
          </a:p>
          <a:p>
            <a:pPr marL="0" indent="0">
              <a:buNone/>
            </a:pPr>
            <a:r>
              <a:rPr lang="ro-RO" dirty="0" smtClean="0"/>
              <a:t> - compatibilitate: Microsoft, Genius, Logintech etc.;</a:t>
            </a:r>
            <a:endParaRPr lang="en-US" dirty="0" smtClean="0"/>
          </a:p>
          <a:p>
            <a:pPr marL="0" indent="0">
              <a:buNone/>
            </a:pPr>
            <a:r>
              <a:rPr lang="ro-RO" dirty="0" smtClean="0"/>
              <a:t>- tehnologia folosită în transmiterea semnalului: mecanic, optic, radio.</a:t>
            </a:r>
            <a:endParaRPr lang="ru-RU" dirty="0"/>
          </a:p>
        </p:txBody>
      </p:sp>
    </p:spTree>
    <p:extLst>
      <p:ext uri="{BB962C8B-B14F-4D97-AF65-F5344CB8AC3E}">
        <p14:creationId xmlns:p14="http://schemas.microsoft.com/office/powerpoint/2010/main" val="4048205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4311" y="1024762"/>
            <a:ext cx="5076483" cy="4655069"/>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60794" y="1024762"/>
            <a:ext cx="5346701" cy="4655069"/>
          </a:xfrm>
        </p:spPr>
      </p:pic>
    </p:spTree>
    <p:extLst>
      <p:ext uri="{BB962C8B-B14F-4D97-AF65-F5344CB8AC3E}">
        <p14:creationId xmlns:p14="http://schemas.microsoft.com/office/powerpoint/2010/main" val="2096012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0098"/>
          </a:xfrm>
        </p:spPr>
        <p:txBody>
          <a:bodyPr>
            <a:normAutofit fontScale="90000"/>
          </a:bodyPr>
          <a:lstStyle/>
          <a:p>
            <a:pPr algn="ctr"/>
            <a:r>
              <a:rPr lang="ro-RO" sz="6600" dirty="0">
                <a:solidFill>
                  <a:srgbClr val="FF0000"/>
                </a:solidFill>
                <a:latin typeface="Times New Roman" panose="02020603050405020304" pitchFamily="18" charset="0"/>
                <a:cs typeface="Times New Roman" panose="02020603050405020304" pitchFamily="18" charset="0"/>
              </a:rPr>
              <a:t>Trackball</a:t>
            </a:r>
            <a:endParaRPr lang="ru-RU" sz="6600" dirty="0"/>
          </a:p>
        </p:txBody>
      </p:sp>
      <p:sp>
        <p:nvSpPr>
          <p:cNvPr id="3" name="Content Placeholder 2"/>
          <p:cNvSpPr>
            <a:spLocks noGrp="1"/>
          </p:cNvSpPr>
          <p:nvPr>
            <p:ph sz="half" idx="1"/>
          </p:nvPr>
        </p:nvSpPr>
        <p:spPr>
          <a:xfrm>
            <a:off x="1484312" y="2048609"/>
            <a:ext cx="4895055" cy="3859822"/>
          </a:xfrm>
        </p:spPr>
        <p:txBody>
          <a:bodyPr>
            <a:normAutofit fontScale="92500"/>
          </a:bodyPr>
          <a:lstStyle/>
          <a:p>
            <a:pPr marL="0" indent="0">
              <a:buNone/>
            </a:pPr>
            <a:r>
              <a:rPr lang="en-US" sz="3600" dirty="0">
                <a:latin typeface="Times New Roman" panose="02020603050405020304" pitchFamily="18" charset="0"/>
                <a:cs typeface="Times New Roman" panose="02020603050405020304" pitchFamily="18" charset="0"/>
              </a:rPr>
              <a:t>D</a:t>
            </a:r>
            <a:r>
              <a:rPr lang="ro-RO" sz="3600" dirty="0">
                <a:latin typeface="Times New Roman" panose="02020603050405020304" pitchFamily="18" charset="0"/>
                <a:cs typeface="Times New Roman" panose="02020603050405020304" pitchFamily="18" charset="0"/>
              </a:rPr>
              <a:t>ispozitiv de indicare asemănător mouse-ului. Practic este un mouse răsturnat utilizat în special la calculatoarele portabile. Mişcarea cursorului se realizează prin rotaţia bilei. </a:t>
            </a:r>
            <a:endParaRPr lang="ru-RU" sz="3600" dirty="0">
              <a:latin typeface="Times New Roman" panose="02020603050405020304" pitchFamily="18" charset="0"/>
              <a:cs typeface="Times New Roman" panose="02020603050405020304" pitchFamily="18" charset="0"/>
            </a:endParaRPr>
          </a:p>
          <a:p>
            <a:endParaRPr lang="ru-RU"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88723" y="2048608"/>
            <a:ext cx="5609492" cy="3859823"/>
          </a:xfrm>
        </p:spPr>
      </p:pic>
    </p:spTree>
    <p:extLst>
      <p:ext uri="{BB962C8B-B14F-4D97-AF65-F5344CB8AC3E}">
        <p14:creationId xmlns:p14="http://schemas.microsoft.com/office/powerpoint/2010/main" val="36106017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65</TotalTime>
  <Words>1311</Words>
  <Application>Microsoft Office PowerPoint</Application>
  <PresentationFormat>Widescreen</PresentationFormat>
  <Paragraphs>94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Corbel</vt:lpstr>
      <vt:lpstr>Times New Roman</vt:lpstr>
      <vt:lpstr>Parallax</vt:lpstr>
      <vt:lpstr>Dispozitive de intrare si iesire</vt:lpstr>
      <vt:lpstr>Dispozitive de intrare</vt:lpstr>
      <vt:lpstr>Tastatura</vt:lpstr>
      <vt:lpstr>PowerPoint Presentation</vt:lpstr>
      <vt:lpstr>PowerPoint Presentation</vt:lpstr>
      <vt:lpstr>PowerPoint Presentation</vt:lpstr>
      <vt:lpstr>Mouse-ul</vt:lpstr>
      <vt:lpstr>PowerPoint Presentation</vt:lpstr>
      <vt:lpstr>Trackball</vt:lpstr>
      <vt:lpstr>Creion optic</vt:lpstr>
      <vt:lpstr>Tableta grafică</vt:lpstr>
      <vt:lpstr>Scanner</vt:lpstr>
      <vt:lpstr>Joystick</vt:lpstr>
      <vt:lpstr>Microfon </vt:lpstr>
      <vt:lpstr>Camera video, aparat de fotografiat digital</vt:lpstr>
      <vt:lpstr>GIS(Georaphic Information System)</vt:lpstr>
      <vt:lpstr>Dispozitive de iesire</vt:lpstr>
      <vt:lpstr>Monitorul</vt:lpstr>
      <vt:lpstr>PowerPoint Presentation</vt:lpstr>
      <vt:lpstr>PowerPoint Presentation</vt:lpstr>
      <vt:lpstr>Imprimanta</vt:lpstr>
      <vt:lpstr>PowerPoint Presentation</vt:lpstr>
      <vt:lpstr>PowerPoint Presentation</vt:lpstr>
      <vt:lpstr>Plotter </vt:lpstr>
      <vt:lpstr>Difuzor</vt:lpstr>
      <vt:lpstr>Multumesc pentru atentie!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Dispozitive de intrare si iesire</dc:title>
  <dc:creator>Пользователь</dc:creator>
  <cp:lastModifiedBy>Пользователь</cp:lastModifiedBy>
  <cp:revision>8</cp:revision>
  <dcterms:created xsi:type="dcterms:W3CDTF">2019-04-21T05:35:11Z</dcterms:created>
  <dcterms:modified xsi:type="dcterms:W3CDTF">2019-04-30T09:53:34Z</dcterms:modified>
</cp:coreProperties>
</file>