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A2B06-B630-4CED-89AE-9141B03F5151}" v="282" dt="2023-03-18T15:41:30.019"/>
    <p1510:client id="{93D35E18-776E-41FD-9034-17151953F474}" v="1444" dt="2023-03-18T17:05:37.813"/>
    <p1510:client id="{F78303A1-E860-4510-A38A-EBC287B6598D}" v="60" dt="2023-03-18T13:12:14.800"/>
    <p1510:client id="{F85F8B02-CF20-4116-8328-44A90125F697}" v="1309" dt="2023-03-19T17:38:19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func_round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ED070-1F57-127C-6722-4F65966BF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1" r="-2" b="10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4350" y="2158214"/>
            <a:ext cx="4241299" cy="1819658"/>
          </a:xfrm>
        </p:spPr>
        <p:txBody>
          <a:bodyPr>
            <a:normAutofit/>
          </a:bodyPr>
          <a:lstStyle/>
          <a:p>
            <a:r>
              <a:rPr lang="en-US" err="1"/>
              <a:t>Sortări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748" y="4496488"/>
            <a:ext cx="3349214" cy="8968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Ciobanu Paul</a:t>
            </a:r>
          </a:p>
          <a:p>
            <a:r>
              <a:rPr lang="en-US"/>
              <a:t>Grupa 133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6</a:t>
            </a:r>
            <a:br>
              <a:rPr lang="en-US" dirty="0"/>
            </a:br>
            <a:r>
              <a:rPr lang="en-US" sz="3100" dirty="0"/>
              <a:t>N = 10000</a:t>
            </a:r>
            <a:br>
              <a:rPr lang="en-US" sz="3100" dirty="0"/>
            </a:br>
            <a:r>
              <a:rPr lang="en-US" sz="3100" dirty="0" err="1"/>
              <a:t>Șir</a:t>
            </a:r>
            <a:r>
              <a:rPr lang="en-US" sz="3100" dirty="0"/>
              <a:t> constant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79221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0.017513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0.019337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0.329088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0.072476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0.055921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0.000959</a:t>
                      </a:r>
                      <a:endParaRPr 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0.000956</a:t>
                      </a:r>
                      <a:endParaRPr 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0.003298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7</a:t>
            </a:r>
            <a:br>
              <a:rPr lang="en-US" dirty="0"/>
            </a:br>
            <a:r>
              <a:rPr lang="en-US" sz="3100" dirty="0"/>
              <a:t>N = 10000</a:t>
            </a:r>
            <a:br>
              <a:rPr lang="en-US" sz="3100" dirty="0"/>
            </a:br>
            <a:r>
              <a:rPr lang="en-US" sz="3100" dirty="0"/>
              <a:t>Max = 100</a:t>
            </a:r>
            <a:endParaRPr lang="en-US" sz="3100" baseline="3000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634319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0.032372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0.019521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0.338448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0.102251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0.114431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0.047744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0.062507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0.00316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2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8</a:t>
            </a:r>
            <a:br>
              <a:rPr lang="en-US" dirty="0"/>
            </a:br>
            <a:r>
              <a:rPr lang="en-US" sz="3100" dirty="0"/>
              <a:t>N = 10000</a:t>
            </a:r>
            <a:br>
              <a:rPr lang="en-US" sz="3100" dirty="0"/>
            </a:br>
            <a:r>
              <a:rPr lang="en-US" sz="3100" dirty="0"/>
              <a:t>Max = 10000</a:t>
            </a:r>
            <a:endParaRPr lang="en-US" sz="3100" baseline="3000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69364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0.047184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0.028808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0.352556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0.104583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0.149518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0.095038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0.108502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0.012892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16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9</a:t>
            </a:r>
            <a:br>
              <a:rPr lang="en-US" dirty="0"/>
            </a:br>
            <a:r>
              <a:rPr lang="en-US" sz="3100" dirty="0"/>
              <a:t>N = 10000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8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285662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0.076994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0.052687</a:t>
                      </a:r>
                      <a:endParaRPr 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0.5078713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0.104756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0.158600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0.095598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0.109783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50.853243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 10</a:t>
            </a:r>
            <a:br>
              <a:rPr lang="en-US" dirty="0"/>
            </a:br>
            <a:r>
              <a:rPr lang="en-US" sz="3100" dirty="0"/>
              <a:t>N = 10000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7</a:t>
            </a:r>
            <a:br>
              <a:rPr lang="en-US" sz="3100" baseline="30000" dirty="0"/>
            </a:br>
            <a:r>
              <a:rPr lang="en-US" sz="3100" dirty="0"/>
              <a:t>Min = 10</a:t>
            </a:r>
            <a:r>
              <a:rPr lang="en-US" sz="3100" baseline="30000" dirty="0"/>
              <a:t>6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591344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0.0699281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0.036540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0.103711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0.15499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0.095831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0.111194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4.845084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1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 11</a:t>
            </a:r>
            <a:br>
              <a:rPr lang="en-US" dirty="0"/>
            </a:br>
            <a:r>
              <a:rPr lang="en-US" sz="3100" dirty="0" err="1"/>
              <a:t>Șir</a:t>
            </a:r>
            <a:r>
              <a:rPr lang="en-US" sz="3100" dirty="0"/>
              <a:t> </a:t>
            </a:r>
            <a:r>
              <a:rPr lang="en-US" sz="3100" dirty="0" err="1"/>
              <a:t>crescător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6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6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726119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6.42797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2.76445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3.14329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9.24143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8.4490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12.0394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12.602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1.5577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4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 12</a:t>
            </a:r>
            <a:br>
              <a:rPr lang="en-US" dirty="0"/>
            </a:br>
            <a:r>
              <a:rPr lang="en-US" sz="3100" dirty="0" err="1"/>
              <a:t>Șir</a:t>
            </a:r>
            <a:r>
              <a:rPr lang="en-US" sz="3100" dirty="0"/>
              <a:t> </a:t>
            </a:r>
            <a:r>
              <a:rPr lang="en-US" sz="3100" dirty="0" err="1"/>
              <a:t>descrescător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6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6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28442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6.35235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2.7088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3.13288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9.02755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14.0039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14.0955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16.628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1.55830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9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13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6</a:t>
            </a:r>
            <a:br>
              <a:rPr lang="en-US" sz="3100" dirty="0"/>
            </a:br>
            <a:r>
              <a:rPr lang="en-US" sz="3100" dirty="0"/>
              <a:t>Max = 100</a:t>
            </a:r>
            <a:endParaRPr lang="en-US" sz="3100" baseline="3000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47287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3.23792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1.83636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2.2332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13.8892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16.977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4.72903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5.87770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0.33570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8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14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6</a:t>
            </a:r>
            <a:br>
              <a:rPr lang="en-US" sz="3100" dirty="0"/>
            </a:br>
            <a:r>
              <a:rPr lang="en-US" sz="3100" dirty="0"/>
              <a:t>Max = 10000</a:t>
            </a:r>
            <a:endParaRPr lang="en-US" sz="3100" baseline="3000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311817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5.23952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2.9581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2.4683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14.4759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40.2017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9.92343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11.3683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0.3923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9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15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6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7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840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7.8106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3.8624</a:t>
                      </a:r>
                      <a:endParaRPr 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3.6281</a:t>
                      </a:r>
                      <a:endParaRPr 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14.55724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40.4146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14.2472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15.8527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6.0851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EACA-325C-6C9F-D867-7E71136C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Algoritmii</a:t>
            </a:r>
            <a:r>
              <a:rPr lang="en-US"/>
              <a:t> de </a:t>
            </a:r>
            <a:r>
              <a:rPr lang="en-US" err="1"/>
              <a:t>sortare</a:t>
            </a:r>
            <a:r>
              <a:rPr lang="en-US"/>
              <a:t> </a:t>
            </a:r>
            <a:r>
              <a:rPr lang="en-US" err="1"/>
              <a:t>prezentați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9E50-D5B6-B4DE-9EE2-C122EBB7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en-US"/>
              <a:t>Radix Sort - </a:t>
            </a:r>
            <a:r>
              <a:rPr lang="en-US" err="1"/>
              <a:t>baza</a:t>
            </a:r>
            <a:r>
              <a:rPr lang="en-US"/>
              <a:t> 8, 2^10, 2^16</a:t>
            </a:r>
          </a:p>
          <a:p>
            <a:pPr marL="342900" indent="-342900">
              <a:buAutoNum type="romanUcPeriod"/>
            </a:pPr>
            <a:r>
              <a:rPr lang="en-US"/>
              <a:t>Merge Sort</a:t>
            </a:r>
          </a:p>
          <a:p>
            <a:pPr marL="342900" indent="-342900">
              <a:buAutoNum type="romanUcPeriod"/>
            </a:pPr>
            <a:r>
              <a:rPr lang="en-US"/>
              <a:t>Shell Sort</a:t>
            </a:r>
          </a:p>
          <a:p>
            <a:pPr marL="342900" indent="-342900">
              <a:buAutoNum type="romanUcPeriod"/>
            </a:pPr>
            <a:r>
              <a:rPr lang="en-US"/>
              <a:t>Quick Sort – Mediana din 5, Mediana </a:t>
            </a:r>
            <a:r>
              <a:rPr lang="en-US" err="1"/>
              <a:t>Medianelor</a:t>
            </a:r>
            <a:endParaRPr lang="en-US"/>
          </a:p>
          <a:p>
            <a:pPr marL="342900" indent="-342900">
              <a:buAutoNum type="romanUcPeriod"/>
            </a:pPr>
            <a:r>
              <a:rPr lang="en-US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158208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 16</a:t>
            </a:r>
            <a:br>
              <a:rPr lang="en-US" dirty="0"/>
            </a:br>
            <a:r>
              <a:rPr lang="en-US" sz="3100" dirty="0"/>
              <a:t>N = 10</a:t>
            </a:r>
            <a:r>
              <a:rPr lang="en-US" sz="3100" baseline="30000" dirty="0"/>
              <a:t>7</a:t>
            </a:r>
            <a:br>
              <a:rPr lang="en-US" sz="3100" baseline="30000" dirty="0"/>
            </a:br>
            <a:r>
              <a:rPr lang="en-US" sz="3100" dirty="0"/>
              <a:t>Min = 10</a:t>
            </a:r>
            <a:r>
              <a:rPr lang="en-US" sz="3100" baseline="30000" dirty="0"/>
              <a:t>7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8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91950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91.115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25.249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16.84120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71.05862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280.44123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75.11035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75.3247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28.94551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BE-E16B-780A-CAE0-3024FF3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179-F8CE-3AB1-3626-8A4F671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Foarte</a:t>
            </a:r>
            <a:r>
              <a:rPr lang="en-US" dirty="0"/>
              <a:t> bun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Cu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, cu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 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algoritmi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Baza o </a:t>
            </a:r>
            <a:r>
              <a:rPr lang="en-US" dirty="0" err="1"/>
              <a:t>alegem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mărimea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mulțimea</a:t>
            </a:r>
            <a:r>
              <a:rPr lang="en-US" dirty="0"/>
              <a:t> </a:t>
            </a:r>
            <a:r>
              <a:rPr lang="en-US" dirty="0" err="1"/>
              <a:t>numerelor</a:t>
            </a:r>
          </a:p>
        </p:txBody>
      </p:sp>
    </p:spTree>
    <p:extLst>
      <p:ext uri="{BB962C8B-B14F-4D97-AF65-F5344CB8AC3E}">
        <p14:creationId xmlns:p14="http://schemas.microsoft.com/office/powerpoint/2010/main" val="183242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BE-E16B-780A-CAE0-3024FF3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179-F8CE-3AB1-3626-8A4F671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decent de </a:t>
            </a:r>
            <a:r>
              <a:rPr lang="en-US" dirty="0" err="1"/>
              <a:t>elemente</a:t>
            </a:r>
            <a:r>
              <a:rPr lang="en-US" dirty="0"/>
              <a:t>.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Tinde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devină</a:t>
            </a:r>
            <a:r>
              <a:rPr lang="en-US" dirty="0"/>
              <a:t> </a:t>
            </a:r>
            <a:r>
              <a:rPr lang="en-US" dirty="0" err="1"/>
              <a:t>ineficient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E constant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viteză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Consumă</a:t>
            </a:r>
            <a:r>
              <a:rPr lang="en-US" dirty="0"/>
              <a:t> 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plus</a:t>
            </a:r>
          </a:p>
        </p:txBody>
      </p:sp>
    </p:spTree>
    <p:extLst>
      <p:ext uri="{BB962C8B-B14F-4D97-AF65-F5344CB8AC3E}">
        <p14:creationId xmlns:p14="http://schemas.microsoft.com/office/powerpoint/2010/main" val="385443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BE-E16B-780A-CAE0-3024FF3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179-F8CE-3AB1-3626-8A4F671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mici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Devine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ineficient</a:t>
            </a:r>
            <a:r>
              <a:rPr lang="en-US" dirty="0"/>
              <a:t> 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șirului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1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BE-E16B-780A-CAE0-3024FF3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179-F8CE-3AB1-3626-8A4F671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Sort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 </a:t>
            </a:r>
            <a:r>
              <a:rPr lang="en-US" dirty="0" err="1"/>
              <a:t>sortări</a:t>
            </a:r>
            <a:r>
              <a:rPr lang="en-US" dirty="0"/>
              <a:t> </a:t>
            </a:r>
            <a:r>
              <a:rPr lang="en-US" dirty="0" err="1"/>
              <a:t>dpdv</a:t>
            </a:r>
            <a:r>
              <a:rPr lang="en-US" dirty="0"/>
              <a:t> al </a:t>
            </a:r>
            <a:r>
              <a:rPr lang="en-US" dirty="0" err="1"/>
              <a:t>timpului</a:t>
            </a:r>
            <a:r>
              <a:rPr lang="en-US" dirty="0"/>
              <a:t> de </a:t>
            </a:r>
            <a:r>
              <a:rPr lang="en-US" dirty="0" err="1"/>
              <a:t>execuție</a:t>
            </a:r>
            <a:endParaRPr lang="en-US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 Ok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</a:t>
            </a:r>
            <a:r>
              <a:rPr lang="en-US" dirty="0" err="1"/>
              <a:t>numere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Șirurile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sunt  </a:t>
            </a:r>
            <a:r>
              <a:rPr lang="en-US" dirty="0" err="1"/>
              <a:t>sortate</a:t>
            </a:r>
            <a:r>
              <a:rPr lang="en-US" dirty="0"/>
              <a:t> rapid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optimizării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al </a:t>
            </a:r>
            <a:r>
              <a:rPr lang="en-US" dirty="0" err="1"/>
              <a:t>pivotului</a:t>
            </a:r>
            <a:r>
              <a:rPr lang="en-US" dirty="0"/>
              <a:t>:</a:t>
            </a:r>
          </a:p>
          <a:p>
            <a:pPr lvl="2">
              <a:buClr>
                <a:srgbClr val="1287C3"/>
              </a:buClr>
            </a:pPr>
            <a:r>
              <a:rPr lang="en-US" dirty="0"/>
              <a:t>Mediana din 5 e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Mediana </a:t>
            </a:r>
            <a:r>
              <a:rPr lang="en-US" dirty="0" err="1"/>
              <a:t>medianelor</a:t>
            </a:r>
          </a:p>
        </p:txBody>
      </p:sp>
    </p:spTree>
    <p:extLst>
      <p:ext uri="{BB962C8B-B14F-4D97-AF65-F5344CB8AC3E}">
        <p14:creationId xmlns:p14="http://schemas.microsoft.com/office/powerpoint/2010/main" val="237670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BE-E16B-780A-CAE0-3024FF3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179-F8CE-3AB1-3626-8A4F671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Foarte</a:t>
            </a:r>
            <a:r>
              <a:rPr lang="en-US" dirty="0"/>
              <a:t> bun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Max ≤ N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Foarte</a:t>
            </a:r>
            <a:r>
              <a:rPr lang="en-US" dirty="0"/>
              <a:t> </a:t>
            </a:r>
            <a:r>
              <a:rPr lang="en-US" dirty="0" err="1"/>
              <a:t>ineficient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 Max e cu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N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Consumă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multă</a:t>
            </a:r>
            <a:r>
              <a:rPr lang="en-US" dirty="0"/>
              <a:t> </a:t>
            </a:r>
            <a:r>
              <a:rPr lang="en-US" dirty="0" err="1"/>
              <a:t>memorie</a:t>
            </a:r>
          </a:p>
        </p:txBody>
      </p:sp>
    </p:spTree>
    <p:extLst>
      <p:ext uri="{BB962C8B-B14F-4D97-AF65-F5344CB8AC3E}">
        <p14:creationId xmlns:p14="http://schemas.microsoft.com/office/powerpoint/2010/main" val="411187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9454-05CA-9B54-7BE0-3AE13654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E0CC-0704-BC3F-B1D8-0A9A8911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https://www.programiz.com/dsa/shell-sort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Curs </a:t>
            </a:r>
            <a:r>
              <a:rPr lang="en-US" dirty="0" err="1">
                <a:ea typeface="+mn-lt"/>
                <a:cs typeface="+mn-lt"/>
              </a:rPr>
              <a:t>Programarea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algoritmilor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DeI</a:t>
            </a:r>
            <a:r>
              <a:rPr lang="en-US" dirty="0">
                <a:ea typeface="+mn-lt"/>
                <a:cs typeface="+mn-lt"/>
              </a:rPr>
              <a:t> – Mediana </a:t>
            </a:r>
            <a:r>
              <a:rPr lang="en-US" dirty="0" err="1">
                <a:ea typeface="+mn-lt"/>
                <a:cs typeface="+mn-lt"/>
              </a:rPr>
              <a:t>Medianelor</a:t>
            </a:r>
            <a:r>
              <a:rPr lang="en-US" dirty="0">
                <a:ea typeface="+mn-lt"/>
                <a:cs typeface="+mn-lt"/>
              </a:rPr>
              <a:t>, Mediana din 5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https://mziccard.me/2015/05/08/modulo-and-division-vs-bitwise-operations/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https://www.w3schools.com/python/python_try_except.asp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https://www.geeksforgeeks.org/time-process_time-function-in-python/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https://realpython.com/python-enumerate/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2"/>
              </a:rPr>
              <a:t>https://www.w3schools.com/python/ref_func_round.asp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4512-539A-E5AB-0F5C-B62E02B3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Optimizări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B012-32EC-FE6B-85A9-7BA528BF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pivotului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precum </a:t>
            </a:r>
            <a:r>
              <a:rPr lang="en-US" dirty="0" err="1"/>
              <a:t>găsirea</a:t>
            </a:r>
            <a:r>
              <a:rPr lang="en-US" dirty="0"/>
              <a:t> </a:t>
            </a:r>
            <a:r>
              <a:rPr lang="en-US" dirty="0" err="1"/>
              <a:t>medianei</a:t>
            </a:r>
            <a:r>
              <a:rPr lang="en-US" dirty="0"/>
              <a:t> din 5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calculând</a:t>
            </a:r>
            <a:r>
              <a:rPr lang="en-US" dirty="0"/>
              <a:t> </a:t>
            </a:r>
            <a:r>
              <a:rPr lang="en-US" dirty="0" err="1"/>
              <a:t>mediana</a:t>
            </a:r>
            <a:r>
              <a:rPr lang="en-US" dirty="0"/>
              <a:t> </a:t>
            </a:r>
            <a:r>
              <a:rPr lang="en-US" dirty="0" err="1"/>
              <a:t>medianelor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Folosirea</a:t>
            </a:r>
            <a:r>
              <a:rPr lang="en-US" dirty="0"/>
              <a:t> </a:t>
            </a:r>
            <a:r>
              <a:rPr lang="en-US" dirty="0" err="1"/>
              <a:t>algoritmului</a:t>
            </a:r>
            <a:r>
              <a:rPr lang="en-US" dirty="0"/>
              <a:t> Insertion Sort </a:t>
            </a:r>
            <a:r>
              <a:rPr lang="en-US" dirty="0" err="1"/>
              <a:t>pentru</a:t>
            </a:r>
            <a:r>
              <a:rPr lang="en-US" dirty="0"/>
              <a:t> 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mici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194092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A82-C35A-4546-1441-D66A25C2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8B0-9D86-0FEB-EF3C-76C30329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79687"/>
            <a:ext cx="10018713" cy="4136037"/>
          </a:xfrm>
        </p:spPr>
        <p:txBody>
          <a:bodyPr/>
          <a:lstStyle/>
          <a:p>
            <a:r>
              <a:rPr lang="en-US" err="1"/>
              <a:t>Numere</a:t>
            </a:r>
            <a:r>
              <a:rPr lang="en-US"/>
              <a:t> &lt; 10, de la 100 </a:t>
            </a:r>
            <a:r>
              <a:rPr lang="en-US" err="1"/>
              <a:t>până</a:t>
            </a:r>
            <a:r>
              <a:rPr lang="en-US"/>
              <a:t> la 10</a:t>
            </a:r>
            <a:r>
              <a:rPr lang="en-US" baseline="30000"/>
              <a:t>7</a:t>
            </a:r>
            <a:r>
              <a:rPr lang="en-US"/>
              <a:t> </a:t>
            </a:r>
            <a:r>
              <a:rPr lang="en-US" err="1"/>
              <a:t>numere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Numere</a:t>
            </a:r>
            <a:r>
              <a:rPr lang="en-US"/>
              <a:t> &lt; 10</a:t>
            </a:r>
            <a:r>
              <a:rPr lang="en-US" baseline="30000"/>
              <a:t>8</a:t>
            </a:r>
            <a:r>
              <a:rPr lang="en-US"/>
              <a:t>, de la 100 </a:t>
            </a:r>
            <a:r>
              <a:rPr lang="en-US" err="1"/>
              <a:t>pana</a:t>
            </a:r>
            <a:r>
              <a:rPr lang="en-US"/>
              <a:t> la 10</a:t>
            </a:r>
            <a:r>
              <a:rPr lang="en-US" baseline="30000"/>
              <a:t>7</a:t>
            </a:r>
            <a:r>
              <a:rPr lang="en-US"/>
              <a:t> </a:t>
            </a:r>
            <a:r>
              <a:rPr lang="en-US" err="1"/>
              <a:t>numere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Șir</a:t>
            </a:r>
            <a:r>
              <a:rPr lang="en-US"/>
              <a:t> constant</a:t>
            </a:r>
          </a:p>
          <a:p>
            <a:pPr>
              <a:buClr>
                <a:srgbClr val="1287C3"/>
              </a:buClr>
            </a:pPr>
            <a:r>
              <a:rPr lang="en-US"/>
              <a:t>Sir </a:t>
            </a:r>
            <a:r>
              <a:rPr lang="en-US" err="1"/>
              <a:t>sortat</a:t>
            </a:r>
            <a:r>
              <a:rPr lang="en-US"/>
              <a:t> </a:t>
            </a:r>
            <a:r>
              <a:rPr lang="en-US" err="1"/>
              <a:t>crescator</a:t>
            </a:r>
            <a:r>
              <a:rPr lang="en-US"/>
              <a:t>/</a:t>
            </a:r>
            <a:r>
              <a:rPr lang="en-US" err="1"/>
              <a:t>descrescator</a:t>
            </a:r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 marL="0" indent="0">
              <a:buClr>
                <a:srgbClr val="1287C3"/>
              </a:buClr>
              <a:buNone/>
            </a:pPr>
            <a:r>
              <a:rPr lang="en-US" err="1"/>
              <a:t>Fiecare</a:t>
            </a:r>
            <a:r>
              <a:rPr lang="en-US"/>
              <a:t> test </a:t>
            </a:r>
            <a:r>
              <a:rPr lang="en-US" err="1"/>
              <a:t>va</a:t>
            </a:r>
            <a:r>
              <a:rPr lang="en-US"/>
              <a:t> fi </a:t>
            </a:r>
            <a:r>
              <a:rPr lang="en-US" err="1"/>
              <a:t>rulat</a:t>
            </a:r>
            <a:r>
              <a:rPr lang="en-US"/>
              <a:t> de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multe</a:t>
            </a:r>
            <a:r>
              <a:rPr lang="en-US"/>
              <a:t> </a:t>
            </a:r>
            <a:r>
              <a:rPr lang="en-US" err="1"/>
              <a:t>ori</a:t>
            </a:r>
            <a:r>
              <a:rPr lang="en-US"/>
              <a:t> </a:t>
            </a:r>
            <a:r>
              <a:rPr lang="en-US" err="1"/>
              <a:t>și</a:t>
            </a:r>
            <a:r>
              <a:rPr lang="en-US"/>
              <a:t> se </a:t>
            </a:r>
            <a:r>
              <a:rPr lang="en-US" err="1"/>
              <a:t>va</a:t>
            </a:r>
            <a:r>
              <a:rPr lang="en-US"/>
              <a:t> </a:t>
            </a:r>
            <a:r>
              <a:rPr lang="en-US" err="1"/>
              <a:t>calcula</a:t>
            </a:r>
            <a:r>
              <a:rPr lang="en-US"/>
              <a:t> media </a:t>
            </a:r>
            <a:r>
              <a:rPr lang="en-US" err="1"/>
              <a:t>geometrică</a:t>
            </a:r>
            <a:r>
              <a:rPr lang="en-US"/>
              <a:t> a </a:t>
            </a:r>
            <a:r>
              <a:rPr lang="en-US" err="1"/>
              <a:t>timpilor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49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5156-1B17-80CB-9A93-0E976EAE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1</a:t>
            </a:r>
            <a:br>
              <a:rPr lang="en-US" dirty="0"/>
            </a:br>
            <a:r>
              <a:rPr lang="en-US" sz="3100" dirty="0" err="1">
                <a:ea typeface="+mj-lt"/>
                <a:cs typeface="+mj-lt"/>
              </a:rPr>
              <a:t>Șir</a:t>
            </a:r>
            <a:r>
              <a:rPr lang="en-US" sz="3100" dirty="0">
                <a:ea typeface="+mj-lt"/>
                <a:cs typeface="+mj-lt"/>
              </a:rPr>
              <a:t> constant</a:t>
            </a:r>
            <a:br>
              <a:rPr lang="en-US" sz="3100" dirty="0"/>
            </a:br>
            <a:r>
              <a:rPr lang="en-US" sz="3100" dirty="0"/>
              <a:t>N=100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C8C112C-6BE5-3FDE-EB59-D4E82F276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775600"/>
              </p:ext>
            </p:extLst>
          </p:nvPr>
        </p:nvGraphicFramePr>
        <p:xfrm>
          <a:off x="1484313" y="2667000"/>
          <a:ext cx="10018712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0.008011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0.304569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0.000470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9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2</a:t>
            </a:r>
            <a:br>
              <a:rPr lang="en-US" dirty="0"/>
            </a:br>
            <a:r>
              <a:rPr lang="en-US" sz="3100" dirty="0"/>
              <a:t>N = 100</a:t>
            </a:r>
            <a:br>
              <a:rPr lang="en-US" sz="3100" dirty="0"/>
            </a:br>
            <a:r>
              <a:rPr lang="en-US" sz="3100" dirty="0"/>
              <a:t>Max = 100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36741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err="1"/>
                        <a:t>rulărilor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0.000365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0.001080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0.302848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0.000599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0.000407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0.000463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err="1"/>
                        <a:t>Medianelor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0.000133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3</a:t>
            </a:r>
            <a:br>
              <a:rPr lang="en-US" dirty="0"/>
            </a:br>
            <a:r>
              <a:rPr lang="en-US" sz="3100" dirty="0"/>
              <a:t>N = 100</a:t>
            </a:r>
            <a:br>
              <a:rPr lang="en-US" sz="3100" dirty="0"/>
            </a:br>
            <a:r>
              <a:rPr lang="en-US" sz="3100" dirty="0"/>
              <a:t>Max = 10000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85807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0.001605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0.301802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0.000593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rbel"/>
                        </a:rPr>
                        <a:t>0.000388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0.000592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0.004442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4</a:t>
            </a:r>
            <a:br>
              <a:rPr lang="en-US" dirty="0"/>
            </a:br>
            <a:r>
              <a:rPr lang="en-US" sz="3100" dirty="0"/>
              <a:t>N = 100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8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446825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0.000873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0.002117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0.483985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0.000583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0.000401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0.000471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0.000592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49.940684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8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02A-849A-29EE-69DE-15D1F332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Test 5</a:t>
            </a:r>
            <a:br>
              <a:rPr lang="en-US" dirty="0"/>
            </a:br>
            <a:r>
              <a:rPr lang="en-US" sz="3100" dirty="0"/>
              <a:t>N = 100</a:t>
            </a:r>
            <a:br>
              <a:rPr lang="en-US" sz="3100" dirty="0"/>
            </a:br>
            <a:r>
              <a:rPr lang="en-US" sz="3100" dirty="0"/>
              <a:t>Max = 10</a:t>
            </a:r>
            <a:r>
              <a:rPr lang="en-US" sz="3100" baseline="30000" dirty="0"/>
              <a:t>8</a:t>
            </a:r>
            <a:br>
              <a:rPr lang="en-US" sz="3100" baseline="30000" dirty="0"/>
            </a:br>
            <a:r>
              <a:rPr lang="en-US" sz="3100" dirty="0"/>
              <a:t>Min = </a:t>
            </a:r>
            <a:r>
              <a:rPr lang="en-US" sz="3100" dirty="0">
                <a:ea typeface="+mj-lt"/>
                <a:cs typeface="+mj-lt"/>
              </a:rPr>
              <a:t>10</a:t>
            </a:r>
            <a:r>
              <a:rPr lang="en-US" sz="3100" baseline="30000" dirty="0">
                <a:ea typeface="+mj-lt"/>
                <a:cs typeface="+mj-lt"/>
              </a:rPr>
              <a:t>7</a:t>
            </a:r>
            <a:endParaRPr lang="en-US" sz="3100" baseline="3000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24BB1D90-ACED-256A-1DB2-0AA9A16A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903126"/>
              </p:ext>
            </p:extLst>
          </p:nvPr>
        </p:nvGraphicFramePr>
        <p:xfrm>
          <a:off x="1471821" y="3004324"/>
          <a:ext cx="10018712" cy="34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20843738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133765081"/>
                    </a:ext>
                  </a:extLst>
                </a:gridCol>
              </a:tblGrid>
              <a:tr h="380325">
                <a:tc>
                  <a:txBody>
                    <a:bodyPr/>
                    <a:lstStyle/>
                    <a:p>
                      <a:r>
                        <a:rPr lang="en-US" err="1"/>
                        <a:t>Algoritmul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</a:t>
                      </a:r>
                      <a:r>
                        <a:rPr lang="en-US" dirty="0" err="1"/>
                        <a:t>geometrică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rulărilor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30818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40803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r>
                        <a:rPr lang="en-US" dirty="0"/>
                        <a:t>Radix Sort 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0.002124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68111"/>
                  </a:ext>
                </a:extLst>
              </a:tr>
              <a:tr h="39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Radix Sort </a:t>
                      </a:r>
                      <a:r>
                        <a:rPr lang="en-US" sz="1800" b="0" i="0" u="none" strike="noStrike" noProof="0" dirty="0" err="1">
                          <a:latin typeface="Corbel"/>
                        </a:rPr>
                        <a:t>baza</a:t>
                      </a:r>
                      <a:r>
                        <a:rPr lang="en-US" sz="1800" b="0" i="0" u="none" strike="noStrike" noProof="0" dirty="0">
                          <a:latin typeface="Corbel"/>
                        </a:rPr>
                        <a:t> 2</a:t>
                      </a:r>
                      <a:r>
                        <a:rPr lang="en-US" sz="1800" b="0" i="0" u="none" strike="noStrike" baseline="30000" noProof="0" dirty="0">
                          <a:latin typeface="Corbel"/>
                        </a:rPr>
                        <a:t>16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0.457213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38095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07109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0.000381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301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r>
                        <a:rPr lang="en-US" dirty="0"/>
                        <a:t>Quick Sort Mediana din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0.000471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1494"/>
                  </a:ext>
                </a:extLst>
              </a:tr>
              <a:tr h="380324">
                <a:tc>
                  <a:txBody>
                    <a:bodyPr/>
                    <a:lstStyle/>
                    <a:p>
                      <a:r>
                        <a:rPr lang="en-US" dirty="0"/>
                        <a:t>Quick Sort Mediana </a:t>
                      </a:r>
                      <a:r>
                        <a:rPr lang="en-US" dirty="0" err="1"/>
                        <a:t>Medianelor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0.000625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583"/>
                  </a:ext>
                </a:extLst>
              </a:tr>
              <a:tr h="3803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Counting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50.095545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Parallax</vt:lpstr>
      <vt:lpstr>Sortări</vt:lpstr>
      <vt:lpstr>Algoritmii de sortare prezentați</vt:lpstr>
      <vt:lpstr>Optimizări pentru Quick Sort</vt:lpstr>
      <vt:lpstr>Teste</vt:lpstr>
      <vt:lpstr>Test 1 Șir constant N=100</vt:lpstr>
      <vt:lpstr>Test 2 N = 100 Max = 100</vt:lpstr>
      <vt:lpstr>Test 3 N = 100 Max = 10000</vt:lpstr>
      <vt:lpstr>Test 4 N = 100 Max = 108</vt:lpstr>
      <vt:lpstr>Test 5 N = 100 Max = 108 Min = 107</vt:lpstr>
      <vt:lpstr>Test 6 N = 10000 Șir constant</vt:lpstr>
      <vt:lpstr>Test 7 N = 10000 Max = 100</vt:lpstr>
      <vt:lpstr>Test 8 N = 10000 Max = 10000</vt:lpstr>
      <vt:lpstr>Test 9 N = 10000 Max = 108</vt:lpstr>
      <vt:lpstr>Test 10 N = 10000 Max = 107 Min = 106</vt:lpstr>
      <vt:lpstr>Test 11 Șir crescător N = 106 Max = 106</vt:lpstr>
      <vt:lpstr>Test 12 Șir descrescător N = 106 Max = 106</vt:lpstr>
      <vt:lpstr>Test 13 N = 106 Max = 100</vt:lpstr>
      <vt:lpstr>Test 14 N = 106 Max = 10000</vt:lpstr>
      <vt:lpstr>Test 15 N = 106 Max = 107</vt:lpstr>
      <vt:lpstr>Test 16 N = 107 Min = 107 Max = 108</vt:lpstr>
      <vt:lpstr>Concluzii</vt:lpstr>
      <vt:lpstr>Concluzii</vt:lpstr>
      <vt:lpstr>Concluzii</vt:lpstr>
      <vt:lpstr>Concluzii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540</cp:revision>
  <dcterms:created xsi:type="dcterms:W3CDTF">2023-03-18T13:03:11Z</dcterms:created>
  <dcterms:modified xsi:type="dcterms:W3CDTF">2023-03-19T18:14:22Z</dcterms:modified>
</cp:coreProperties>
</file>