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2" r:id="rId4"/>
    <p:sldId id="269" r:id="rId5"/>
    <p:sldId id="270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191"/>
    <a:srgbClr val="1C656D"/>
    <a:srgbClr val="2F8277"/>
    <a:srgbClr val="517B75"/>
    <a:srgbClr val="FEFEE9"/>
    <a:srgbClr val="5DB372"/>
    <a:srgbClr val="216477"/>
    <a:srgbClr val="FFFDD0"/>
    <a:srgbClr val="32A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DFD9E6-E79F-3A19-6B87-F43253B7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ECC449-CAD9-7CD2-A1D1-29DDC966F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6F8738-ED65-6029-41FB-9D983DE1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71677-EEE6-A7C0-921A-4EC0CBCB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C6FD617-6700-2C68-849E-B4C3EA9F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60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27A45-25AE-8482-EC66-6E4BE990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4A0F6-AE5D-C98B-DCC3-C90BF8689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D58ED-787C-66FC-F306-E378C451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708DDB-524B-5091-A1DD-FEF80F7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6BEED2-5C15-CFC7-582D-FE8ED464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6852F3-6AB0-32E3-FD69-D2AE1F933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E8C3048-8009-64AC-F311-9CA8EDA4F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C4693-62C6-4480-7FAA-1922D9A1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8DF4CA-040C-4B05-D393-0234FF7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E865E-A127-797B-57FE-1AE93DFF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9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D06C63-EEEB-6568-B971-2EF3C953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9342C-4522-D29A-3F34-6D874F90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0020BD-E91A-6124-0AE4-D2440EE0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4AF517-1CEC-D1D8-CA17-58DBADC9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E587D-104F-9CE0-1EC9-8BFFBED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4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30E5A-A1A8-5FA7-8258-51B62BD9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0591EF-804C-1303-6C24-BC4E03E61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DCA407-00A8-3BB7-99C7-0341F25D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D2FF55-7B7C-E9C3-C909-0406995D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2F2E56-CE53-3A1A-1EB2-CFE62D20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23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2ED53-9227-2CF9-2F50-4D9FB729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9DC553-30C3-A6C1-C872-FB5E837F5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008499-62D4-6ADE-E451-CE98E0AB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E9A598-15CC-146B-E860-D8794ED0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08087F-B26C-9844-2EAE-7A50A1CA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69C42F-5544-4B39-8353-174BACD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FA527-ADE9-05E0-0AC0-348B28C9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65D7F6-1302-D727-D97A-E746E2014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01066A-35F6-74B2-3533-97AEE0446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6935464-EB95-50D3-0B59-427618DF6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0A74F9-4A55-2A91-C10B-8740A7F20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C88B8E-CF4B-89B3-F5A8-05B2AA11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B9FB52-0441-7B06-6123-B8C072EA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6E3164-F47E-098A-7F0E-0207820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38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BC79B7-3AC0-84AD-A8F3-1B3D234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5C9018-1273-29AE-CEE0-045DC08D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04B67D-A0A9-3EA8-597A-5EA5E3A1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141F03-C725-15A1-AEE8-474491CF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5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98CEDB3-0D41-1895-03C5-AC4F663A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983EC2-5AFB-9129-DA60-C40E5560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90052D-DE04-DE97-D263-A6445E42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32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993B9-CF18-2D7D-08B9-AA100FB9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DF6DF-CF5F-50AC-2B76-416A9A5A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2CDE6F-FDE5-7569-1365-9D8C52F72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08CFAE-A65F-E016-FC13-05BF7473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EC305D-62A3-1DFD-7E30-1515F79F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BCCB21-1A86-BEB9-53BC-CD46638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3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D3972-ACA6-128D-317C-A0FE447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51FE6E-26DA-28E6-A073-4945C201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3F368F-65F7-BB7C-5ECA-256D1748E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1FA543-7F64-364A-CE13-B1AD17CC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9F1CDA-EA66-D21A-7B30-5C17F0E0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1ADE85-B2F0-E814-1CD1-E1E1A702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59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A64D52-686A-D04E-A275-11637495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A7E251-4DAA-434A-422E-871CAEA20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6ADC7A-F94A-940E-C83F-BA7123F87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155AF-8203-4E7A-8823-85863D4D5395}" type="datetimeFigureOut">
              <a:rPr lang="it-IT" smtClean="0"/>
              <a:t>22/05/2025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E9498-E5B3-D9DC-4FB9-D1C0ADCEF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15A1B-6116-2E6D-3BB8-687C3FD70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BC2C0-F215-45D0-8744-FCC9169167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2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18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4.sv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18.sv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2.png"/><Relationship Id="rId16" Type="http://schemas.openxmlformats.org/officeDocument/2006/relationships/image" Target="../media/image30.pn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25.svg"/><Relationship Id="rId15" Type="http://schemas.openxmlformats.org/officeDocument/2006/relationships/image" Target="../media/image29.png"/><Relationship Id="rId10" Type="http://schemas.openxmlformats.org/officeDocument/2006/relationships/image" Target="../media/image19.png"/><Relationship Id="rId19" Type="http://schemas.openxmlformats.org/officeDocument/2006/relationships/image" Target="../media/image33.png"/><Relationship Id="rId4" Type="http://schemas.openxmlformats.org/officeDocument/2006/relationships/image" Target="../media/image24.png"/><Relationship Id="rId9" Type="http://schemas.openxmlformats.org/officeDocument/2006/relationships/image" Target="../media/image16.svg"/><Relationship Id="rId1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o 28">
            <a:extLst>
              <a:ext uri="{FF2B5EF4-FFF2-40B4-BE49-F238E27FC236}">
                <a16:creationId xmlns:a16="http://schemas.microsoft.com/office/drawing/2014/main" id="{82BD51A9-36A2-5535-40EF-B334AE809A8E}"/>
              </a:ext>
            </a:extLst>
          </p:cNvPr>
          <p:cNvGrpSpPr/>
          <p:nvPr/>
        </p:nvGrpSpPr>
        <p:grpSpPr>
          <a:xfrm>
            <a:off x="343558" y="470708"/>
            <a:ext cx="11504883" cy="5916583"/>
            <a:chOff x="343558" y="559875"/>
            <a:chExt cx="11504883" cy="5916583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2BE335E-559E-5313-19F7-76311024919E}"/>
                </a:ext>
              </a:extLst>
            </p:cNvPr>
            <p:cNvGrpSpPr/>
            <p:nvPr/>
          </p:nvGrpSpPr>
          <p:grpSpPr>
            <a:xfrm>
              <a:off x="3846000" y="559875"/>
              <a:ext cx="4500000" cy="4500000"/>
              <a:chOff x="6750808" y="1178999"/>
              <a:chExt cx="4500000" cy="4500000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7745F5C2-E6C4-5F50-823A-80A17DE3800E}"/>
                  </a:ext>
                </a:extLst>
              </p:cNvPr>
              <p:cNvSpPr/>
              <p:nvPr/>
            </p:nvSpPr>
            <p:spPr>
              <a:xfrm>
                <a:off x="6750808" y="1178999"/>
                <a:ext cx="4500000" cy="4500000"/>
              </a:xfrm>
              <a:prstGeom prst="ellipse">
                <a:avLst/>
              </a:prstGeom>
              <a:gradFill flip="none" rotWithShape="1">
                <a:gsLst>
                  <a:gs pos="88000">
                    <a:srgbClr val="5DB372"/>
                  </a:gs>
                  <a:gs pos="100000">
                    <a:srgbClr val="2F827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" name="Ovale 6">
                <a:extLst>
                  <a:ext uri="{FF2B5EF4-FFF2-40B4-BE49-F238E27FC236}">
                    <a16:creationId xmlns:a16="http://schemas.microsoft.com/office/drawing/2014/main" id="{3BC6A333-8593-BD84-D1AA-26F8A75C129B}"/>
                  </a:ext>
                </a:extLst>
              </p:cNvPr>
              <p:cNvSpPr/>
              <p:nvPr/>
            </p:nvSpPr>
            <p:spPr>
              <a:xfrm>
                <a:off x="6840808" y="1268999"/>
                <a:ext cx="4320000" cy="4320000"/>
              </a:xfrm>
              <a:prstGeom prst="ellipse">
                <a:avLst/>
              </a:prstGeom>
              <a:solidFill>
                <a:srgbClr val="FFFD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6" name="Immagine 5" descr="Immagine che contiene Elementi grafici, Carattere, arte, disegno&#10;&#10;Il contenuto generato dall'IA potrebbe non essere corretto.">
                <a:extLst>
                  <a:ext uri="{FF2B5EF4-FFF2-40B4-BE49-F238E27FC236}">
                    <a16:creationId xmlns:a16="http://schemas.microsoft.com/office/drawing/2014/main" id="{DB34C0BB-8C31-56CF-EEF3-D84CB94C7E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6408" y="1423293"/>
                <a:ext cx="4068801" cy="4011413"/>
              </a:xfrm>
              <a:prstGeom prst="rect">
                <a:avLst/>
              </a:prstGeom>
              <a:noFill/>
            </p:spPr>
          </p:pic>
        </p:grp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4B18862-7109-C164-57E3-BCA843625F59}"/>
                </a:ext>
              </a:extLst>
            </p:cNvPr>
            <p:cNvSpPr txBox="1"/>
            <p:nvPr/>
          </p:nvSpPr>
          <p:spPr>
            <a:xfrm>
              <a:off x="343558" y="5214169"/>
              <a:ext cx="115048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G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enerative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udio via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I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nteraction with </a:t>
              </a:r>
              <a:r>
                <a:rPr lang="it-IT" sz="4400" b="1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A</a:t>
              </a:r>
              <a:r>
                <a:rPr lang="it-IT" sz="4000" dirty="0">
                  <a:solidFill>
                    <a:srgbClr val="1C656D"/>
                  </a:solidFill>
                  <a:latin typeface="Leelawadee UI" panose="020B0502040204020203" pitchFamily="34" charset="-34"/>
                  <a:cs typeface="Leelawadee UI" panose="020B0502040204020203" pitchFamily="34" charset="-34"/>
                </a:rPr>
                <a:t>mbient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26244EF-840F-FE94-4C04-6045BAC59EE8}"/>
                </a:ext>
              </a:extLst>
            </p:cNvPr>
            <p:cNvSpPr txBox="1"/>
            <p:nvPr/>
          </p:nvSpPr>
          <p:spPr>
            <a:xfrm>
              <a:off x="581024" y="6137904"/>
              <a:ext cx="110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>
                  <a:solidFill>
                    <a:srgbClr val="5BA191"/>
                  </a:solidFill>
                  <a:latin typeface="Abadi" panose="020F0502020204030204" pitchFamily="34" charset="0"/>
                </a:rPr>
                <a:t>CMLS </a:t>
              </a:r>
              <a:r>
                <a:rPr lang="it-IT" sz="1600" dirty="0" err="1">
                  <a:solidFill>
                    <a:srgbClr val="5BA191"/>
                  </a:solidFill>
                  <a:latin typeface="Abadi" panose="020F0502020204030204" pitchFamily="34" charset="0"/>
                </a:rPr>
                <a:t>Final</a:t>
              </a:r>
              <a:r>
                <a:rPr lang="it-IT" sz="1600" dirty="0">
                  <a:solidFill>
                    <a:srgbClr val="5BA191"/>
                  </a:solidFill>
                  <a:latin typeface="Abadi" panose="020F0502020204030204" pitchFamily="34" charset="0"/>
                </a:rPr>
                <a:t> Project 2024/25</a:t>
              </a:r>
              <a:endParaRPr lang="it-IT" sz="1400" dirty="0">
                <a:solidFill>
                  <a:srgbClr val="5BA191"/>
                </a:solidFill>
                <a:latin typeface="Abad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257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10E96-364B-C1A3-6C53-2CD5C4BC3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FEC8EC-CC66-A809-5958-D6D07F6968C0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SuperCollider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26F90102-B41B-7452-9B3B-82498962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6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65E507-6CA0-B7A4-EB5E-D8C610844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138C14-9568-E787-C556-9B8DAD61F020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JUCE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4A5B7453-FA72-FFF9-1509-2D3C96A0F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0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A3493-933F-5F72-D46A-3D8A47A69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B536FFC-E369-FB2F-39F8-5C66EC0DE7FD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Processing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07AC8A5D-294B-E9EF-1BED-3217D44D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3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0E5BB-5BDC-BF1C-EC2A-17610778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2234310-DDE8-EF3C-6C2A-1917207A6A32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2F8277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2F8277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31C0245-BF0B-697C-ECD6-84F2290A347B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BEFEFFB5-F468-2946-C77F-D2F91C813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3A2CC81-ED43-3DF9-EC6F-FC502453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D215C153-D349-CB60-9933-19044D1FF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0BF85B32-0962-52B8-ADC5-78C7922A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1864959C-05D8-C172-F572-B561A2E2F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F78D43D7-F1D9-3364-AECE-A165CE23A4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561A78F-A03A-4C62-EC36-FCE3BB131DC1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GAIA (Generative Audio via Interaction with Ambient)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synthetizer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combines data from 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real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world and the input of a user to create background music.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11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2B93D-F470-8299-D113-BB72B525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EA35C0-1A14-010C-290A-6DAC3FAD5EF1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142A3CF-7BE1-8250-8B65-9A6A606BB17F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D62128F6-DA3C-F20F-9FBE-5CDFF7A29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7C3EFDAD-78DF-7006-1E72-819E08D92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5853C116-9374-72C5-21E3-9D0DC31C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57C3DC5-32B7-5725-2AAF-DB68FD8AC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E41322AE-D8A0-421D-8995-11FF3C460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34FEF2BB-BBA1-FD05-2DA0-D29AACD6A0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C7178B1-9F14-CEBB-0F1A-72D642CD650C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temperature of the place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used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1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461AD-5175-96DD-62F9-59847195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1DAED4-D97F-2AC1-71DE-8EB9FF460C96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0349B364-A6E1-D7B4-FE35-482D18D5BEFE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7E878180-617C-21AD-0493-F68B88A8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44BB5256-9F4F-0ADD-AC2A-D5BCDA6D4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6473E097-F02F-2453-F565-7A0152A7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C07E6C8B-6443-A375-B6BF-AD3FF73B9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DB739B39-C4DB-5E26-E6EF-934A1AE26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AC0A5004-BB8E-FAE3-3737-DCF54DDEA1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E2E06C-3D68-6838-A62F-871EADD19664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brightness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the place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used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9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E09B3-9AC2-C512-4AD7-32FC8EBC9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D6BBCD-04AB-8B7F-6D34-E2D5C8A22680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7E9A9F3-F894-9093-A570-F3E76AD3F87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E88313F4-3B5D-36C6-6429-16065455D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A27BB0C-473B-648F-C05C-F05754A96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4B42B85D-A23A-2DEF-991A-A47FF90A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57C94AA0-E963-A259-1499-DAB7E2817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D5DBF38E-2375-8ABF-0A0C-21B5A09AF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8EB3FF4-39E9-3E8A-C5B6-02036F1BF1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3D95C80-39E2-97EA-1C8F-7B3A104B8661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The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humidity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of the place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used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to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3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D0BDC-17BA-B3C5-52A8-3B7915CCA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35D95E-0B1D-2416-FCF1-1C896A68723D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What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is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GAIA?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2AC607F-26E2-6F13-6B60-EE46790CCC80}"/>
              </a:ext>
            </a:extLst>
          </p:cNvPr>
          <p:cNvGrpSpPr/>
          <p:nvPr/>
        </p:nvGrpSpPr>
        <p:grpSpPr>
          <a:xfrm>
            <a:off x="1483396" y="2405359"/>
            <a:ext cx="9225204" cy="1800000"/>
            <a:chOff x="1731511" y="3809607"/>
            <a:chExt cx="9225204" cy="1800000"/>
          </a:xfrm>
          <a:solidFill>
            <a:schemeClr val="bg1">
              <a:alpha val="40000"/>
            </a:schemeClr>
          </a:solidFill>
        </p:grpSpPr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5519D4C2-E5BD-8126-BFDD-F65AD79D8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6715" y="3809607"/>
              <a:ext cx="1800000" cy="1800000"/>
            </a:xfrm>
            <a:prstGeom prst="rect">
              <a:avLst/>
            </a:prstGeom>
          </p:spPr>
        </p:pic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0F456B4C-0E34-C74F-53DB-D43B88CF9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1511" y="3809607"/>
              <a:ext cx="1800000" cy="1800000"/>
            </a:xfrm>
            <a:prstGeom prst="rect">
              <a:avLst/>
            </a:prstGeom>
          </p:spPr>
        </p:pic>
        <p:pic>
          <p:nvPicPr>
            <p:cNvPr id="10" name="Elemento grafico 9">
              <a:extLst>
                <a:ext uri="{FF2B5EF4-FFF2-40B4-BE49-F238E27FC236}">
                  <a16:creationId xmlns:a16="http://schemas.microsoft.com/office/drawing/2014/main" id="{02A30259-02F4-5BCC-334E-216A7AC2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44113" y="3809607"/>
              <a:ext cx="1800000" cy="1800000"/>
            </a:xfrm>
            <a:prstGeom prst="rect">
              <a:avLst/>
            </a:prstGeom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18AFCAC-834A-62A6-0D7D-85D7727BF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587812" y="3809607"/>
              <a:ext cx="1800000" cy="1800000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F2544FC0-3B31-F41E-EA62-E6521D28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00414" y="3809607"/>
              <a:ext cx="1800000" cy="1800000"/>
            </a:xfrm>
            <a:prstGeom prst="rect">
              <a:avLst/>
            </a:prstGeom>
          </p:spPr>
        </p:pic>
      </p:grp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55F12AE3-BADD-B5A0-8898-E67379A625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177EF98-CE9F-0DB7-3FA7-A556E9F6BEA9}"/>
              </a:ext>
            </a:extLst>
          </p:cNvPr>
          <p:cNvSpPr txBox="1"/>
          <p:nvPr/>
        </p:nvSpPr>
        <p:spPr>
          <a:xfrm>
            <a:off x="960829" y="4205359"/>
            <a:ext cx="10270337" cy="23475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Installing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GAIA in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various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parts of the world can produce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different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outputs,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creating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an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experience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that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always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 </a:t>
            </a:r>
            <a:r>
              <a:rPr lang="it-IT" sz="2800" dirty="0" err="1">
                <a:solidFill>
                  <a:srgbClr val="5BA191"/>
                </a:solidFill>
                <a:latin typeface="Abadi" panose="020F0502020204030204" pitchFamily="34" charset="0"/>
              </a:rPr>
              <a:t>change</a:t>
            </a:r>
            <a:r>
              <a:rPr lang="it-IT" sz="2800" dirty="0">
                <a:solidFill>
                  <a:srgbClr val="5BA191"/>
                </a:solidFill>
                <a:latin typeface="Abadi" panose="020F0502020204030204" pitchFamily="34" charset="0"/>
              </a:rPr>
              <a:t>.</a:t>
            </a:r>
            <a:endParaRPr lang="it-IT" sz="2400" dirty="0">
              <a:solidFill>
                <a:srgbClr val="5BA191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0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1C660-091B-0079-80B3-B2D04156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C5CC503-2373-5AA8-C534-A777DE7AF707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Projectual</a:t>
            </a:r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3600" b="1" dirty="0" err="1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philosophy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765F09A6-4D4D-E005-048D-03254C8D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3AC417D-5460-5CD5-6087-13356FC9FE9B}"/>
              </a:ext>
            </a:extLst>
          </p:cNvPr>
          <p:cNvSpPr/>
          <p:nvPr/>
        </p:nvSpPr>
        <p:spPr>
          <a:xfrm>
            <a:off x="484632" y="1717863"/>
            <a:ext cx="11222736" cy="4671887"/>
          </a:xfrm>
          <a:prstGeom prst="roundRect">
            <a:avLst>
              <a:gd name="adj" fmla="val 1395"/>
            </a:avLst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«Ragazzi, ho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fixato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e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pushato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tutto JUCE»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-Marco Porcella, he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hadn’t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fixed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everything</a:t>
            </a:r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«Guarda, se metto la mano sopra il sensore di luce le palline vanno più veloci e cambiano colore»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-Andrea Crisafulli,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has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problems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keeping up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his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focus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«Ma non possiamo semplicemente mandare tutto tramite OSC?»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-Filippo Longhi,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still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does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not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know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how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OSC works</a:t>
            </a:r>
          </a:p>
          <a:p>
            <a:pPr algn="ctr"/>
            <a:endParaRPr lang="it-IT" sz="1400" dirty="0">
              <a:solidFill>
                <a:srgbClr val="5BA191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pPr algn="ctr"/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«Ragazzi ho fatto qualche tentativo con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VCable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poi con Jack e poi con </a:t>
            </a:r>
            <a:r>
              <a:rPr lang="it-IT" sz="28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ReaRouter</a:t>
            </a:r>
            <a:r>
              <a:rPr lang="it-IT" sz="28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, non funziona niente»</a:t>
            </a:r>
          </a:p>
          <a:p>
            <a:pPr algn="ctr"/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-Giacomo De Toni,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lost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his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faith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in human </a:t>
            </a:r>
            <a:r>
              <a:rPr lang="it-IT" sz="1400" dirty="0" err="1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genre</a:t>
            </a:r>
            <a:r>
              <a:rPr lang="it-IT" sz="1400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 (and audio softwares)</a:t>
            </a:r>
          </a:p>
        </p:txBody>
      </p:sp>
    </p:spTree>
    <p:extLst>
      <p:ext uri="{BB962C8B-B14F-4D97-AF65-F5344CB8AC3E}">
        <p14:creationId xmlns:p14="http://schemas.microsoft.com/office/powerpoint/2010/main" val="423905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714C9-1529-5E76-E53D-5B8C4CBD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CA8BF3-1768-90BD-F978-F179A0656219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Workflow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D016CAF7-78A4-A2D0-6365-A7F0510EC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  <p:pic>
        <p:nvPicPr>
          <p:cNvPr id="20" name="Immagine 19" descr="Immagine che contiene arte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A8DDE443-F491-751C-159B-132349A03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981" y="2154540"/>
            <a:ext cx="1440000" cy="1440000"/>
          </a:xfrm>
          <a:prstGeom prst="rect">
            <a:avLst/>
          </a:prstGeom>
        </p:spPr>
      </p:pic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2EB9EEFB-68E6-0139-61CC-67FAFD349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7015" y="2154540"/>
            <a:ext cx="1440000" cy="1440000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E5A54B7A-85D2-468C-AC9F-47CF2C4FFD4A}"/>
              </a:ext>
            </a:extLst>
          </p:cNvPr>
          <p:cNvGrpSpPr/>
          <p:nvPr/>
        </p:nvGrpSpPr>
        <p:grpSpPr>
          <a:xfrm>
            <a:off x="4773549" y="1232019"/>
            <a:ext cx="2644898" cy="2542521"/>
            <a:chOff x="4773548" y="1320980"/>
            <a:chExt cx="2644898" cy="2542521"/>
          </a:xfrm>
        </p:grpSpPr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98813454-10F0-C411-4712-553C5F5FB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7540" y="1320980"/>
              <a:ext cx="556916" cy="556916"/>
            </a:xfrm>
            <a:prstGeom prst="rect">
              <a:avLst/>
            </a:prstGeom>
          </p:spPr>
        </p:pic>
        <p:pic>
          <p:nvPicPr>
            <p:cNvPr id="6" name="Elemento grafico 5">
              <a:extLst>
                <a:ext uri="{FF2B5EF4-FFF2-40B4-BE49-F238E27FC236}">
                  <a16:creationId xmlns:a16="http://schemas.microsoft.com/office/drawing/2014/main" id="{04B76A80-942B-60B9-47B4-8F2796065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900609" y="1320980"/>
              <a:ext cx="556916" cy="556916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5F0C7969-00B5-6630-E0BE-A0AB9EE6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34471" y="1320980"/>
              <a:ext cx="556916" cy="556916"/>
            </a:xfrm>
            <a:prstGeom prst="rect">
              <a:avLst/>
            </a:prstGeom>
          </p:spPr>
        </p:pic>
        <p:sp>
          <p:nvSpPr>
            <p:cNvPr id="8" name="Parentesi graffa chiusa 7">
              <a:extLst>
                <a:ext uri="{FF2B5EF4-FFF2-40B4-BE49-F238E27FC236}">
                  <a16:creationId xmlns:a16="http://schemas.microsoft.com/office/drawing/2014/main" id="{E23308D2-D28C-F960-5BA3-F5401F8DC620}"/>
                </a:ext>
              </a:extLst>
            </p:cNvPr>
            <p:cNvSpPr/>
            <p:nvPr/>
          </p:nvSpPr>
          <p:spPr>
            <a:xfrm rot="5400000">
              <a:off x="5946048" y="718162"/>
              <a:ext cx="299899" cy="2390778"/>
            </a:xfrm>
            <a:prstGeom prst="rightBrace">
              <a:avLst/>
            </a:prstGeom>
            <a:ln>
              <a:solidFill>
                <a:srgbClr val="1C656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4" name="Immagine 23" descr="Immagine che contiene Carattere, Elementi grafici, testo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A5D3DE5B-9EC3-2C3F-328C-BAB10E570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548" y="2063501"/>
              <a:ext cx="2644898" cy="1800000"/>
            </a:xfrm>
            <a:prstGeom prst="rect">
              <a:avLst/>
            </a:prstGeom>
          </p:spPr>
        </p:pic>
      </p:grp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325CE94-8C3D-05BF-A38E-1318301927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98623" y="4424460"/>
            <a:ext cx="558000" cy="558000"/>
          </a:xfrm>
          <a:prstGeom prst="rect">
            <a:avLst/>
          </a:prstGeom>
        </p:spPr>
      </p:pic>
      <p:grpSp>
        <p:nvGrpSpPr>
          <p:cNvPr id="61" name="Gruppo 60">
            <a:extLst>
              <a:ext uri="{FF2B5EF4-FFF2-40B4-BE49-F238E27FC236}">
                <a16:creationId xmlns:a16="http://schemas.microsoft.com/office/drawing/2014/main" id="{604D6E2F-4EA7-2369-1191-2362357B93AC}"/>
              </a:ext>
            </a:extLst>
          </p:cNvPr>
          <p:cNvGrpSpPr/>
          <p:nvPr/>
        </p:nvGrpSpPr>
        <p:grpSpPr>
          <a:xfrm>
            <a:off x="600117" y="3983460"/>
            <a:ext cx="3809728" cy="1440000"/>
            <a:chOff x="571500" y="4187189"/>
            <a:chExt cx="3809728" cy="1440000"/>
          </a:xfrm>
        </p:grpSpPr>
        <p:pic>
          <p:nvPicPr>
            <p:cNvPr id="17" name="Immagine 16" descr="Immagine che contiene Policromia, cerchio, Elementi grafici, simbolo&#10;&#10;Il contenuto generato dall'IA potrebbe non essere corretto.">
              <a:extLst>
                <a:ext uri="{FF2B5EF4-FFF2-40B4-BE49-F238E27FC236}">
                  <a16:creationId xmlns:a16="http://schemas.microsoft.com/office/drawing/2014/main" id="{CBF0DFF3-A12C-F623-A58B-ED2F85AEA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" y="4187189"/>
              <a:ext cx="1440000" cy="1440000"/>
            </a:xfrm>
            <a:prstGeom prst="rect">
              <a:avLst/>
            </a:prstGeom>
          </p:spPr>
        </p:pic>
        <p:pic>
          <p:nvPicPr>
            <p:cNvPr id="26" name="Immagine 25" descr="Immagine che contiene Elementi grafici, Policromia, cerchio, grafica&#10;&#10;Il contenuto generato dall'IA potrebbe non essere corretto.">
              <a:extLst>
                <a:ext uri="{FF2B5EF4-FFF2-40B4-BE49-F238E27FC236}">
                  <a16:creationId xmlns:a16="http://schemas.microsoft.com/office/drawing/2014/main" id="{75EA921E-D8AE-B011-B128-9117D06B6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1228" y="4187189"/>
              <a:ext cx="1440000" cy="1440000"/>
            </a:xfrm>
            <a:prstGeom prst="rect">
              <a:avLst/>
            </a:prstGeom>
          </p:spPr>
        </p:pic>
      </p:grp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481FEB4-A6D0-2160-72E6-631E2B263624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flipH="1">
            <a:off x="3224981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AF17459-79A8-D367-F3B1-DEBCD91C8F2A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7418447" y="2874540"/>
            <a:ext cx="15485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CA9F9B3D-D811-AC8C-2016-703DE76F6853}"/>
              </a:ext>
            </a:extLst>
          </p:cNvPr>
          <p:cNvCxnSpPr>
            <a:stCxn id="20" idx="2"/>
            <a:endCxn id="26" idx="0"/>
          </p:cNvCxnSpPr>
          <p:nvPr/>
        </p:nvCxnSpPr>
        <p:spPr>
          <a:xfrm rot="16200000" flipH="1">
            <a:off x="2902953" y="3196568"/>
            <a:ext cx="388920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08BCDCBB-93A9-4028-E821-176A1EB31B47}"/>
              </a:ext>
            </a:extLst>
          </p:cNvPr>
          <p:cNvCxnSpPr>
            <a:stCxn id="17" idx="3"/>
            <a:endCxn id="26" idx="1"/>
          </p:cNvCxnSpPr>
          <p:nvPr/>
        </p:nvCxnSpPr>
        <p:spPr>
          <a:xfrm>
            <a:off x="2040117" y="4703460"/>
            <a:ext cx="929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95F0CB44-87D1-F7EA-3DFB-462E9D172D18}"/>
              </a:ext>
            </a:extLst>
          </p:cNvPr>
          <p:cNvCxnSpPr>
            <a:endCxn id="26" idx="3"/>
          </p:cNvCxnSpPr>
          <p:nvPr/>
        </p:nvCxnSpPr>
        <p:spPr>
          <a:xfrm flipH="1">
            <a:off x="4409845" y="4703460"/>
            <a:ext cx="28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Elemento grafico 70">
            <a:extLst>
              <a:ext uri="{FF2B5EF4-FFF2-40B4-BE49-F238E27FC236}">
                <a16:creationId xmlns:a16="http://schemas.microsoft.com/office/drawing/2014/main" id="{7621EC2B-BF9D-6FF1-E5D7-74B54AC8A6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408019" y="5722356"/>
            <a:ext cx="558000" cy="558000"/>
          </a:xfrm>
          <a:prstGeom prst="rect">
            <a:avLst/>
          </a:prstGeom>
        </p:spPr>
      </p:pic>
      <p:pic>
        <p:nvPicPr>
          <p:cNvPr id="73" name="Elemento grafico 72">
            <a:extLst>
              <a:ext uri="{FF2B5EF4-FFF2-40B4-BE49-F238E27FC236}">
                <a16:creationId xmlns:a16="http://schemas.microsoft.com/office/drawing/2014/main" id="{9682A241-F53A-461C-F4EF-E80F2E75FA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25981" y="5722356"/>
            <a:ext cx="558000" cy="55800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04CE735-FC20-8A1D-5CEB-0DE0BCB74106}"/>
              </a:ext>
            </a:extLst>
          </p:cNvPr>
          <p:cNvSpPr txBox="1"/>
          <p:nvPr/>
        </p:nvSpPr>
        <p:spPr>
          <a:xfrm>
            <a:off x="3553425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5BBEA883-C7F0-2DCC-8F8C-88EED8D61C64}"/>
              </a:ext>
            </a:extLst>
          </p:cNvPr>
          <p:cNvSpPr txBox="1"/>
          <p:nvPr/>
        </p:nvSpPr>
        <p:spPr>
          <a:xfrm>
            <a:off x="7746891" y="2505207"/>
            <a:ext cx="89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5BA19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OSC</a:t>
            </a:r>
          </a:p>
        </p:txBody>
      </p:sp>
      <p:cxnSp>
        <p:nvCxnSpPr>
          <p:cNvPr id="85" name="Connettore a gomito 84">
            <a:extLst>
              <a:ext uri="{FF2B5EF4-FFF2-40B4-BE49-F238E27FC236}">
                <a16:creationId xmlns:a16="http://schemas.microsoft.com/office/drawing/2014/main" id="{CA492086-6CE0-82DE-0A21-BE0336FD1854}"/>
              </a:ext>
            </a:extLst>
          </p:cNvPr>
          <p:cNvCxnSpPr>
            <a:stCxn id="26" idx="2"/>
            <a:endCxn id="73" idx="0"/>
          </p:cNvCxnSpPr>
          <p:nvPr/>
        </p:nvCxnSpPr>
        <p:spPr>
          <a:xfrm rot="5400000">
            <a:off x="2947965" y="4980476"/>
            <a:ext cx="298896" cy="11848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2 86">
            <a:extLst>
              <a:ext uri="{FF2B5EF4-FFF2-40B4-BE49-F238E27FC236}">
                <a16:creationId xmlns:a16="http://schemas.microsoft.com/office/drawing/2014/main" id="{B958837B-01D1-B71B-291A-592537E5971F}"/>
              </a:ext>
            </a:extLst>
          </p:cNvPr>
          <p:cNvCxnSpPr>
            <a:endCxn id="71" idx="0"/>
          </p:cNvCxnSpPr>
          <p:nvPr/>
        </p:nvCxnSpPr>
        <p:spPr>
          <a:xfrm>
            <a:off x="9687015" y="3594539"/>
            <a:ext cx="4" cy="212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4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2879A-0E29-AE09-5F9B-C6F97272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AA7BB5-42AB-8E39-7DDB-D84309D57856}"/>
              </a:ext>
            </a:extLst>
          </p:cNvPr>
          <p:cNvSpPr txBox="1"/>
          <p:nvPr/>
        </p:nvSpPr>
        <p:spPr>
          <a:xfrm>
            <a:off x="1149842" y="305134"/>
            <a:ext cx="989231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it-IT" sz="3600" b="1" dirty="0">
                <a:solidFill>
                  <a:srgbClr val="1C656D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Arduino</a:t>
            </a:r>
            <a:endParaRPr lang="it-IT" sz="3200" dirty="0">
              <a:solidFill>
                <a:srgbClr val="1C656D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pic>
        <p:nvPicPr>
          <p:cNvPr id="18" name="Immagine 17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1661F12B-2689-D693-F749-5EEC548E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30" y="989994"/>
            <a:ext cx="10270337" cy="3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97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220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Abadi</vt:lpstr>
      <vt:lpstr>Aptos</vt:lpstr>
      <vt:lpstr>Aptos Display</vt:lpstr>
      <vt:lpstr>Arial</vt:lpstr>
      <vt:lpstr>Leelawadee UI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Porcella</dc:creator>
  <cp:lastModifiedBy>Marco Porcella</cp:lastModifiedBy>
  <cp:revision>1</cp:revision>
  <dcterms:created xsi:type="dcterms:W3CDTF">2025-05-22T09:17:44Z</dcterms:created>
  <dcterms:modified xsi:type="dcterms:W3CDTF">2025-05-22T14:32:09Z</dcterms:modified>
</cp:coreProperties>
</file>