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313" r:id="rId4"/>
  </p:sldMasterIdLst>
  <p:notesMasterIdLst>
    <p:notesMasterId r:id="rId10"/>
  </p:notesMasterIdLst>
  <p:handoutMasterIdLst>
    <p:handoutMasterId r:id="rId11"/>
  </p:handoutMasterIdLst>
  <p:sldIdLst>
    <p:sldId id="487" r:id="rId5"/>
    <p:sldId id="481" r:id="rId6"/>
    <p:sldId id="483" r:id="rId7"/>
    <p:sldId id="485" r:id="rId8"/>
    <p:sldId id="486" r:id="rId9"/>
  </p:sldIdLst>
  <p:sldSz cx="9144000" cy="5143500" type="screen16x9"/>
  <p:notesSz cx="7099300" cy="10234613"/>
  <p:defaultTextStyle>
    <a:defPPr>
      <a:defRPr lang="en-US"/>
    </a:defPPr>
    <a:lvl1pPr marL="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230">
          <p15:clr>
            <a:srgbClr val="A4A3A4"/>
          </p15:clr>
        </p15:guide>
        <p15:guide id="3" orient="horz" pos="4534">
          <p15:clr>
            <a:srgbClr val="A4A3A4"/>
          </p15:clr>
        </p15:guide>
        <p15:guide id="4" orient="horz" pos="4286">
          <p15:clr>
            <a:srgbClr val="A4A3A4"/>
          </p15:clr>
        </p15:guide>
        <p15:guide id="5" pos="4234">
          <p15:clr>
            <a:srgbClr val="A4A3A4"/>
          </p15:clr>
        </p15:guide>
        <p15:guide id="6" pos="237">
          <p15:clr>
            <a:srgbClr val="A4A3A4"/>
          </p15:clr>
        </p15:guide>
        <p15:guide id="7" pos="8229">
          <p15:clr>
            <a:srgbClr val="A4A3A4"/>
          </p15:clr>
        </p15:guide>
        <p15:guide id="8" pos="949">
          <p15:clr>
            <a:srgbClr val="A4A3A4"/>
          </p15:clr>
        </p15:guide>
        <p15:guide id="9" pos="7517">
          <p15:clr>
            <a:srgbClr val="A4A3A4"/>
          </p15:clr>
        </p15:guide>
        <p15:guide id="10" orient="horz" pos="1685">
          <p15:clr>
            <a:srgbClr val="A4A3A4"/>
          </p15:clr>
        </p15:guide>
        <p15:guide id="11" orient="horz" pos="161">
          <p15:clr>
            <a:srgbClr val="A4A3A4"/>
          </p15:clr>
        </p15:guide>
        <p15:guide id="12" orient="horz" pos="3084">
          <p15:clr>
            <a:srgbClr val="A4A3A4"/>
          </p15:clr>
        </p15:guide>
        <p15:guide id="13" orient="horz" pos="2544">
          <p15:clr>
            <a:srgbClr val="A4A3A4"/>
          </p15:clr>
        </p15:guide>
        <p15:guide id="14" orient="horz" pos="875">
          <p15:clr>
            <a:srgbClr val="A4A3A4"/>
          </p15:clr>
        </p15:guide>
        <p15:guide id="15" orient="horz" pos="1749">
          <p15:clr>
            <a:srgbClr val="A4A3A4"/>
          </p15:clr>
        </p15:guide>
        <p15:guide id="16" orient="horz" pos="621">
          <p15:clr>
            <a:srgbClr val="A4A3A4"/>
          </p15:clr>
        </p15:guide>
        <p15:guide id="17" orient="horz" pos="2865">
          <p15:clr>
            <a:srgbClr val="A4A3A4"/>
          </p15:clr>
        </p15:guide>
        <p15:guide id="18" orient="horz" pos="2130">
          <p15:clr>
            <a:srgbClr val="A4A3A4"/>
          </p15:clr>
        </p15:guide>
        <p15:guide id="19" orient="horz" pos="2184">
          <p15:clr>
            <a:srgbClr val="A4A3A4"/>
          </p15:clr>
        </p15:guide>
        <p15:guide id="20" orient="horz" pos="321">
          <p15:clr>
            <a:srgbClr val="A4A3A4"/>
          </p15:clr>
        </p15:guide>
        <p15:guide id="21" orient="horz" pos="1607">
          <p15:clr>
            <a:srgbClr val="A4A3A4"/>
          </p15:clr>
        </p15:guide>
        <p15:guide id="22" pos="2880">
          <p15:clr>
            <a:srgbClr val="A4A3A4"/>
          </p15:clr>
        </p15:guide>
        <p15:guide id="23" pos="156">
          <p15:clr>
            <a:srgbClr val="A4A3A4"/>
          </p15:clr>
        </p15:guide>
        <p15:guide id="24" pos="5598">
          <p15:clr>
            <a:srgbClr val="A4A3A4"/>
          </p15:clr>
        </p15:guide>
        <p15:guide id="25" pos="399">
          <p15:clr>
            <a:srgbClr val="A4A3A4"/>
          </p15:clr>
        </p15:guide>
        <p15:guide id="26" pos="5114">
          <p15:clr>
            <a:srgbClr val="A4A3A4"/>
          </p15:clr>
        </p15:guide>
        <p15:guide id="27" pos="1373">
          <p15:clr>
            <a:srgbClr val="A4A3A4"/>
          </p15:clr>
        </p15:guide>
        <p15:guide id="28" pos="4383">
          <p15:clr>
            <a:srgbClr val="A4A3A4"/>
          </p15:clr>
        </p15:guide>
        <p15:guide id="29" pos="5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000000"/>
    <a:srgbClr val="FFFFFF"/>
    <a:srgbClr val="232F3E"/>
    <a:srgbClr val="161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1" autoAdjust="0"/>
    <p:restoredTop sz="71902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08" y="420"/>
      </p:cViewPr>
      <p:guideLst>
        <p:guide orient="horz" pos="2382"/>
        <p:guide orient="horz" pos="230"/>
        <p:guide orient="horz" pos="4534"/>
        <p:guide orient="horz" pos="4286"/>
        <p:guide pos="4234"/>
        <p:guide pos="237"/>
        <p:guide pos="8229"/>
        <p:guide pos="949"/>
        <p:guide pos="7517"/>
        <p:guide orient="horz" pos="1685"/>
        <p:guide orient="horz" pos="161"/>
        <p:guide orient="horz" pos="3084"/>
        <p:guide orient="horz" pos="2544"/>
        <p:guide orient="horz" pos="875"/>
        <p:guide orient="horz" pos="1749"/>
        <p:guide orient="horz" pos="621"/>
        <p:guide orient="horz" pos="2865"/>
        <p:guide orient="horz" pos="2130"/>
        <p:guide orient="horz" pos="2184"/>
        <p:guide orient="horz" pos="321"/>
        <p:guide orient="horz" pos="1607"/>
        <p:guide pos="2880"/>
        <p:guide pos="156"/>
        <p:guide pos="5598"/>
        <p:guide pos="399"/>
        <p:guide pos="5114"/>
        <p:guide pos="1373"/>
        <p:guide pos="4383"/>
        <p:guide pos="5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3966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9CDB-72EA-483D-9A34-D50D3267644F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56AC4-8048-47C4-97D0-565009C72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4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D6798F8-BDA6-46C0-A11F-B16041C3620C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28DE85F-A49F-4D4C-8D78-799212E24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46971" cy="4615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8167" cy="442661"/>
          </a:xfrm>
        </p:spPr>
        <p:txBody>
          <a:bodyPr anchor="b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24598" y="4215715"/>
            <a:ext cx="6718075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69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5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438166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7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 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40288" cy="5143500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288" h="5143500">
                <a:moveTo>
                  <a:pt x="0" y="0"/>
                </a:moveTo>
                <a:lnTo>
                  <a:pt x="4654924" y="0"/>
                </a:lnTo>
                <a:lnTo>
                  <a:pt x="634028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1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535277"/>
            <a:ext cx="3569511" cy="1017291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Subject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24522"/>
            <a:ext cx="3569511" cy="1816529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/>
                </a:solidFill>
              </a:defRPr>
            </a:lvl1pPr>
            <a:lvl2pPr marL="3240" indent="0" algn="l">
              <a:spcBef>
                <a:spcPts val="816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MORE COMPLETE TITLE</a:t>
            </a:r>
          </a:p>
          <a:p>
            <a:pPr lvl="1"/>
            <a:r>
              <a:rPr lang="en-US" dirty="0"/>
              <a:t>Body text: Lorem ipsum dolor sit amet, consectetuer adipiscing elit. Maecenas porttitor congue massa.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2"/>
            <a:ext cx="3569510" cy="1172925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Related phrase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7166089" y="922544"/>
            <a:ext cx="1081211" cy="1080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85163" y="2987329"/>
            <a:ext cx="1384960" cy="13845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46169" y="3098171"/>
            <a:ext cx="381308" cy="38120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163709" y="838978"/>
            <a:ext cx="167181" cy="1671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142217" y="809746"/>
            <a:ext cx="2979602" cy="2978781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7451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2688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043071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2688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43071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8" y="1388443"/>
            <a:ext cx="384375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43071" y="1388443"/>
            <a:ext cx="384375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207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69515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4533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300205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4533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00205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4533" y="1388443"/>
            <a:ext cx="256161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0205" y="1388443"/>
            <a:ext cx="256161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301029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01029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301029" y="1388443"/>
            <a:ext cx="2561614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364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6723160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615283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5007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469336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35007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35007" y="1388443"/>
            <a:ext cx="1948830" cy="442660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69336" y="1388443"/>
            <a:ext cx="1948830" cy="442660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469336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70366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03665" y="1388443"/>
            <a:ext cx="1948830" cy="442660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0366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93799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37995" y="1388443"/>
            <a:ext cx="1948830" cy="442660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3799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1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7" y="1388443"/>
            <a:ext cx="3864347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12927" y="1388443"/>
            <a:ext cx="3873898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2687" y="2001691"/>
            <a:ext cx="3864347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012927" y="2001691"/>
            <a:ext cx="3873898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6" y="4215715"/>
            <a:ext cx="6725791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825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6" y="1388444"/>
            <a:ext cx="2654085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55264" y="1388443"/>
            <a:ext cx="2654085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32737" y="1388444"/>
            <a:ext cx="2654085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250368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255266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6232739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7" y="4215715"/>
            <a:ext cx="7880266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875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7870391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0527" y="1388443"/>
            <a:ext cx="1912119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77192" y="1388443"/>
            <a:ext cx="1912119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13857" y="1388443"/>
            <a:ext cx="1912119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50523" y="1388443"/>
            <a:ext cx="1912119" cy="442661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052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477192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471385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6950523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527" y="4215715"/>
            <a:ext cx="6717639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0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213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 rot="420000">
            <a:off x="6480242" y="1618453"/>
            <a:ext cx="1515340" cy="2451323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187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Up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08770" y="1707293"/>
            <a:ext cx="1501361" cy="242038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1889" y="4219806"/>
            <a:ext cx="6326278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21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ox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76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pic>
        <p:nvPicPr>
          <p:cNvPr id="7" name="Picture 6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9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97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ide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6223748" cy="5152464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205818"/>
              <a:gd name="connsiteY0" fmla="*/ 0 h 5143500"/>
              <a:gd name="connsiteX1" fmla="*/ 4654924 w 6205818"/>
              <a:gd name="connsiteY1" fmla="*/ 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493559 w 6205818"/>
              <a:gd name="connsiteY1" fmla="*/ 1793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26895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1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23748"/>
              <a:gd name="connsiteY0" fmla="*/ 0 h 5143500"/>
              <a:gd name="connsiteX1" fmla="*/ 4502524 w 6223748"/>
              <a:gd name="connsiteY1" fmla="*/ 1 h 5143500"/>
              <a:gd name="connsiteX2" fmla="*/ 6223748 w 6223748"/>
              <a:gd name="connsiteY2" fmla="*/ 5143499 h 5143500"/>
              <a:gd name="connsiteX3" fmla="*/ 0 w 6223748"/>
              <a:gd name="connsiteY3" fmla="*/ 5143500 h 5143500"/>
              <a:gd name="connsiteX4" fmla="*/ 0 w 6223748"/>
              <a:gd name="connsiteY4" fmla="*/ 0 h 5143500"/>
              <a:gd name="connsiteX0" fmla="*/ 0 w 6223748"/>
              <a:gd name="connsiteY0" fmla="*/ 8964 h 5152464"/>
              <a:gd name="connsiteX1" fmla="*/ 4529418 w 6223748"/>
              <a:gd name="connsiteY1" fmla="*/ 0 h 5152464"/>
              <a:gd name="connsiteX2" fmla="*/ 6223748 w 6223748"/>
              <a:gd name="connsiteY2" fmla="*/ 5152463 h 5152464"/>
              <a:gd name="connsiteX3" fmla="*/ 0 w 6223748"/>
              <a:gd name="connsiteY3" fmla="*/ 5152464 h 5152464"/>
              <a:gd name="connsiteX4" fmla="*/ 0 w 6223748"/>
              <a:gd name="connsiteY4" fmla="*/ 8964 h 515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748" h="5152464">
                <a:moveTo>
                  <a:pt x="0" y="8964"/>
                </a:moveTo>
                <a:lnTo>
                  <a:pt x="4529418" y="0"/>
                </a:lnTo>
                <a:lnTo>
                  <a:pt x="6223748" y="5152463"/>
                </a:lnTo>
                <a:lnTo>
                  <a:pt x="0" y="515246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78999" y="2102790"/>
            <a:ext cx="2190693" cy="747897"/>
          </a:xfrm>
        </p:spPr>
        <p:txBody>
          <a:bodyPr anchor="ctr"/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5" name="Picture 14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2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81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ox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004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3" name="Picture 12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0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79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ide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89050" y="2033543"/>
            <a:ext cx="1982834" cy="886397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7" name="Picture 16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0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1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ill1_Text Optio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530733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80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1_Bullets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7" y="248323"/>
            <a:ext cx="660736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6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2_Bullets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1" y="248323"/>
            <a:ext cx="6605744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22" name="Picture 21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653462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86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itle Only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2377" y="248323"/>
            <a:ext cx="660736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20" name="Picture 1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 bwMode="black"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9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6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396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/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/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/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0507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ext Op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7" y="248323"/>
            <a:ext cx="6547986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49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Bullets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7" y="248323"/>
            <a:ext cx="660736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7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-1" y="-8966"/>
            <a:ext cx="3740523" cy="5152466"/>
          </a:xfrm>
          <a:custGeom>
            <a:avLst/>
            <a:gdLst>
              <a:gd name="connsiteX0" fmla="*/ 0 w 4000500"/>
              <a:gd name="connsiteY0" fmla="*/ 0 h 5143500"/>
              <a:gd name="connsiteX1" fmla="*/ 4000500 w 4000500"/>
              <a:gd name="connsiteY1" fmla="*/ 0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4000500"/>
              <a:gd name="connsiteY0" fmla="*/ 0 h 5143500"/>
              <a:gd name="connsiteX1" fmla="*/ 432547 w 4000500"/>
              <a:gd name="connsiteY1" fmla="*/ 8964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3740523"/>
              <a:gd name="connsiteY0" fmla="*/ 0 h 5143500"/>
              <a:gd name="connsiteX1" fmla="*/ 432547 w 3740523"/>
              <a:gd name="connsiteY1" fmla="*/ 8964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0 h 5143500"/>
              <a:gd name="connsiteX1" fmla="*/ 441511 w 3740523"/>
              <a:gd name="connsiteY1" fmla="*/ 17929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8966 h 5152466"/>
              <a:gd name="connsiteX1" fmla="*/ 441511 w 3740523"/>
              <a:gd name="connsiteY1" fmla="*/ 0 h 5152466"/>
              <a:gd name="connsiteX2" fmla="*/ 3740523 w 3740523"/>
              <a:gd name="connsiteY2" fmla="*/ 5152466 h 5152466"/>
              <a:gd name="connsiteX3" fmla="*/ 0 w 3740523"/>
              <a:gd name="connsiteY3" fmla="*/ 5152466 h 5152466"/>
              <a:gd name="connsiteX4" fmla="*/ 0 w 3740523"/>
              <a:gd name="connsiteY4" fmla="*/ 8966 h 515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523" h="5152466">
                <a:moveTo>
                  <a:pt x="0" y="8966"/>
                </a:moveTo>
                <a:lnTo>
                  <a:pt x="441511" y="0"/>
                </a:lnTo>
                <a:lnTo>
                  <a:pt x="3740523" y="5152466"/>
                </a:lnTo>
                <a:lnTo>
                  <a:pt x="0" y="5152466"/>
                </a:lnTo>
                <a:lnTo>
                  <a:pt x="0" y="8966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76000" y="2152234"/>
            <a:ext cx="4699059" cy="508645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Impact word(s)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76000" y="2864332"/>
            <a:ext cx="4699059" cy="13323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baseline="0">
                <a:solidFill>
                  <a:schemeClr val="bg2">
                    <a:lumMod val="75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Job title, date, or other relevant presenter info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0" y="1389063"/>
            <a:ext cx="4699059" cy="637454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7689036" y="672878"/>
            <a:ext cx="1165276" cy="633412"/>
          </a:xfrm>
          <a:solidFill>
            <a:schemeClr val="bg1"/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GB" dirty="0"/>
              <a:t>Client Logo</a:t>
            </a:r>
            <a:br>
              <a:rPr lang="en-GB" dirty="0"/>
            </a:br>
            <a:r>
              <a:rPr lang="en-GB" dirty="0"/>
              <a:t>(delete if unused)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7311" y="4627422"/>
            <a:ext cx="560381" cy="2601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F034911-0302-4AAB-AEF0-815419E29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176000" y="4031450"/>
            <a:ext cx="4699059" cy="5959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© 2015 Ipsos.  All rights reserved. Contains Ipsos' Confidential and Proprietary information and may not be disclosed or reproduced without the prior written consent of Ipsos.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1000">
                <a:solidFill>
                  <a:schemeClr val="bg1"/>
                </a:solidFill>
              </a:rPr>
              <a:pPr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06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pic>
        <p:nvPicPr>
          <p:cNvPr id="20" name="Picture 1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2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3381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818226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93072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7887670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grpSp>
        <p:nvGrpSpPr>
          <p:cNvPr id="88" name="Group 87"/>
          <p:cNvGrpSpPr/>
          <p:nvPr userDrawn="1"/>
        </p:nvGrpSpPr>
        <p:grpSpPr>
          <a:xfrm>
            <a:off x="8252496" y="2571750"/>
            <a:ext cx="891505" cy="2571750"/>
            <a:chOff x="12130881" y="3781425"/>
            <a:chExt cx="1310482" cy="3781425"/>
          </a:xfrm>
        </p:grpSpPr>
        <p:sp>
          <p:nvSpPr>
            <p:cNvPr id="89" name="Oval 88"/>
            <p:cNvSpPr>
              <a:spLocks/>
            </p:cNvSpPr>
            <p:nvPr/>
          </p:nvSpPr>
          <p:spPr bwMode="auto">
            <a:xfrm rot="3900000" flipH="1">
              <a:off x="12448596" y="500140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2613164" y="4367456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2346781" y="4200525"/>
              <a:ext cx="172831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Right Triangle 91"/>
            <p:cNvSpPr/>
            <p:nvPr/>
          </p:nvSpPr>
          <p:spPr>
            <a:xfrm flipH="1">
              <a:off x="12130881" y="3781425"/>
              <a:ext cx="1310482" cy="3781425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3" name="Picture 92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755928"/>
              <a:ext cx="554656" cy="523425"/>
            </a:xfrm>
            <a:prstGeom prst="rect">
              <a:avLst/>
            </a:prstGeom>
          </p:spPr>
        </p:pic>
        <p:sp>
          <p:nvSpPr>
            <p:cNvPr id="94" name="Oval 24"/>
            <p:cNvSpPr>
              <a:spLocks/>
            </p:cNvSpPr>
            <p:nvPr/>
          </p:nvSpPr>
          <p:spPr bwMode="auto">
            <a:xfrm rot="3900000" flipH="1">
              <a:off x="12429978" y="5491320"/>
              <a:ext cx="763902" cy="754332"/>
            </a:xfrm>
            <a:custGeom>
              <a:avLst/>
              <a:gdLst/>
              <a:ahLst/>
              <a:cxnLst/>
              <a:rect l="l" t="t" r="r" b="b"/>
              <a:pathLst>
                <a:path w="763902" h="754332">
                  <a:moveTo>
                    <a:pt x="763902" y="138227"/>
                  </a:moveTo>
                  <a:cubicBezTo>
                    <a:pt x="683802" y="52832"/>
                    <a:pt x="569760" y="0"/>
                    <a:pt x="443365" y="0"/>
                  </a:cubicBezTo>
                  <a:cubicBezTo>
                    <a:pt x="198502" y="0"/>
                    <a:pt x="-1" y="198284"/>
                    <a:pt x="0" y="442881"/>
                  </a:cubicBezTo>
                  <a:cubicBezTo>
                    <a:pt x="-1" y="564384"/>
                    <a:pt x="48982" y="674459"/>
                    <a:pt x="128444" y="754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8252496" y="2571750"/>
            <a:ext cx="891505" cy="2571750"/>
            <a:chOff x="12130881" y="3781425"/>
            <a:chExt cx="1310482" cy="3781425"/>
          </a:xfrm>
        </p:grpSpPr>
        <p:sp>
          <p:nvSpPr>
            <p:cNvPr id="37" name="Oval 36"/>
            <p:cNvSpPr>
              <a:spLocks/>
            </p:cNvSpPr>
            <p:nvPr/>
          </p:nvSpPr>
          <p:spPr bwMode="auto">
            <a:xfrm rot="3900000" flipH="1">
              <a:off x="12448596" y="500140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2613164" y="4367456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2346781" y="4200525"/>
              <a:ext cx="172831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ight Triangle 39"/>
            <p:cNvSpPr/>
            <p:nvPr/>
          </p:nvSpPr>
          <p:spPr>
            <a:xfrm flipH="1">
              <a:off x="12130881" y="3781425"/>
              <a:ext cx="1310482" cy="3781425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" name="Picture 40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755928"/>
              <a:ext cx="554656" cy="523425"/>
            </a:xfrm>
            <a:prstGeom prst="rect">
              <a:avLst/>
            </a:prstGeom>
          </p:spPr>
        </p:pic>
        <p:sp>
          <p:nvSpPr>
            <p:cNvPr id="42" name="Oval 24"/>
            <p:cNvSpPr>
              <a:spLocks/>
            </p:cNvSpPr>
            <p:nvPr/>
          </p:nvSpPr>
          <p:spPr bwMode="auto">
            <a:xfrm rot="3900000" flipH="1">
              <a:off x="12429978" y="5491320"/>
              <a:ext cx="763902" cy="754332"/>
            </a:xfrm>
            <a:custGeom>
              <a:avLst/>
              <a:gdLst/>
              <a:ahLst/>
              <a:cxnLst/>
              <a:rect l="l" t="t" r="r" b="b"/>
              <a:pathLst>
                <a:path w="763902" h="754332">
                  <a:moveTo>
                    <a:pt x="763902" y="138227"/>
                  </a:moveTo>
                  <a:cubicBezTo>
                    <a:pt x="683802" y="52832"/>
                    <a:pt x="569760" y="0"/>
                    <a:pt x="443365" y="0"/>
                  </a:cubicBezTo>
                  <a:cubicBezTo>
                    <a:pt x="198502" y="0"/>
                    <a:pt x="-1" y="198284"/>
                    <a:pt x="0" y="442881"/>
                  </a:cubicBezTo>
                  <a:cubicBezTo>
                    <a:pt x="-1" y="564384"/>
                    <a:pt x="48982" y="674459"/>
                    <a:pt x="128444" y="754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46971" cy="4615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3073"/>
            <a:ext cx="671816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47451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929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3196468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6147915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63525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196468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43701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880990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832437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000162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9527" y="2152234"/>
            <a:ext cx="4078999" cy="508645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Impact word(s)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9527" y="2864332"/>
            <a:ext cx="4078999" cy="13323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Job title, date, or other relevant presenter info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2946" y="4031450"/>
            <a:ext cx="4444025" cy="260192"/>
          </a:xfrm>
          <a:prstGeom prst="rect">
            <a:avLst/>
          </a:prstGeom>
        </p:spPr>
        <p:txBody>
          <a:bodyPr lIns="62195" tIns="31098" rIns="62195" bIns="31098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/>
              <a:t>© 2015 Ipsos.  All rights reserved. Contains Ipsos' Confidential and Proprietary information  and may not be disclosed or reproduced without the prior written consent of Ipsos.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769527" y="1389063"/>
            <a:ext cx="4078999" cy="637454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7823701" y="592860"/>
            <a:ext cx="1024825" cy="722153"/>
          </a:xfrm>
          <a:noFill/>
        </p:spPr>
        <p:txBody>
          <a:bodyPr/>
          <a:lstStyle>
            <a:lvl1pPr algn="ctr">
              <a:defRPr sz="1400"/>
            </a:lvl1pPr>
          </a:lstStyle>
          <a:p>
            <a:r>
              <a:rPr lang="en-GB" dirty="0"/>
              <a:t>Client Logo</a:t>
            </a:r>
            <a:br>
              <a:rPr lang="en-GB" dirty="0"/>
            </a:br>
            <a:r>
              <a:rPr lang="en-GB" dirty="0"/>
              <a:t>(delete if unused)</a:t>
            </a:r>
          </a:p>
        </p:txBody>
      </p:sp>
    </p:spTree>
    <p:extLst>
      <p:ext uri="{BB962C8B-B14F-4D97-AF65-F5344CB8AC3E}">
        <p14:creationId xmlns:p14="http://schemas.microsoft.com/office/powerpoint/2010/main" val="387465224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1460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4419600" cy="5171514"/>
          </a:xfrm>
          <a:custGeom>
            <a:avLst/>
            <a:gdLst>
              <a:gd name="connsiteX0" fmla="*/ 0 w 4419600"/>
              <a:gd name="connsiteY0" fmla="*/ 0 h 5162550"/>
              <a:gd name="connsiteX1" fmla="*/ 4419600 w 4419600"/>
              <a:gd name="connsiteY1" fmla="*/ 0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0 h 5162550"/>
              <a:gd name="connsiteX1" fmla="*/ 2743200 w 4419600"/>
              <a:gd name="connsiteY1" fmla="*/ 8965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8964 h 5171514"/>
              <a:gd name="connsiteX1" fmla="*/ 2743200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  <a:gd name="connsiteX0" fmla="*/ 0 w 4419600"/>
              <a:gd name="connsiteY0" fmla="*/ 8964 h 5171514"/>
              <a:gd name="connsiteX1" fmla="*/ 2734235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9600" h="5171514">
                <a:moveTo>
                  <a:pt x="0" y="8964"/>
                </a:moveTo>
                <a:lnTo>
                  <a:pt x="2734235" y="0"/>
                </a:lnTo>
                <a:lnTo>
                  <a:pt x="4419600" y="5171514"/>
                </a:lnTo>
                <a:lnTo>
                  <a:pt x="0" y="517151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76" y="643468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388443"/>
            <a:ext cx="8651621" cy="2643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11" name="Picture 10" descr="IPSOS_GAMECHANGERS_blue.png"/>
            <p:cNvPicPr>
              <a:picLocks noChangeAspect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2" name="Picture 11" descr="IPSOS_GAMECHANGERS_blue.png"/>
            <p:cNvPicPr>
              <a:picLocks noChangeAspect="1"/>
            </p:cNvPicPr>
            <p:nvPr userDrawn="1"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4" name="Picture 8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1228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34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318" r:id="rId1"/>
    <p:sldLayoutId id="2147493383" r:id="rId2"/>
    <p:sldLayoutId id="2147493319" r:id="rId3"/>
    <p:sldLayoutId id="2147493322" r:id="rId4"/>
    <p:sldLayoutId id="2147493323" r:id="rId5"/>
    <p:sldLayoutId id="2147493382" r:id="rId6"/>
    <p:sldLayoutId id="2147493314" r:id="rId7"/>
    <p:sldLayoutId id="2147493315" r:id="rId8"/>
    <p:sldLayoutId id="2147493391" r:id="rId9"/>
    <p:sldLayoutId id="2147493388" r:id="rId10"/>
    <p:sldLayoutId id="2147493316" r:id="rId11"/>
    <p:sldLayoutId id="2147493390" r:id="rId12"/>
    <p:sldLayoutId id="2147493317" r:id="rId13"/>
    <p:sldLayoutId id="2147493331" r:id="rId14"/>
    <p:sldLayoutId id="2147493332" r:id="rId15"/>
    <p:sldLayoutId id="2147493333" r:id="rId16"/>
    <p:sldLayoutId id="2147493334" r:id="rId17"/>
    <p:sldLayoutId id="2147493335" r:id="rId18"/>
    <p:sldLayoutId id="2147493336" r:id="rId19"/>
    <p:sldLayoutId id="2147493339" r:id="rId20"/>
    <p:sldLayoutId id="2147493340" r:id="rId21"/>
    <p:sldLayoutId id="2147493392" r:id="rId22"/>
    <p:sldLayoutId id="2147493393" r:id="rId23"/>
    <p:sldLayoutId id="2147493394" r:id="rId24"/>
    <p:sldLayoutId id="2147493395" r:id="rId25"/>
    <p:sldLayoutId id="2147493353" r:id="rId26"/>
    <p:sldLayoutId id="2147493386" r:id="rId27"/>
    <p:sldLayoutId id="2147493385" r:id="rId28"/>
    <p:sldLayoutId id="2147493379" r:id="rId29"/>
    <p:sldLayoutId id="2147493380" r:id="rId30"/>
    <p:sldLayoutId id="2147493384" r:id="rId31"/>
    <p:sldLayoutId id="2147493389" r:id="rId32"/>
    <p:sldLayoutId id="2147493387" r:id="rId33"/>
  </p:sldLayoutIdLst>
  <p:hf hdr="0"/>
  <p:txStyles>
    <p:titleStyle>
      <a:lvl1pPr algn="l" defTabSz="924282" rtl="0" eaLnBrk="1" latinLnBrk="0" hangingPunct="1">
        <a:lnSpc>
          <a:spcPct val="90000"/>
        </a:lnSpc>
        <a:spcBef>
          <a:spcPts val="408"/>
        </a:spcBef>
        <a:buNone/>
        <a:tabLst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324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6802" indent="-186802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1" indent="-191121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06834" indent="-176004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41775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391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05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8198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14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428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42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856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070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284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498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712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E2%98%86" TargetMode="External"/><Relationship Id="rId2" Type="http://schemas.openxmlformats.org/officeDocument/2006/relationships/hyperlink" Target="https://en.wiktionary.org/wiki/%E2%98%85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mazon.com/gp/customer-reviews/widgets/average-customer-review/popover/ref=dpx_acr_pop_?contextId=dpx&amp;asin=B07598VZR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1. Filtering on brand and price </a:t>
            </a:r>
            <a:r>
              <a:rPr lang="en-US" sz="1400" dirty="0">
                <a:solidFill>
                  <a:srgbClr val="00B0F0"/>
                </a:solidFill>
              </a:rPr>
              <a:t>(internal)</a:t>
            </a:r>
            <a:endParaRPr lang="en-IE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2D7EB-408C-458A-8E97-D5A752076761}"/>
              </a:ext>
            </a:extLst>
          </p:cNvPr>
          <p:cNvSpPr txBox="1"/>
          <p:nvPr/>
        </p:nvSpPr>
        <p:spPr>
          <a:xfrm>
            <a:off x="234000" y="726750"/>
            <a:ext cx="8654594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Already discussed to replace the images with text inserts for two of the elements: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name-review</a:t>
            </a:r>
            <a:r>
              <a:rPr lang="en-US" sz="1100" dirty="0"/>
              <a:t> (current image example below)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price-other-info </a:t>
            </a:r>
            <a:r>
              <a:rPr lang="en-US" sz="1100" dirty="0"/>
              <a:t>(current image example below)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466903" lvl="1"/>
            <a:endParaRPr lang="en-US" sz="1100" dirty="0"/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All the required inputs for these two images will be provided inside the standard input document provided to IIS: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Product name </a:t>
            </a:r>
            <a:r>
              <a:rPr lang="en-US" sz="1100" dirty="0"/>
              <a:t>(</a:t>
            </a:r>
            <a:r>
              <a:rPr lang="en-US" sz="1100" dirty="0" err="1"/>
              <a:t>ZeroSweat</a:t>
            </a:r>
            <a:r>
              <a:rPr lang="en-US" sz="1100" dirty="0"/>
              <a:t>.. above)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Product price </a:t>
            </a:r>
            <a:r>
              <a:rPr lang="en-US" sz="1100" dirty="0"/>
              <a:t>($18.99 above, already provided) – will be used for the filtering option, please check down in the PPT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Brand</a:t>
            </a:r>
            <a:r>
              <a:rPr lang="en-US" sz="1100" dirty="0"/>
              <a:t> (the blue </a:t>
            </a:r>
            <a:r>
              <a:rPr lang="en-US" sz="1100" dirty="0" err="1"/>
              <a:t>ZeroSweat</a:t>
            </a:r>
            <a:r>
              <a:rPr lang="en-US" sz="1100" dirty="0"/>
              <a:t> above) – will be used for the filtering option, please check down in the PPT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Number of stars </a:t>
            </a:r>
            <a:r>
              <a:rPr lang="en-US" sz="1100" dirty="0"/>
              <a:t>– integers only (1,2,3,4,5), to be displayed for each product. I suggest using UTF symbols </a:t>
            </a:r>
            <a:r>
              <a:rPr lang="en-US" sz="1100" dirty="0">
                <a:hlinkClick r:id="rId2"/>
              </a:rPr>
              <a:t>black star </a:t>
            </a:r>
            <a:r>
              <a:rPr lang="en-US" sz="1100" dirty="0"/>
              <a:t>(turned yellow with yellow/grey border) and </a:t>
            </a:r>
            <a:r>
              <a:rPr lang="en-US" sz="1100" dirty="0">
                <a:hlinkClick r:id="rId3"/>
              </a:rPr>
              <a:t>white star </a:t>
            </a:r>
            <a:r>
              <a:rPr lang="en-US" sz="1100" dirty="0"/>
              <a:t>(with yellow/grey border)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Number of customer reviews </a:t>
            </a:r>
            <a:r>
              <a:rPr lang="en-US" sz="1100" dirty="0"/>
              <a:t>(1,456 customer reviews above) – integers only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Additional information below the price </a:t>
            </a:r>
            <a:r>
              <a:rPr lang="en-US" sz="1100" dirty="0"/>
              <a:t>(FREE Shipping… above) – which can be just plain text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That would leave us with RE only providing the product images to be displayed + the big from the manufacturer information. But we cannot use text there, as it often features custom design for the different brands.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7943F5-7C3D-40E1-ADE6-707D6759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7" y="2100784"/>
            <a:ext cx="2029323" cy="7940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DD8D02F-1D42-4993-AAE1-9C4C5FA9376C}"/>
              </a:ext>
            </a:extLst>
          </p:cNvPr>
          <p:cNvGrpSpPr/>
          <p:nvPr/>
        </p:nvGrpSpPr>
        <p:grpSpPr>
          <a:xfrm>
            <a:off x="833147" y="1112398"/>
            <a:ext cx="5551750" cy="710624"/>
            <a:chOff x="833147" y="1255084"/>
            <a:chExt cx="5551750" cy="7106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8E5E8D-8D86-4AB6-8B83-794114975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47" y="1255084"/>
              <a:ext cx="5551750" cy="7106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784A43-9E60-46D8-83E8-FB1385CD5ACF}"/>
                </a:ext>
              </a:extLst>
            </p:cNvPr>
            <p:cNvSpPr/>
            <p:nvPr/>
          </p:nvSpPr>
          <p:spPr>
            <a:xfrm>
              <a:off x="2846568" y="1761213"/>
              <a:ext cx="1614114" cy="151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8650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</p:spPr>
        <p:txBody>
          <a:bodyPr/>
          <a:lstStyle/>
          <a:p>
            <a:r>
              <a:rPr lang="en-US" dirty="0"/>
              <a:t>2. Filtering on brand and price </a:t>
            </a:r>
            <a:r>
              <a:rPr lang="en-US" sz="1400" dirty="0">
                <a:solidFill>
                  <a:srgbClr val="00B0F0"/>
                </a:solidFill>
              </a:rPr>
              <a:t>(high chance this being requested)</a:t>
            </a:r>
            <a:endParaRPr lang="en-IE" dirty="0">
              <a:solidFill>
                <a:srgbClr val="00B0F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633D98-C324-4232-8AE2-839CB45048EC}"/>
              </a:ext>
            </a:extLst>
          </p:cNvPr>
          <p:cNvGrpSpPr/>
          <p:nvPr/>
        </p:nvGrpSpPr>
        <p:grpSpPr>
          <a:xfrm>
            <a:off x="309283" y="1475824"/>
            <a:ext cx="4323459" cy="3437523"/>
            <a:chOff x="1450912" y="789623"/>
            <a:chExt cx="4023260" cy="312195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78A668-D899-4EE1-8622-498A69137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0912" y="789623"/>
              <a:ext cx="4023260" cy="283029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3527BA-4CB2-45D9-BD1A-41141394A28E}"/>
                </a:ext>
              </a:extLst>
            </p:cNvPr>
            <p:cNvSpPr/>
            <p:nvPr/>
          </p:nvSpPr>
          <p:spPr>
            <a:xfrm>
              <a:off x="1507436" y="1350481"/>
              <a:ext cx="3966736" cy="2299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32432E-EC1F-4BDB-A304-F07AA0B61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740" r="6365"/>
            <a:stretch/>
          </p:blipFill>
          <p:spPr>
            <a:xfrm>
              <a:off x="1919699" y="1350481"/>
              <a:ext cx="3491074" cy="21313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6A433C2-863C-4E69-A3DB-1A566C428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912" y="3527269"/>
              <a:ext cx="4023260" cy="384312"/>
            </a:xfrm>
            <a:prstGeom prst="rect">
              <a:avLst/>
            </a:prstGeom>
          </p:spPr>
        </p:pic>
        <p:pic>
          <p:nvPicPr>
            <p:cNvPr id="23" name="Picture 2" descr="image001">
              <a:extLst>
                <a:ext uri="{FF2B5EF4-FFF2-40B4-BE49-F238E27FC236}">
                  <a16:creationId xmlns:a16="http://schemas.microsoft.com/office/drawing/2014/main" id="{EC6A1511-9218-4604-8886-A3A5A6A758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12" r="88414"/>
            <a:stretch/>
          </p:blipFill>
          <p:spPr bwMode="auto">
            <a:xfrm>
              <a:off x="1507436" y="1485953"/>
              <a:ext cx="467671" cy="1195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12D7EB-408C-458A-8E97-D5A752076761}"/>
              </a:ext>
            </a:extLst>
          </p:cNvPr>
          <p:cNvSpPr txBox="1"/>
          <p:nvPr/>
        </p:nvSpPr>
        <p:spPr>
          <a:xfrm>
            <a:off x="234000" y="671543"/>
            <a:ext cx="865459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Filtering on brand and price will support up to 10 multi-answer positions for brand and up to 10 multi-answer positions on price: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For PC/Tablet, the filter pane will be placed on the left of the simulation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For Smartphone, there will be a filter option just below the banner. When clicking on it, a filter pane will appear on top of the search results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Current estimation: 24 hours (3 August 2018).</a:t>
            </a:r>
            <a:endParaRPr lang="en-IE" sz="11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1419D0-08A0-4BB0-9614-BDB6F0505654}"/>
              </a:ext>
            </a:extLst>
          </p:cNvPr>
          <p:cNvGrpSpPr/>
          <p:nvPr/>
        </p:nvGrpSpPr>
        <p:grpSpPr>
          <a:xfrm>
            <a:off x="5423748" y="1397413"/>
            <a:ext cx="1662402" cy="3621403"/>
            <a:chOff x="1279032" y="216465"/>
            <a:chExt cx="1868665" cy="407073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8BFE379-249B-46AA-944A-695A1878926D}"/>
                </a:ext>
              </a:extLst>
            </p:cNvPr>
            <p:cNvGrpSpPr/>
            <p:nvPr/>
          </p:nvGrpSpPr>
          <p:grpSpPr>
            <a:xfrm>
              <a:off x="1279032" y="216465"/>
              <a:ext cx="1868665" cy="4070730"/>
              <a:chOff x="1279032" y="216465"/>
              <a:chExt cx="1868665" cy="4070730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EDFB753-9FFF-42F4-A3A6-DECA8E26E2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445" b="13518"/>
              <a:stretch/>
            </p:blipFill>
            <p:spPr>
              <a:xfrm>
                <a:off x="1279032" y="3908876"/>
                <a:ext cx="1868665" cy="37831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C19A225-408D-4D87-B940-1EDE5E667D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481"/>
              <a:stretch/>
            </p:blipFill>
            <p:spPr>
              <a:xfrm>
                <a:off x="1279032" y="216465"/>
                <a:ext cx="1868665" cy="3439267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0B3DE324-B6EE-46E6-B86D-644A1F5C1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99" b="81481"/>
              <a:stretch/>
            </p:blipFill>
            <p:spPr>
              <a:xfrm>
                <a:off x="1279032" y="1718797"/>
                <a:ext cx="1868665" cy="2158087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AA8C41-20A7-4BC2-B810-31C8C617B76C}"/>
                  </a:ext>
                </a:extLst>
              </p:cNvPr>
              <p:cNvSpPr/>
              <p:nvPr/>
            </p:nvSpPr>
            <p:spPr>
              <a:xfrm>
                <a:off x="1279032" y="1497645"/>
                <a:ext cx="1868665" cy="2211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900" b="1" dirty="0">
                    <a:solidFill>
                      <a:schemeClr val="tx1"/>
                    </a:solidFill>
                  </a:rPr>
                  <a:t>Filter &gt;&gt;</a:t>
                </a:r>
                <a:endParaRPr lang="en-IE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5FF07B-131D-4F02-814A-C9655CF34196}"/>
                </a:ext>
              </a:extLst>
            </p:cNvPr>
            <p:cNvSpPr/>
            <p:nvPr/>
          </p:nvSpPr>
          <p:spPr>
            <a:xfrm>
              <a:off x="1279032" y="216465"/>
              <a:ext cx="1868665" cy="4070729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96D4FE4-32A4-4088-968D-96CC3543EC7F}"/>
              </a:ext>
            </a:extLst>
          </p:cNvPr>
          <p:cNvGrpSpPr/>
          <p:nvPr/>
        </p:nvGrpSpPr>
        <p:grpSpPr>
          <a:xfrm>
            <a:off x="7226192" y="1397413"/>
            <a:ext cx="1662403" cy="3621403"/>
            <a:chOff x="3438986" y="216464"/>
            <a:chExt cx="1868666" cy="40707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8A6E6CC-A4C1-4F32-B14F-6749D3C2D877}"/>
                </a:ext>
              </a:extLst>
            </p:cNvPr>
            <p:cNvSpPr/>
            <p:nvPr/>
          </p:nvSpPr>
          <p:spPr>
            <a:xfrm>
              <a:off x="3438987" y="216465"/>
              <a:ext cx="1868665" cy="221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&lt;&lt; Back</a:t>
              </a:r>
              <a:endParaRPr lang="en-I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22F3A8-97AB-4947-A109-FD054B2B11A2}"/>
                </a:ext>
              </a:extLst>
            </p:cNvPr>
            <p:cNvSpPr/>
            <p:nvPr/>
          </p:nvSpPr>
          <p:spPr>
            <a:xfrm>
              <a:off x="3438986" y="434022"/>
              <a:ext cx="1868665" cy="3851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38" name="Picture 2" descr="image001">
              <a:extLst>
                <a:ext uri="{FF2B5EF4-FFF2-40B4-BE49-F238E27FC236}">
                  <a16:creationId xmlns:a16="http://schemas.microsoft.com/office/drawing/2014/main" id="{2E7F789E-A7AE-4623-96F2-315FC029D5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12" r="88414"/>
            <a:stretch/>
          </p:blipFill>
          <p:spPr bwMode="auto">
            <a:xfrm>
              <a:off x="3566987" y="637832"/>
              <a:ext cx="909007" cy="238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6A184B-AF89-4D40-B5DA-8FA0693A0007}"/>
                </a:ext>
              </a:extLst>
            </p:cNvPr>
            <p:cNvSpPr/>
            <p:nvPr/>
          </p:nvSpPr>
          <p:spPr>
            <a:xfrm>
              <a:off x="3438987" y="216464"/>
              <a:ext cx="1868665" cy="4070729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5389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98598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fr-FR" sz="3600" dirty="0"/>
              <a:t>Nestlé </a:t>
            </a:r>
            <a:r>
              <a:rPr lang="fr-FR" sz="3600" dirty="0" err="1"/>
              <a:t>eMerchandising</a:t>
            </a:r>
            <a:r>
              <a:rPr lang="fr-FR" sz="36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(very low chance this being requested)</a:t>
            </a:r>
            <a:endParaRPr lang="en-I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2D7EB-408C-458A-8E97-D5A752076761}"/>
              </a:ext>
            </a:extLst>
          </p:cNvPr>
          <p:cNvSpPr txBox="1"/>
          <p:nvPr/>
        </p:nvSpPr>
        <p:spPr>
          <a:xfrm>
            <a:off x="234000" y="694937"/>
            <a:ext cx="7095194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Adding a new screen in the beginning that will feature a list of categories – after clicking on a category, respondents will see the search results for a specified category: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On PC/Tablet on the left we’ll have a list with the same categories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On Smartphone, it’ll be just the orange options</a:t>
            </a:r>
          </a:p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Current estimation: 30 hours (27 July 2018)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B98C-6886-4D78-9119-DE6DBF37F6D9}"/>
              </a:ext>
            </a:extLst>
          </p:cNvPr>
          <p:cNvGrpSpPr/>
          <p:nvPr/>
        </p:nvGrpSpPr>
        <p:grpSpPr>
          <a:xfrm>
            <a:off x="4039073" y="1906760"/>
            <a:ext cx="2999104" cy="2441688"/>
            <a:chOff x="433387" y="61912"/>
            <a:chExt cx="7288213" cy="59336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B5BFB4-7CEF-4039-8772-1793855DA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387" y="61912"/>
              <a:ext cx="7288213" cy="51271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6E1E68-96E4-43B5-8E74-BE9AEB9F6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87" y="5299344"/>
              <a:ext cx="7288213" cy="696188"/>
            </a:xfrm>
            <a:prstGeom prst="rect">
              <a:avLst/>
            </a:prstGeom>
          </p:spPr>
        </p:pic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940E3D7B-E599-4FCE-B0C3-0980F8CAFC7A}"/>
              </a:ext>
            </a:extLst>
          </p:cNvPr>
          <p:cNvSpPr/>
          <p:nvPr/>
        </p:nvSpPr>
        <p:spPr>
          <a:xfrm>
            <a:off x="3612252" y="2981155"/>
            <a:ext cx="226881" cy="24750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FB5160-86C5-4683-A36D-38AFBAE14F68}"/>
              </a:ext>
            </a:extLst>
          </p:cNvPr>
          <p:cNvGrpSpPr/>
          <p:nvPr/>
        </p:nvGrpSpPr>
        <p:grpSpPr>
          <a:xfrm>
            <a:off x="416768" y="1902928"/>
            <a:ext cx="3039868" cy="2445520"/>
            <a:chOff x="838004" y="1747494"/>
            <a:chExt cx="3039868" cy="24455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7EE38B-18FB-43F5-AFB6-0D00C6DB15E8}"/>
                </a:ext>
              </a:extLst>
            </p:cNvPr>
            <p:cNvGrpSpPr/>
            <p:nvPr/>
          </p:nvGrpSpPr>
          <p:grpSpPr>
            <a:xfrm>
              <a:off x="838004" y="1747494"/>
              <a:ext cx="3039868" cy="2445520"/>
              <a:chOff x="1450912" y="789623"/>
              <a:chExt cx="4023260" cy="323664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6A29BB4-44BD-49A3-AE8F-0F95940F0CD1}"/>
                  </a:ext>
                </a:extLst>
              </p:cNvPr>
              <p:cNvGrpSpPr/>
              <p:nvPr/>
            </p:nvGrpSpPr>
            <p:grpSpPr>
              <a:xfrm>
                <a:off x="1450912" y="789623"/>
                <a:ext cx="4023260" cy="3236641"/>
                <a:chOff x="1450912" y="789623"/>
                <a:chExt cx="4023260" cy="3236641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D1CFECF8-9EBE-4FF8-A669-E4859E563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50912" y="789623"/>
                  <a:ext cx="4023260" cy="2830293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EF1001A-7FCC-46A3-914D-F771B9E68180}"/>
                    </a:ext>
                  </a:extLst>
                </p:cNvPr>
                <p:cNvSpPr/>
                <p:nvPr/>
              </p:nvSpPr>
              <p:spPr>
                <a:xfrm>
                  <a:off x="1507436" y="1350481"/>
                  <a:ext cx="3966736" cy="2299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6120D867-8F00-44F6-A3FB-909CE111EB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0912" y="3641952"/>
                  <a:ext cx="4023260" cy="384312"/>
                </a:xfrm>
                <a:prstGeom prst="rect">
                  <a:avLst/>
                </a:prstGeom>
              </p:spPr>
            </p:pic>
          </p:grpSp>
          <p:pic>
            <p:nvPicPr>
              <p:cNvPr id="12" name="Image 1">
                <a:extLst>
                  <a:ext uri="{FF2B5EF4-FFF2-40B4-BE49-F238E27FC236}">
                    <a16:creationId xmlns:a16="http://schemas.microsoft.com/office/drawing/2014/main" id="{E02BA65C-5223-4227-8AA4-F601A83C5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628" y="1407288"/>
                <a:ext cx="2542352" cy="2177857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CBA3A6-B566-4C0C-AAA2-5404E2C692FF}"/>
                </a:ext>
              </a:extLst>
            </p:cNvPr>
            <p:cNvSpPr txBox="1"/>
            <p:nvPr/>
          </p:nvSpPr>
          <p:spPr>
            <a:xfrm>
              <a:off x="861094" y="2237773"/>
              <a:ext cx="557731" cy="9079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763"/>
              <a:r>
                <a:rPr lang="fr-FR" sz="500" dirty="0"/>
                <a:t>Show results for</a:t>
              </a:r>
            </a:p>
            <a:p>
              <a:pPr marL="4763"/>
              <a:endParaRPr lang="fr-FR" sz="300" dirty="0"/>
            </a:p>
            <a:p>
              <a:pPr marL="4763"/>
              <a:r>
                <a:rPr lang="fr-FR" sz="300" dirty="0"/>
                <a:t>Pâtes a tarte et a pizza</a:t>
              </a:r>
            </a:p>
            <a:p>
              <a:pPr marL="4763"/>
              <a:endParaRPr lang="fr-FR" sz="300" dirty="0"/>
            </a:p>
            <a:p>
              <a:pPr marL="4763"/>
              <a:r>
                <a:rPr lang="fr-FR" sz="300" dirty="0"/>
                <a:t>Pâtes fraîches et gnocchis</a:t>
              </a:r>
            </a:p>
            <a:p>
              <a:pPr marL="4763"/>
              <a:endParaRPr lang="fr-FR" sz="300" dirty="0"/>
            </a:p>
            <a:p>
              <a:pPr marL="4763"/>
              <a:r>
                <a:rPr lang="fr-FR" sz="300" dirty="0"/>
                <a:t>Cordons bleus et Nuggets *</a:t>
              </a:r>
            </a:p>
            <a:p>
              <a:pPr marL="4763"/>
              <a:endParaRPr lang="fr-FR" sz="300" dirty="0"/>
            </a:p>
            <a:p>
              <a:pPr marL="4763"/>
              <a:r>
                <a:rPr lang="fr-FR" sz="300" dirty="0"/>
                <a:t>Salades et sandwichs</a:t>
              </a:r>
            </a:p>
            <a:p>
              <a:pPr marL="4763"/>
              <a:endParaRPr lang="fr-FR" sz="300" dirty="0"/>
            </a:p>
            <a:p>
              <a:pPr marL="4763"/>
              <a:r>
                <a:rPr lang="fr-FR" sz="300" dirty="0"/>
                <a:t>Plats cuisinés</a:t>
              </a:r>
            </a:p>
            <a:p>
              <a:pPr marL="4763"/>
              <a:endParaRPr lang="fr-FR" sz="300" dirty="0"/>
            </a:p>
            <a:p>
              <a:pPr marL="4763"/>
              <a:r>
                <a:rPr lang="fr-FR" sz="300" dirty="0"/>
                <a:t>Pats végétaux et végétariens</a:t>
              </a:r>
            </a:p>
            <a:p>
              <a:pPr marL="4763"/>
              <a:endParaRPr lang="fr-FR" sz="300" dirty="0"/>
            </a:p>
            <a:p>
              <a:pPr marL="4763"/>
              <a:r>
                <a:rPr lang="fr-FR" sz="300" dirty="0"/>
                <a:t>Pizzas, quiches et tartes</a:t>
              </a:r>
            </a:p>
            <a:p>
              <a:pPr marL="4763"/>
              <a:endParaRPr lang="fr-FR" sz="300" dirty="0"/>
            </a:p>
            <a:p>
              <a:pPr marL="4763"/>
              <a:r>
                <a:rPr lang="fr-FR" sz="300" dirty="0"/>
                <a:t>Snacks, crêpes et croque-monsieur</a:t>
              </a:r>
            </a:p>
            <a:p>
              <a:pPr marL="4763"/>
              <a:endParaRPr lang="fr-FR" sz="300" dirty="0"/>
            </a:p>
            <a:p>
              <a:pPr marL="4763"/>
              <a:r>
                <a:rPr lang="fr-FR" sz="300" dirty="0"/>
                <a:t>Apéritif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2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98598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fr-FR" sz="3600" dirty="0"/>
              <a:t>Zoom-in option </a:t>
            </a:r>
            <a:r>
              <a:rPr lang="en-US" sz="1400" dirty="0">
                <a:solidFill>
                  <a:srgbClr val="00B0F0"/>
                </a:solidFill>
              </a:rPr>
              <a:t>(high chance this being requested)</a:t>
            </a:r>
            <a:endParaRPr lang="en-I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2D7EB-408C-458A-8E97-D5A752076761}"/>
              </a:ext>
            </a:extLst>
          </p:cNvPr>
          <p:cNvSpPr txBox="1"/>
          <p:nvPr/>
        </p:nvSpPr>
        <p:spPr>
          <a:xfrm>
            <a:off x="234000" y="694937"/>
            <a:ext cx="873812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We need to allow zoom-in on the images inside the enlarged product view. The expectation is to replicate the Amazon zoom-in function, but I would rather keep this as simple as possible. So let me know which is the simplest zoom-in function that can be added. Lightbox pop-up maybe? This is kind of how it works on Amazon for smartphone.</a:t>
            </a:r>
          </a:p>
        </p:txBody>
      </p:sp>
    </p:spTree>
    <p:extLst>
      <p:ext uri="{BB962C8B-B14F-4D97-AF65-F5344CB8AC3E}">
        <p14:creationId xmlns:p14="http://schemas.microsoft.com/office/powerpoint/2010/main" val="334380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98598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sz="3600" dirty="0"/>
              <a:t>Dynamically getting ratings </a:t>
            </a:r>
            <a:r>
              <a:rPr lang="en-US" sz="1400" dirty="0">
                <a:solidFill>
                  <a:srgbClr val="00B0F0"/>
                </a:solidFill>
              </a:rPr>
              <a:t>(low chance this being requested)</a:t>
            </a:r>
            <a:endParaRPr lang="en-I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12D7EB-408C-458A-8E97-D5A752076761}"/>
              </a:ext>
            </a:extLst>
          </p:cNvPr>
          <p:cNvSpPr txBox="1"/>
          <p:nvPr/>
        </p:nvSpPr>
        <p:spPr>
          <a:xfrm>
            <a:off x="234000" y="694937"/>
            <a:ext cx="873812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213" indent="-171450">
              <a:buFont typeface="Arial" panose="020B0604020202020204" pitchFamily="34" charset="0"/>
              <a:buChar char="•"/>
            </a:pPr>
            <a:r>
              <a:rPr lang="en-US" sz="1100" dirty="0"/>
              <a:t>With this feature the module will be directly getting the real number of ratings and the stars from Amazon. I checked if that’s feasible – and it is. There is a web page that  the module can request, that features just this information: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For example: </a:t>
            </a:r>
            <a:r>
              <a:rPr lang="en-IE" sz="1100" dirty="0">
                <a:hlinkClick r:id="rId2"/>
              </a:rPr>
              <a:t>https://www.amazon.com/gp/customer-reviews/widgets/average-customer-review/popover/ref=dpx_acr_pop_?contextId=dpx&amp;asin=B07598VZR8</a:t>
            </a:r>
            <a:endParaRPr lang="en-IE" sz="1100" dirty="0"/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Where the module only needs to r</a:t>
            </a:r>
            <a:r>
              <a:rPr lang="en-IE" sz="1100" dirty="0" err="1"/>
              <a:t>eplace</a:t>
            </a:r>
            <a:r>
              <a:rPr lang="en-IE" sz="1100" dirty="0"/>
              <a:t> the product number in the ASIN link variable ( for each product it’ll be provided inside the module input form)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IE" sz="1100" dirty="0"/>
              <a:t>Here’s the output that needs to be used for displaying the number of ratings and stars inside the module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81154-8302-4600-A2F2-09CB4166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40" y="2049154"/>
            <a:ext cx="1061829" cy="11849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304095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- Ipsos Interactive Services">
  <a:themeElements>
    <a:clrScheme name="Custom 2">
      <a:dk1>
        <a:srgbClr val="222223"/>
      </a:dk1>
      <a:lt1>
        <a:sysClr val="window" lastClr="FFFFFF"/>
      </a:lt1>
      <a:dk2>
        <a:srgbClr val="1B365D"/>
      </a:dk2>
      <a:lt2>
        <a:srgbClr val="888B8D"/>
      </a:lt2>
      <a:accent1>
        <a:srgbClr val="E87722"/>
      </a:accent1>
      <a:accent2>
        <a:srgbClr val="F1BE48"/>
      </a:accent2>
      <a:accent3>
        <a:srgbClr val="B7BF12"/>
      </a:accent3>
      <a:accent4>
        <a:srgbClr val="C8C9C7"/>
      </a:accent4>
      <a:accent5>
        <a:srgbClr val="71B2C9"/>
      </a:accent5>
      <a:accent6>
        <a:srgbClr val="007681"/>
      </a:accent6>
      <a:hlink>
        <a:srgbClr val="1B365D"/>
      </a:hlink>
      <a:folHlink>
        <a:srgbClr val="1B365D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/>
      <a:bodyPr vert="horz" wrap="square" lIns="0" tIns="0" rIns="0" bIns="0" rtlCol="0">
        <a:spAutoFit/>
      </a:bodyPr>
      <a:lstStyle>
        <a:defPPr marL="4763"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7668504a-e14f-480d-b5b7-8aa12ced3b1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1B9729DE1724D986495DBE0981284" ma:contentTypeVersion="7" ma:contentTypeDescription="Create a new document." ma:contentTypeScope="" ma:versionID="0824dd4e81f576aef8aac06ff242c28c">
  <xsd:schema xmlns:xsd="http://www.w3.org/2001/XMLSchema" xmlns:xs="http://www.w3.org/2001/XMLSchema" xmlns:p="http://schemas.microsoft.com/office/2006/metadata/properties" xmlns:ns2="7668504a-e14f-480d-b5b7-8aa12ced3b17" xmlns:ns3="2db40624-951b-43e2-b3e9-ade377746bce" targetNamespace="http://schemas.microsoft.com/office/2006/metadata/properties" ma:root="true" ma:fieldsID="3588fbc7ac7b6568067f15e9663cf452" ns2:_="" ns3:_="">
    <xsd:import namespace="7668504a-e14f-480d-b5b7-8aa12ced3b17"/>
    <xsd:import namespace="2db40624-951b-43e2-b3e9-ade377746bce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8504a-e14f-480d-b5b7-8aa12ced3b17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40624-951b-43e2-b3e9-ade377746bc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DD9694-4091-42C2-9C3C-6C5BBEE6505E}">
  <ds:schemaRefs>
    <ds:schemaRef ds:uri="http://purl.org/dc/elements/1.1/"/>
    <ds:schemaRef ds:uri="http://schemas.microsoft.com/office/2006/documentManagement/types"/>
    <ds:schemaRef ds:uri="2db40624-951b-43e2-b3e9-ade377746bce"/>
    <ds:schemaRef ds:uri="http://purl.org/dc/terms/"/>
    <ds:schemaRef ds:uri="http://schemas.microsoft.com/office/infopath/2007/PartnerControls"/>
    <ds:schemaRef ds:uri="7668504a-e14f-480d-b5b7-8aa12ced3b17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9DE335C-52CE-4C3B-8662-C4A59ADF2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68504a-e14f-480d-b5b7-8aa12ced3b17"/>
    <ds:schemaRef ds:uri="2db40624-951b-43e2-b3e9-ade377746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6C29DC-B212-44C2-A535-FC1D033E6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Ipsos Interactive Services</Template>
  <TotalTime>3964</TotalTime>
  <Words>659</Words>
  <Application>Microsoft Office PowerPoint</Application>
  <PresentationFormat>On-screen Show (16:9)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PPT Template - Ipsos Interactive Services</vt:lpstr>
      <vt:lpstr>1. Filtering on brand and price (internal)</vt:lpstr>
      <vt:lpstr>2. Filtering on brand and price (high chance this being requested)</vt:lpstr>
      <vt:lpstr>3. Nestlé eMerchandising (very low chance this being requested)</vt:lpstr>
      <vt:lpstr>4. Zoom-in option (high chance this being requested)</vt:lpstr>
      <vt:lpstr>5. Dynamically getting ratings (low chance this being requested)</vt:lpstr>
    </vt:vector>
  </TitlesOfParts>
  <Company>IPSOS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Word(s)</dc:title>
  <dc:creator>IPSOS</dc:creator>
  <cp:lastModifiedBy>Dragomir Keranov</cp:lastModifiedBy>
  <cp:revision>295</cp:revision>
  <dcterms:created xsi:type="dcterms:W3CDTF">2015-06-19T11:20:58Z</dcterms:created>
  <dcterms:modified xsi:type="dcterms:W3CDTF">2018-10-25T11:14:35Z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0x010100D931B9729DE1724D986495DBE0981284</vt:lpwstr>
  </property>
</Properties>
</file>