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notes"/>
          <p:cNvSpPr txBox="1"/>
          <p:nvPr>
            <p:ph idx="1" type="body"/>
          </p:nvPr>
        </p:nvSpPr>
        <p:spPr>
          <a:xfrm>
            <a:off x="685480" y="4400934"/>
            <a:ext cx="5487041" cy="359970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10:notes"/>
          <p:cNvSpPr txBox="1"/>
          <p:nvPr>
            <p:ph idx="1" type="body"/>
          </p:nvPr>
        </p:nvSpPr>
        <p:spPr>
          <a:xfrm>
            <a:off x="685480" y="4400934"/>
            <a:ext cx="5486965" cy="359967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10:notes"/>
          <p:cNvSpPr txBox="1"/>
          <p:nvPr>
            <p:ph idx="12" type="sldNum"/>
          </p:nvPr>
        </p:nvSpPr>
        <p:spPr>
          <a:xfrm>
            <a:off x="3883852" y="8684899"/>
            <a:ext cx="2972447" cy="45921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11:notes"/>
          <p:cNvSpPr txBox="1"/>
          <p:nvPr>
            <p:ph idx="1" type="body"/>
          </p:nvPr>
        </p:nvSpPr>
        <p:spPr>
          <a:xfrm>
            <a:off x="685480" y="4400934"/>
            <a:ext cx="5486965" cy="359967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p11:notes"/>
          <p:cNvSpPr txBox="1"/>
          <p:nvPr>
            <p:ph idx="12" type="sldNum"/>
          </p:nvPr>
        </p:nvSpPr>
        <p:spPr>
          <a:xfrm>
            <a:off x="3883852" y="8684899"/>
            <a:ext cx="2972447" cy="45921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2:notes"/>
          <p:cNvSpPr txBox="1"/>
          <p:nvPr>
            <p:ph idx="1" type="body"/>
          </p:nvPr>
        </p:nvSpPr>
        <p:spPr>
          <a:xfrm>
            <a:off x="685480" y="4400934"/>
            <a:ext cx="5487041" cy="359970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3:notes"/>
          <p:cNvSpPr txBox="1"/>
          <p:nvPr>
            <p:ph idx="1" type="body"/>
          </p:nvPr>
        </p:nvSpPr>
        <p:spPr>
          <a:xfrm>
            <a:off x="685480" y="4400934"/>
            <a:ext cx="5487041" cy="359970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4:notes"/>
          <p:cNvSpPr txBox="1"/>
          <p:nvPr>
            <p:ph idx="1" type="body"/>
          </p:nvPr>
        </p:nvSpPr>
        <p:spPr>
          <a:xfrm>
            <a:off x="685480" y="4400934"/>
            <a:ext cx="5487041" cy="359970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15:notes"/>
          <p:cNvSpPr txBox="1"/>
          <p:nvPr>
            <p:ph idx="1" type="body"/>
          </p:nvPr>
        </p:nvSpPr>
        <p:spPr>
          <a:xfrm>
            <a:off x="685480" y="4400934"/>
            <a:ext cx="5486965" cy="359967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p15:notes"/>
          <p:cNvSpPr txBox="1"/>
          <p:nvPr>
            <p:ph idx="12" type="sldNum"/>
          </p:nvPr>
        </p:nvSpPr>
        <p:spPr>
          <a:xfrm>
            <a:off x="3883852" y="8684899"/>
            <a:ext cx="2972447" cy="45921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16:notes"/>
          <p:cNvSpPr txBox="1"/>
          <p:nvPr>
            <p:ph idx="1" type="body"/>
          </p:nvPr>
        </p:nvSpPr>
        <p:spPr>
          <a:xfrm>
            <a:off x="685480" y="4400934"/>
            <a:ext cx="5486965" cy="359967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8" name="Google Shape;258;p16:notes"/>
          <p:cNvSpPr txBox="1"/>
          <p:nvPr>
            <p:ph idx="12" type="sldNum"/>
          </p:nvPr>
        </p:nvSpPr>
        <p:spPr>
          <a:xfrm>
            <a:off x="3883852" y="8684899"/>
            <a:ext cx="2972447" cy="45921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p17:notes"/>
          <p:cNvSpPr txBox="1"/>
          <p:nvPr>
            <p:ph idx="1" type="body"/>
          </p:nvPr>
        </p:nvSpPr>
        <p:spPr>
          <a:xfrm>
            <a:off x="685480" y="4400934"/>
            <a:ext cx="5486965" cy="359967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p17:notes"/>
          <p:cNvSpPr txBox="1"/>
          <p:nvPr>
            <p:ph idx="12" type="sldNum"/>
          </p:nvPr>
        </p:nvSpPr>
        <p:spPr>
          <a:xfrm>
            <a:off x="3883852" y="8684899"/>
            <a:ext cx="2972447" cy="45921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18:notes"/>
          <p:cNvSpPr txBox="1"/>
          <p:nvPr>
            <p:ph idx="1" type="body"/>
          </p:nvPr>
        </p:nvSpPr>
        <p:spPr>
          <a:xfrm>
            <a:off x="685480" y="4400934"/>
            <a:ext cx="5486965" cy="359967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p18:notes"/>
          <p:cNvSpPr txBox="1"/>
          <p:nvPr>
            <p:ph idx="12" type="sldNum"/>
          </p:nvPr>
        </p:nvSpPr>
        <p:spPr>
          <a:xfrm>
            <a:off x="3883852" y="8684899"/>
            <a:ext cx="2972447" cy="45921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19:notes"/>
          <p:cNvSpPr txBox="1"/>
          <p:nvPr>
            <p:ph idx="1" type="body"/>
          </p:nvPr>
        </p:nvSpPr>
        <p:spPr>
          <a:xfrm>
            <a:off x="685480" y="4400934"/>
            <a:ext cx="5486965" cy="359967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p19:notes"/>
          <p:cNvSpPr txBox="1"/>
          <p:nvPr>
            <p:ph idx="12" type="sldNum"/>
          </p:nvPr>
        </p:nvSpPr>
        <p:spPr>
          <a:xfrm>
            <a:off x="3883852" y="8684899"/>
            <a:ext cx="2972447" cy="45921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2:notes"/>
          <p:cNvSpPr txBox="1"/>
          <p:nvPr>
            <p:ph idx="1" type="body"/>
          </p:nvPr>
        </p:nvSpPr>
        <p:spPr>
          <a:xfrm>
            <a:off x="685480" y="4400934"/>
            <a:ext cx="5487041" cy="359970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0:notes"/>
          <p:cNvSpPr txBox="1"/>
          <p:nvPr>
            <p:ph idx="1" type="body"/>
          </p:nvPr>
        </p:nvSpPr>
        <p:spPr>
          <a:xfrm>
            <a:off x="685480" y="4400934"/>
            <a:ext cx="5487041" cy="359970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4" name="Google Shape;29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1:notes"/>
          <p:cNvSpPr txBox="1"/>
          <p:nvPr>
            <p:ph idx="1" type="body"/>
          </p:nvPr>
        </p:nvSpPr>
        <p:spPr>
          <a:xfrm>
            <a:off x="685480" y="4400934"/>
            <a:ext cx="5487041" cy="359970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2" name="Google Shape;30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3:notes"/>
          <p:cNvSpPr txBox="1"/>
          <p:nvPr>
            <p:ph idx="1" type="body"/>
          </p:nvPr>
        </p:nvSpPr>
        <p:spPr>
          <a:xfrm>
            <a:off x="685480" y="4400934"/>
            <a:ext cx="5487041" cy="359970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7" name="Google Shape;31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4:notes"/>
          <p:cNvSpPr txBox="1"/>
          <p:nvPr>
            <p:ph idx="1" type="body"/>
          </p:nvPr>
        </p:nvSpPr>
        <p:spPr>
          <a:xfrm>
            <a:off x="685480" y="4400934"/>
            <a:ext cx="5487041" cy="359970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5" name="Google Shape;32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5:notes"/>
          <p:cNvSpPr txBox="1"/>
          <p:nvPr>
            <p:ph idx="1" type="body"/>
          </p:nvPr>
        </p:nvSpPr>
        <p:spPr>
          <a:xfrm>
            <a:off x="685480" y="4400934"/>
            <a:ext cx="5487041" cy="359970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4" name="Google Shape;33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6:notes"/>
          <p:cNvSpPr txBox="1"/>
          <p:nvPr>
            <p:ph idx="1" type="body"/>
          </p:nvPr>
        </p:nvSpPr>
        <p:spPr>
          <a:xfrm>
            <a:off x="685480" y="4400934"/>
            <a:ext cx="5487041" cy="359970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2" name="Google Shape;34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3:notes"/>
          <p:cNvSpPr txBox="1"/>
          <p:nvPr>
            <p:ph idx="1" type="body"/>
          </p:nvPr>
        </p:nvSpPr>
        <p:spPr>
          <a:xfrm>
            <a:off x="685480" y="4400934"/>
            <a:ext cx="5486965" cy="359967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3:notes"/>
          <p:cNvSpPr txBox="1"/>
          <p:nvPr>
            <p:ph idx="12" type="sldNum"/>
          </p:nvPr>
        </p:nvSpPr>
        <p:spPr>
          <a:xfrm>
            <a:off x="3883852" y="8684899"/>
            <a:ext cx="2972447" cy="45921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4:notes"/>
          <p:cNvSpPr txBox="1"/>
          <p:nvPr>
            <p:ph idx="1" type="body"/>
          </p:nvPr>
        </p:nvSpPr>
        <p:spPr>
          <a:xfrm>
            <a:off x="685480" y="4400934"/>
            <a:ext cx="5486965" cy="359967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4:notes"/>
          <p:cNvSpPr txBox="1"/>
          <p:nvPr>
            <p:ph idx="12" type="sldNum"/>
          </p:nvPr>
        </p:nvSpPr>
        <p:spPr>
          <a:xfrm>
            <a:off x="3883852" y="8684899"/>
            <a:ext cx="2972447" cy="45921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5:notes"/>
          <p:cNvSpPr txBox="1"/>
          <p:nvPr>
            <p:ph idx="1" type="body"/>
          </p:nvPr>
        </p:nvSpPr>
        <p:spPr>
          <a:xfrm>
            <a:off x="685480" y="4400934"/>
            <a:ext cx="5486965" cy="359967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p5:notes"/>
          <p:cNvSpPr txBox="1"/>
          <p:nvPr>
            <p:ph idx="12" type="sldNum"/>
          </p:nvPr>
        </p:nvSpPr>
        <p:spPr>
          <a:xfrm>
            <a:off x="3883852" y="8684899"/>
            <a:ext cx="2972447" cy="45921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6:notes"/>
          <p:cNvSpPr txBox="1"/>
          <p:nvPr>
            <p:ph idx="1" type="body"/>
          </p:nvPr>
        </p:nvSpPr>
        <p:spPr>
          <a:xfrm>
            <a:off x="685480" y="4400934"/>
            <a:ext cx="5486965" cy="359967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6:notes"/>
          <p:cNvSpPr txBox="1"/>
          <p:nvPr>
            <p:ph idx="12" type="sldNum"/>
          </p:nvPr>
        </p:nvSpPr>
        <p:spPr>
          <a:xfrm>
            <a:off x="3883852" y="8684899"/>
            <a:ext cx="2972447" cy="45921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7:notes"/>
          <p:cNvSpPr txBox="1"/>
          <p:nvPr>
            <p:ph idx="1" type="body"/>
          </p:nvPr>
        </p:nvSpPr>
        <p:spPr>
          <a:xfrm>
            <a:off x="685480" y="4400934"/>
            <a:ext cx="5486965" cy="359967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7:notes"/>
          <p:cNvSpPr txBox="1"/>
          <p:nvPr>
            <p:ph idx="12" type="sldNum"/>
          </p:nvPr>
        </p:nvSpPr>
        <p:spPr>
          <a:xfrm>
            <a:off x="3883852" y="8684899"/>
            <a:ext cx="2972447" cy="45921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8:notes"/>
          <p:cNvSpPr txBox="1"/>
          <p:nvPr>
            <p:ph idx="1" type="body"/>
          </p:nvPr>
        </p:nvSpPr>
        <p:spPr>
          <a:xfrm>
            <a:off x="685480" y="4400934"/>
            <a:ext cx="5486965" cy="359967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8:notes"/>
          <p:cNvSpPr txBox="1"/>
          <p:nvPr>
            <p:ph idx="12" type="sldNum"/>
          </p:nvPr>
        </p:nvSpPr>
        <p:spPr>
          <a:xfrm>
            <a:off x="3883852" y="8684899"/>
            <a:ext cx="2972447" cy="45921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9:notes"/>
          <p:cNvSpPr txBox="1"/>
          <p:nvPr>
            <p:ph idx="1" type="body"/>
          </p:nvPr>
        </p:nvSpPr>
        <p:spPr>
          <a:xfrm>
            <a:off x="685480" y="4400934"/>
            <a:ext cx="5486965" cy="359967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9:notes"/>
          <p:cNvSpPr txBox="1"/>
          <p:nvPr>
            <p:ph idx="12" type="sldNum"/>
          </p:nvPr>
        </p:nvSpPr>
        <p:spPr>
          <a:xfrm>
            <a:off x="3883852" y="8684899"/>
            <a:ext cx="2972447" cy="45921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1" name="Shape 11"/>
        <p:cNvGrpSpPr/>
        <p:nvPr/>
      </p:nvGrpSpPr>
      <p:grpSpPr>
        <a:xfrm>
          <a:off x="0" y="0"/>
          <a:ext cx="0" cy="0"/>
          <a:chOff x="0" y="0"/>
          <a:chExt cx="0" cy="0"/>
        </a:xfrm>
      </p:grpSpPr>
      <p:sp>
        <p:nvSpPr>
          <p:cNvPr id="12" name="Google Shape;12;p2"/>
          <p:cNvSpPr txBox="1"/>
          <p:nvPr>
            <p:ph type="title"/>
          </p:nvPr>
        </p:nvSpPr>
        <p:spPr>
          <a:xfrm>
            <a:off x="298174" y="7196"/>
            <a:ext cx="8229600" cy="659554"/>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body"/>
          </p:nvPr>
        </p:nvSpPr>
        <p:spPr>
          <a:xfrm>
            <a:off x="228600" y="1047750"/>
            <a:ext cx="8610600" cy="354687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 name="Google Shape;14;p2"/>
          <p:cNvSpPr txBox="1"/>
          <p:nvPr>
            <p:ph idx="11" type="ftr"/>
          </p:nvPr>
        </p:nvSpPr>
        <p:spPr>
          <a:xfrm>
            <a:off x="2857500" y="452921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nvSpPr>
        <p:spPr>
          <a:xfrm>
            <a:off x="457200" y="228600"/>
            <a:ext cx="8001000" cy="685800"/>
          </a:xfrm>
          <a:prstGeom prst="rect">
            <a:avLst/>
          </a:prstGeom>
          <a:noFill/>
          <a:ln>
            <a:noFill/>
          </a:ln>
        </p:spPr>
        <p:txBody>
          <a:bodyPr anchorCtr="0" anchor="ctr" bIns="45700" lIns="91425" spcFirstLastPara="1" rIns="91425" wrap="square" tIns="45700">
            <a:normAutofit fontScale="92500" lnSpcReduction="10000"/>
          </a:bodyPr>
          <a:lstStyle/>
          <a:p>
            <a:pPr indent="0" lvl="0" marL="0" marR="0" rtl="0" algn="ctr">
              <a:lnSpc>
                <a:spcPct val="100000"/>
              </a:lnSpc>
              <a:spcBef>
                <a:spcPts val="0"/>
              </a:spcBef>
              <a:spcAft>
                <a:spcPts val="0"/>
              </a:spcAft>
              <a:buClr>
                <a:srgbClr val="000000"/>
              </a:buClr>
              <a:buSzPct val="100000"/>
              <a:buFont typeface="Arial"/>
              <a:buNone/>
            </a:pPr>
            <a:r>
              <a:rPr b="0" i="0" lang="en" sz="4400" u="none" cap="none" strike="noStrike">
                <a:solidFill>
                  <a:srgbClr val="000000"/>
                </a:solidFill>
                <a:latin typeface="Calibri"/>
                <a:ea typeface="Calibri"/>
                <a:cs typeface="Calibri"/>
                <a:sym typeface="Calibri"/>
              </a:rPr>
              <a:t>Click to edit Master title style</a:t>
            </a:r>
            <a:endParaRPr b="0" i="0" sz="1400" u="none" cap="none" strike="noStrike">
              <a:solidFill>
                <a:srgbClr val="000000"/>
              </a:solidFill>
              <a:latin typeface="Arial"/>
              <a:ea typeface="Arial"/>
              <a:cs typeface="Arial"/>
              <a:sym typeface="Arial"/>
            </a:endParaRPr>
          </a:p>
        </p:txBody>
      </p:sp>
      <p:sp>
        <p:nvSpPr>
          <p:cNvPr id="16" name="Google Shape;16;p2"/>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888888"/>
                </a:solidFill>
                <a:latin typeface="Calibri"/>
                <a:ea typeface="Calibri"/>
                <a:cs typeface="Calibri"/>
                <a:sym typeface="Calibri"/>
              </a:rPr>
              <a:t>7/20/2023</a:t>
            </a:r>
            <a:endParaRPr b="0" i="0" sz="1200" u="none" cap="none" strike="noStrike">
              <a:solidFill>
                <a:srgbClr val="888888"/>
              </a:solidFill>
              <a:latin typeface="Calibri"/>
              <a:ea typeface="Calibri"/>
              <a:cs typeface="Calibri"/>
              <a:sym typeface="Calibri"/>
            </a:endParaRPr>
          </a:p>
        </p:txBody>
      </p:sp>
      <p:sp>
        <p:nvSpPr>
          <p:cNvPr id="17" name="Google Shape;17;p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18" name="Google Shape;18;p2"/>
          <p:cNvSpPr/>
          <p:nvPr/>
        </p:nvSpPr>
        <p:spPr>
          <a:xfrm>
            <a:off x="0" y="0"/>
            <a:ext cx="9144000" cy="819150"/>
          </a:xfrm>
          <a:prstGeom prst="rect">
            <a:avLst/>
          </a:prstGeom>
          <a:solidFill>
            <a:srgbClr val="1E25AE"/>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400"/>
              <a:buFont typeface="Arial"/>
              <a:buNone/>
            </a:pPr>
            <a:r>
              <a:t/>
            </a:r>
            <a:endParaRPr b="0" i="0" sz="4400" u="none" cap="none" strike="noStrike">
              <a:solidFill>
                <a:srgbClr val="FFFFFF"/>
              </a:solidFill>
              <a:latin typeface="Calibri"/>
              <a:ea typeface="Calibri"/>
              <a:cs typeface="Calibri"/>
              <a:sym typeface="Calibri"/>
            </a:endParaRPr>
          </a:p>
        </p:txBody>
      </p:sp>
      <p:sp>
        <p:nvSpPr>
          <p:cNvPr id="19" name="Google Shape;19;p2"/>
          <p:cNvSpPr/>
          <p:nvPr/>
        </p:nvSpPr>
        <p:spPr>
          <a:xfrm>
            <a:off x="8534400" y="0"/>
            <a:ext cx="609600" cy="819150"/>
          </a:xfrm>
          <a:prstGeom prst="rect">
            <a:avLst/>
          </a:prstGeom>
          <a:solidFill>
            <a:srgbClr val="EA9314"/>
          </a:solidFill>
          <a:ln cap="flat" cmpd="sng" w="25400">
            <a:solidFill>
              <a:srgbClr val="EA931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0" name="Google Shape;20;p2"/>
          <p:cNvSpPr/>
          <p:nvPr/>
        </p:nvSpPr>
        <p:spPr>
          <a:xfrm>
            <a:off x="0" y="4991250"/>
            <a:ext cx="7162800" cy="95100"/>
          </a:xfrm>
          <a:prstGeom prst="rect">
            <a:avLst/>
          </a:prstGeom>
          <a:solidFill>
            <a:srgbClr val="EA93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 name="Google Shape;21;p2"/>
          <p:cNvSpPr/>
          <p:nvPr/>
        </p:nvSpPr>
        <p:spPr>
          <a:xfrm>
            <a:off x="0" y="4838850"/>
            <a:ext cx="7162800" cy="95100"/>
          </a:xfrm>
          <a:prstGeom prst="rect">
            <a:avLst/>
          </a:prstGeom>
          <a:solidFill>
            <a:srgbClr val="1E25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descr="FInal Logo Bold.png" id="22" name="Google Shape;22;p2"/>
          <p:cNvPicPr preferRelativeResize="0"/>
          <p:nvPr/>
        </p:nvPicPr>
        <p:blipFill rotWithShape="1">
          <a:blip r:embed="rId2">
            <a:alphaModFix/>
          </a:blip>
          <a:srcRect b="28333" l="6667" r="44166" t="35000"/>
          <a:stretch/>
        </p:blipFill>
        <p:spPr>
          <a:xfrm>
            <a:off x="7239000" y="4781550"/>
            <a:ext cx="945572" cy="352586"/>
          </a:xfrm>
          <a:prstGeom prst="rect">
            <a:avLst/>
          </a:prstGeom>
          <a:noFill/>
          <a:ln>
            <a:noFill/>
          </a:ln>
        </p:spPr>
      </p:pic>
      <p:sp>
        <p:nvSpPr>
          <p:cNvPr id="23" name="Google Shape;23;p2"/>
          <p:cNvSpPr/>
          <p:nvPr/>
        </p:nvSpPr>
        <p:spPr>
          <a:xfrm>
            <a:off x="8229600" y="5010150"/>
            <a:ext cx="914400" cy="76200"/>
          </a:xfrm>
          <a:prstGeom prst="rect">
            <a:avLst/>
          </a:prstGeom>
          <a:solidFill>
            <a:srgbClr val="EA93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 name="Google Shape;24;p2"/>
          <p:cNvSpPr/>
          <p:nvPr/>
        </p:nvSpPr>
        <p:spPr>
          <a:xfrm flipH="1" rot="10800000">
            <a:off x="8229600" y="4857750"/>
            <a:ext cx="914400" cy="76200"/>
          </a:xfrm>
          <a:prstGeom prst="rect">
            <a:avLst/>
          </a:prstGeom>
          <a:solidFill>
            <a:srgbClr val="1E25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 name="Google Shape;25;p2"/>
          <p:cNvSpPr txBox="1"/>
          <p:nvPr>
            <p:ph idx="10" type="dt"/>
          </p:nvPr>
        </p:nvSpPr>
        <p:spPr>
          <a:xfrm>
            <a:off x="0" y="4888706"/>
            <a:ext cx="921026"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
          <p:cNvSpPr txBox="1"/>
          <p:nvPr>
            <p:ph idx="12" type="sldNum"/>
          </p:nvPr>
        </p:nvSpPr>
        <p:spPr>
          <a:xfrm>
            <a:off x="7086600" y="4888706"/>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1"/>
          <p:cNvSpPr txBox="1"/>
          <p:nvPr>
            <p:ph type="title"/>
          </p:nvPr>
        </p:nvSpPr>
        <p:spPr>
          <a:xfrm rot="5400000">
            <a:off x="6012656" y="771525"/>
            <a:ext cx="3290888"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1"/>
          <p:cNvSpPr txBox="1"/>
          <p:nvPr>
            <p:ph idx="1" type="body"/>
          </p:nvPr>
        </p:nvSpPr>
        <p:spPr>
          <a:xfrm rot="5400000">
            <a:off x="1821656" y="-1209675"/>
            <a:ext cx="3290888"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8" name="Shape 88"/>
        <p:cNvGrpSpPr/>
        <p:nvPr/>
      </p:nvGrpSpPr>
      <p:grpSpPr>
        <a:xfrm>
          <a:off x="0" y="0"/>
          <a:ext cx="0" cy="0"/>
          <a:chOff x="0" y="0"/>
          <a:chExt cx="0" cy="0"/>
        </a:xfrm>
      </p:grpSpPr>
      <p:sp>
        <p:nvSpPr>
          <p:cNvPr id="89" name="Google Shape;89;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90" name="Google Shape;90;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1" name="Google Shape;9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2" name="Shape 92"/>
        <p:cNvGrpSpPr/>
        <p:nvPr/>
      </p:nvGrpSpPr>
      <p:grpSpPr>
        <a:xfrm>
          <a:off x="0" y="0"/>
          <a:ext cx="0" cy="0"/>
          <a:chOff x="0" y="0"/>
          <a:chExt cx="0" cy="0"/>
        </a:xfrm>
      </p:grpSpPr>
      <p:sp>
        <p:nvSpPr>
          <p:cNvPr id="93" name="Google Shape;93;p1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4" name="Google Shape;94;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5" name="Shape 95"/>
        <p:cNvGrpSpPr/>
        <p:nvPr/>
      </p:nvGrpSpPr>
      <p:grpSpPr>
        <a:xfrm>
          <a:off x="0" y="0"/>
          <a:ext cx="0" cy="0"/>
          <a:chOff x="0" y="0"/>
          <a:chExt cx="0" cy="0"/>
        </a:xfrm>
      </p:grpSpPr>
      <p:sp>
        <p:nvSpPr>
          <p:cNvPr id="96" name="Google Shape;9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7" name="Google Shape;9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98" name="Google Shape;9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9" name="Shape 99"/>
        <p:cNvGrpSpPr/>
        <p:nvPr/>
      </p:nvGrpSpPr>
      <p:grpSpPr>
        <a:xfrm>
          <a:off x="0" y="0"/>
          <a:ext cx="0" cy="0"/>
          <a:chOff x="0" y="0"/>
          <a:chExt cx="0" cy="0"/>
        </a:xfrm>
      </p:grpSpPr>
      <p:sp>
        <p:nvSpPr>
          <p:cNvPr id="100" name="Google Shape;100;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1" name="Google Shape;101;p1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2" name="Google Shape;102;p1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3" name="Google Shape;10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4" name="Shape 104"/>
        <p:cNvGrpSpPr/>
        <p:nvPr/>
      </p:nvGrpSpPr>
      <p:grpSpPr>
        <a:xfrm>
          <a:off x="0" y="0"/>
          <a:ext cx="0" cy="0"/>
          <a:chOff x="0" y="0"/>
          <a:chExt cx="0" cy="0"/>
        </a:xfrm>
      </p:grpSpPr>
      <p:sp>
        <p:nvSpPr>
          <p:cNvPr id="105" name="Google Shape;105;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6" name="Google Shape;10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7" name="Shape 107"/>
        <p:cNvGrpSpPr/>
        <p:nvPr/>
      </p:nvGrpSpPr>
      <p:grpSpPr>
        <a:xfrm>
          <a:off x="0" y="0"/>
          <a:ext cx="0" cy="0"/>
          <a:chOff x="0" y="0"/>
          <a:chExt cx="0" cy="0"/>
        </a:xfrm>
      </p:grpSpPr>
      <p:sp>
        <p:nvSpPr>
          <p:cNvPr id="108" name="Google Shape;108;p1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9" name="Google Shape;109;p1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10" name="Google Shape;11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1" name="Shape 111"/>
        <p:cNvGrpSpPr/>
        <p:nvPr/>
      </p:nvGrpSpPr>
      <p:grpSpPr>
        <a:xfrm>
          <a:off x="0" y="0"/>
          <a:ext cx="0" cy="0"/>
          <a:chOff x="0" y="0"/>
          <a:chExt cx="0" cy="0"/>
        </a:xfrm>
      </p:grpSpPr>
      <p:sp>
        <p:nvSpPr>
          <p:cNvPr id="112" name="Google Shape;112;p1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13" name="Google Shape;11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4" name="Shape 114"/>
        <p:cNvGrpSpPr/>
        <p:nvPr/>
      </p:nvGrpSpPr>
      <p:grpSpPr>
        <a:xfrm>
          <a:off x="0" y="0"/>
          <a:ext cx="0" cy="0"/>
          <a:chOff x="0" y="0"/>
          <a:chExt cx="0" cy="0"/>
        </a:xfrm>
      </p:grpSpPr>
      <p:sp>
        <p:nvSpPr>
          <p:cNvPr id="115" name="Google Shape;115;p2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17" name="Google Shape;117;p2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18" name="Google Shape;118;p2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19" name="Google Shape;11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0" name="Shape 120"/>
        <p:cNvGrpSpPr/>
        <p:nvPr/>
      </p:nvGrpSpPr>
      <p:grpSpPr>
        <a:xfrm>
          <a:off x="0" y="0"/>
          <a:ext cx="0" cy="0"/>
          <a:chOff x="0" y="0"/>
          <a:chExt cx="0" cy="0"/>
        </a:xfrm>
      </p:grpSpPr>
      <p:sp>
        <p:nvSpPr>
          <p:cNvPr id="121" name="Google Shape;121;p2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22" name="Google Shape;122;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3" name="Shape 123"/>
        <p:cNvGrpSpPr/>
        <p:nvPr/>
      </p:nvGrpSpPr>
      <p:grpSpPr>
        <a:xfrm>
          <a:off x="0" y="0"/>
          <a:ext cx="0" cy="0"/>
          <a:chOff x="0" y="0"/>
          <a:chExt cx="0" cy="0"/>
        </a:xfrm>
      </p:grpSpPr>
      <p:sp>
        <p:nvSpPr>
          <p:cNvPr id="124" name="Google Shape;124;p2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5" name="Google Shape;125;p2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26" name="Google Shape;12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7" name="Shape 127"/>
        <p:cNvGrpSpPr/>
        <p:nvPr/>
      </p:nvGrpSpPr>
      <p:grpSpPr>
        <a:xfrm>
          <a:off x="0" y="0"/>
          <a:ext cx="0" cy="0"/>
          <a:chOff x="0" y="0"/>
          <a:chExt cx="0" cy="0"/>
        </a:xfrm>
      </p:grpSpPr>
      <p:sp>
        <p:nvSpPr>
          <p:cNvPr id="128" name="Google Shape;12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 type="body"/>
          </p:nvPr>
        </p:nvSpPr>
        <p:spPr>
          <a:xfrm>
            <a:off x="457200" y="900113"/>
            <a:ext cx="4038600" cy="2545556"/>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4"/>
          <p:cNvSpPr txBox="1"/>
          <p:nvPr>
            <p:ph idx="2" type="body"/>
          </p:nvPr>
        </p:nvSpPr>
        <p:spPr>
          <a:xfrm>
            <a:off x="4648200" y="900113"/>
            <a:ext cx="4038600" cy="2545556"/>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5"/>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5"/>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5"/>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5"/>
          <p:cNvSpPr txBox="1"/>
          <p:nvPr>
            <p:ph idx="4" type="body"/>
          </p:nvPr>
        </p:nvSpPr>
        <p:spPr>
          <a:xfrm>
            <a:off x="4645026" y="1631156"/>
            <a:ext cx="4041775" cy="2963466"/>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8"/>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8"/>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9"/>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p:nvPr>
            <p:ph idx="2" type="pic"/>
          </p:nvPr>
        </p:nvSpPr>
        <p:spPr>
          <a:xfrm>
            <a:off x="1792288" y="459581"/>
            <a:ext cx="5486400" cy="3086100"/>
          </a:xfrm>
          <a:prstGeom prst="rect">
            <a:avLst/>
          </a:prstGeom>
          <a:noFill/>
          <a:ln>
            <a:noFill/>
          </a:ln>
        </p:spPr>
      </p:sp>
      <p:sp>
        <p:nvSpPr>
          <p:cNvPr id="68" name="Google Shape;68;p9"/>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0"/>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3.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2" Type="http://schemas.openxmlformats.org/officeDocument/2006/relationships/theme" Target="../theme/theme1.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4" name="Shape 84"/>
        <p:cNvGrpSpPr/>
        <p:nvPr/>
      </p:nvGrpSpPr>
      <p:grpSpPr>
        <a:xfrm>
          <a:off x="0" y="0"/>
          <a:ext cx="0" cy="0"/>
          <a:chOff x="0" y="0"/>
          <a:chExt cx="0" cy="0"/>
        </a:xfrm>
      </p:grpSpPr>
      <p:sp>
        <p:nvSpPr>
          <p:cNvPr id="85" name="Google Shape;85;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86" name="Google Shape;86;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7" name="Google Shape;8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idx="10" type="dt"/>
          </p:nvPr>
        </p:nvSpPr>
        <p:spPr>
          <a:xfrm>
            <a:off x="-1" y="4888706"/>
            <a:ext cx="1050131" cy="27384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
              <a:t>08/11/2023</a:t>
            </a:r>
            <a:endParaRPr/>
          </a:p>
        </p:txBody>
      </p:sp>
      <p:sp>
        <p:nvSpPr>
          <p:cNvPr id="134" name="Google Shape;134;p24"/>
          <p:cNvSpPr txBox="1"/>
          <p:nvPr>
            <p:ph type="title"/>
          </p:nvPr>
        </p:nvSpPr>
        <p:spPr>
          <a:xfrm>
            <a:off x="342900" y="10872"/>
            <a:ext cx="8229600" cy="8358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lt1"/>
              </a:buClr>
              <a:buSzPct val="100000"/>
              <a:buFont typeface="Times New Roman"/>
              <a:buNone/>
            </a:pPr>
            <a:r>
              <a:rPr b="1" i="0" lang="en" sz="2800" u="none" cap="none" strike="noStrike">
                <a:solidFill>
                  <a:schemeClr val="lt1"/>
                </a:solidFill>
                <a:latin typeface="Times New Roman"/>
                <a:ea typeface="Times New Roman"/>
                <a:cs typeface="Times New Roman"/>
                <a:sym typeface="Times New Roman"/>
              </a:rPr>
              <a:t> </a:t>
            </a:r>
            <a:r>
              <a:rPr lang="en" sz="2500">
                <a:solidFill>
                  <a:srgbClr val="FFFFFF"/>
                </a:solidFill>
                <a:latin typeface="Times New Roman"/>
                <a:ea typeface="Times New Roman"/>
                <a:cs typeface="Times New Roman"/>
                <a:sym typeface="Times New Roman"/>
              </a:rPr>
              <a:t> </a:t>
            </a:r>
            <a:r>
              <a:rPr b="1" lang="en" sz="3100">
                <a:solidFill>
                  <a:srgbClr val="FFFFFF"/>
                </a:solidFill>
                <a:latin typeface="Times New Roman"/>
                <a:ea typeface="Times New Roman"/>
                <a:cs typeface="Times New Roman"/>
                <a:sym typeface="Times New Roman"/>
              </a:rPr>
              <a:t>COPD PROGRESSION ASSESSMENT USING DEEP LEARNING MODELS</a:t>
            </a:r>
            <a:endParaRPr b="1" i="0" sz="3100" u="none" cap="none" strike="noStrike">
              <a:solidFill>
                <a:schemeClr val="lt1"/>
              </a:solidFill>
              <a:latin typeface="Times New Roman"/>
              <a:ea typeface="Times New Roman"/>
              <a:cs typeface="Times New Roman"/>
              <a:sym typeface="Times New Roman"/>
            </a:endParaRPr>
          </a:p>
        </p:txBody>
      </p:sp>
      <p:sp>
        <p:nvSpPr>
          <p:cNvPr id="135" name="Google Shape;135;p24"/>
          <p:cNvSpPr/>
          <p:nvPr/>
        </p:nvSpPr>
        <p:spPr>
          <a:xfrm>
            <a:off x="4453217" y="2387084"/>
            <a:ext cx="23756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36" name="Google Shape;136;p24"/>
          <p:cNvSpPr/>
          <p:nvPr/>
        </p:nvSpPr>
        <p:spPr>
          <a:xfrm>
            <a:off x="4453217" y="2387084"/>
            <a:ext cx="23756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37" name="Google Shape;137;p24"/>
          <p:cNvSpPr txBox="1"/>
          <p:nvPr>
            <p:ph idx="1" type="body"/>
          </p:nvPr>
        </p:nvSpPr>
        <p:spPr>
          <a:xfrm>
            <a:off x="228600" y="904875"/>
            <a:ext cx="8610600" cy="3881437"/>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None/>
            </a:pPr>
            <a:r>
              <a:rPr b="1" lang="en" sz="2200">
                <a:latin typeface="Times New Roman"/>
                <a:ea typeface="Times New Roman"/>
                <a:cs typeface="Times New Roman"/>
                <a:sym typeface="Times New Roman"/>
              </a:rPr>
              <a:t>RAHUL G (2127200502035)</a:t>
            </a:r>
            <a:endParaRPr sz="22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3200"/>
              <a:buNone/>
            </a:pPr>
            <a:r>
              <a:rPr b="1" lang="en" sz="2200">
                <a:latin typeface="Times New Roman"/>
                <a:ea typeface="Times New Roman"/>
                <a:cs typeface="Times New Roman"/>
                <a:sym typeface="Times New Roman"/>
              </a:rPr>
              <a:t>SENAJITH S R (2127200502041)</a:t>
            </a:r>
            <a:endParaRPr sz="22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3200"/>
              <a:buNone/>
            </a:pPr>
            <a:r>
              <a:rPr b="1" lang="en" sz="2200">
                <a:latin typeface="Times New Roman"/>
                <a:ea typeface="Times New Roman"/>
                <a:cs typeface="Times New Roman"/>
                <a:sym typeface="Times New Roman"/>
              </a:rPr>
              <a:t>VISHNUVASAN T S (2127200502051)</a:t>
            </a:r>
            <a:endParaRPr sz="22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3200"/>
              <a:buNone/>
            </a:pPr>
            <a:r>
              <a:t/>
            </a:r>
            <a:endParaRPr sz="22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3200"/>
              <a:buNone/>
            </a:pPr>
            <a:r>
              <a:rPr b="1" lang="en" sz="2200">
                <a:latin typeface="Times New Roman"/>
                <a:ea typeface="Times New Roman"/>
                <a:cs typeface="Times New Roman"/>
                <a:sym typeface="Times New Roman"/>
              </a:rPr>
              <a:t>AD18711 – MINIPROJECT</a:t>
            </a:r>
            <a:endParaRPr b="1" sz="22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3200"/>
              <a:buNone/>
            </a:pPr>
            <a:r>
              <a:t/>
            </a:r>
            <a:endParaRPr b="1" sz="22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3200"/>
              <a:buNone/>
            </a:pPr>
            <a:r>
              <a:rPr b="1" lang="en" sz="2200">
                <a:latin typeface="Times New Roman"/>
                <a:ea typeface="Times New Roman"/>
                <a:cs typeface="Times New Roman"/>
                <a:sym typeface="Times New Roman"/>
              </a:rPr>
              <a:t>Viva Voce Examination</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3200"/>
              <a:buNone/>
            </a:pPr>
            <a:r>
              <a:rPr b="1" lang="en" sz="2200">
                <a:latin typeface="Times New Roman"/>
                <a:ea typeface="Times New Roman"/>
                <a:cs typeface="Times New Roman"/>
                <a:sym typeface="Times New Roman"/>
              </a:rPr>
              <a:t>Batch No 			: 17</a:t>
            </a:r>
            <a:endParaRPr sz="22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3200"/>
              <a:buNone/>
            </a:pPr>
            <a:r>
              <a:rPr b="1" lang="en" sz="2200">
                <a:latin typeface="Times New Roman"/>
                <a:ea typeface="Times New Roman"/>
                <a:cs typeface="Times New Roman"/>
                <a:sym typeface="Times New Roman"/>
              </a:rPr>
              <a:t>Name of the Supervisor 	: Ms. KHANAGHAVALLE G R</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3200"/>
              <a:buNone/>
            </a:pPr>
            <a:r>
              <a:rPr b="1" lang="en" sz="2200">
                <a:latin typeface="Times New Roman"/>
                <a:ea typeface="Times New Roman"/>
                <a:cs typeface="Times New Roman"/>
                <a:sym typeface="Times New Roman"/>
              </a:rPr>
              <a:t>Date of Review 		: 08/11/2023</a:t>
            </a:r>
            <a:endParaRPr sz="22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3200"/>
              <a:buNone/>
            </a:pPr>
            <a:r>
              <a:rPr b="1" lang="en" sz="2200">
                <a:latin typeface="Times New Roman"/>
                <a:ea typeface="Times New Roman"/>
                <a:cs typeface="Times New Roman"/>
                <a:sym typeface="Times New Roman"/>
              </a:rPr>
              <a:t>Domain 			: DEEP LEARNING</a:t>
            </a:r>
            <a:endParaRPr sz="22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3200"/>
              <a:buNone/>
            </a:pPr>
            <a:r>
              <a:t/>
            </a:r>
            <a:endParaRPr b="1" sz="22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298175" y="7201"/>
            <a:ext cx="8229600" cy="746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2400"/>
              <a:buNone/>
            </a:pPr>
            <a:r>
              <a:rPr b="1" lang="en" sz="3200">
                <a:solidFill>
                  <a:schemeClr val="lt1"/>
                </a:solidFill>
                <a:latin typeface="Times New Roman"/>
                <a:ea typeface="Times New Roman"/>
                <a:cs typeface="Times New Roman"/>
                <a:sym typeface="Times New Roman"/>
              </a:rPr>
              <a:t>LITERATURE REVIEW</a:t>
            </a:r>
            <a:endParaRPr b="1" sz="3200">
              <a:solidFill>
                <a:schemeClr val="lt1"/>
              </a:solidFill>
              <a:latin typeface="Times New Roman"/>
              <a:ea typeface="Times New Roman"/>
              <a:cs typeface="Times New Roman"/>
              <a:sym typeface="Times New Roman"/>
            </a:endParaRPr>
          </a:p>
        </p:txBody>
      </p:sp>
      <p:sp>
        <p:nvSpPr>
          <p:cNvPr id="212" name="Google Shape;212;p33"/>
          <p:cNvSpPr txBox="1"/>
          <p:nvPr>
            <p:ph idx="1" type="body"/>
          </p:nvPr>
        </p:nvSpPr>
        <p:spPr>
          <a:xfrm>
            <a:off x="57149" y="814388"/>
            <a:ext cx="9001125" cy="3993356"/>
          </a:xfrm>
          <a:prstGeom prst="rect">
            <a:avLst/>
          </a:prstGeom>
          <a:noFill/>
          <a:ln>
            <a:noFill/>
          </a:ln>
        </p:spPr>
        <p:txBody>
          <a:bodyPr anchorCtr="0" anchor="t" bIns="45700" lIns="91425" spcFirstLastPara="1" rIns="91425" wrap="square" tIns="45700">
            <a:noAutofit/>
          </a:bodyPr>
          <a:lstStyle/>
          <a:p>
            <a:pPr indent="0" lvl="0" marL="114300" rtl="0" algn="l">
              <a:lnSpc>
                <a:spcPct val="107000"/>
              </a:lnSpc>
              <a:spcBef>
                <a:spcPts val="360"/>
              </a:spcBef>
              <a:spcAft>
                <a:spcPts val="0"/>
              </a:spcAft>
              <a:buSzPts val="1800"/>
              <a:buNone/>
            </a:pPr>
            <a:r>
              <a:rPr b="1" lang="en" sz="1400">
                <a:latin typeface="Times New Roman"/>
                <a:ea typeface="Times New Roman"/>
                <a:cs typeface="Times New Roman"/>
                <a:sym typeface="Times New Roman"/>
              </a:rPr>
              <a:t>A. H. Sfayyih, N. Sulaiman and A. H. Sabry, (2023), A review on lung disease recognition by acoustic signal analysis with deep learning networks in springer, Journal of Big Data, Vol. 10, pp. 1-23.</a:t>
            </a:r>
            <a:endParaRPr sz="1400">
              <a:latin typeface="Times New Roman"/>
              <a:ea typeface="Times New Roman"/>
              <a:cs typeface="Times New Roman"/>
              <a:sym typeface="Times New Roman"/>
            </a:endParaRPr>
          </a:p>
          <a:p>
            <a:pPr indent="-342900" lvl="0" marL="457200" rtl="0" algn="l">
              <a:lnSpc>
                <a:spcPct val="107000"/>
              </a:lnSpc>
              <a:spcBef>
                <a:spcPts val="1160"/>
              </a:spcBef>
              <a:spcAft>
                <a:spcPts val="0"/>
              </a:spcAft>
              <a:buSzPts val="1800"/>
              <a:buChar char="•"/>
            </a:pPr>
            <a:r>
              <a:rPr lang="en" sz="1400">
                <a:latin typeface="Times New Roman"/>
                <a:ea typeface="Times New Roman"/>
                <a:cs typeface="Times New Roman"/>
                <a:sym typeface="Times New Roman"/>
              </a:rPr>
              <a:t>Diverse Features: Use a mix of features, including mel-spectrogram, MFCCs, wavelet, and statistical features to enhance your model's performance.</a:t>
            </a:r>
            <a:endParaRPr sz="1400">
              <a:latin typeface="Times New Roman"/>
              <a:ea typeface="Times New Roman"/>
              <a:cs typeface="Times New Roman"/>
              <a:sym typeface="Times New Roman"/>
            </a:endParaRPr>
          </a:p>
          <a:p>
            <a:pPr indent="-342900" lvl="0" marL="457200" rtl="0" algn="l">
              <a:lnSpc>
                <a:spcPct val="107000"/>
              </a:lnSpc>
              <a:spcBef>
                <a:spcPts val="1160"/>
              </a:spcBef>
              <a:spcAft>
                <a:spcPts val="0"/>
              </a:spcAft>
              <a:buSzPts val="1800"/>
              <a:buChar char="•"/>
            </a:pPr>
            <a:r>
              <a:rPr lang="en" sz="1400">
                <a:latin typeface="Times New Roman"/>
                <a:ea typeface="Times New Roman"/>
                <a:cs typeface="Times New Roman"/>
                <a:sym typeface="Times New Roman"/>
              </a:rPr>
              <a:t>Multi-Task Learning: Implement a multi-task learning approach. Train your model to classify COPD severity and detect other health issues simultaneously for a more clinically useful model.</a:t>
            </a:r>
            <a:endParaRPr sz="1400">
              <a:latin typeface="Times New Roman"/>
              <a:ea typeface="Times New Roman"/>
              <a:cs typeface="Times New Roman"/>
              <a:sym typeface="Times New Roman"/>
            </a:endParaRPr>
          </a:p>
          <a:p>
            <a:pPr indent="-342900" lvl="0" marL="457200" rtl="0" algn="l">
              <a:lnSpc>
                <a:spcPct val="107000"/>
              </a:lnSpc>
              <a:spcBef>
                <a:spcPts val="1160"/>
              </a:spcBef>
              <a:spcAft>
                <a:spcPts val="0"/>
              </a:spcAft>
              <a:buSzPts val="1800"/>
              <a:buChar char="•"/>
            </a:pPr>
            <a:r>
              <a:rPr lang="en" sz="1400">
                <a:latin typeface="Times New Roman"/>
                <a:ea typeface="Times New Roman"/>
                <a:cs typeface="Times New Roman"/>
                <a:sym typeface="Times New Roman"/>
              </a:rPr>
              <a:t>Explainable AI: Incorporate explainable AI techniques. Ensure your model's predictions are understandable to clinicians, which is crucial for trust and usability.</a:t>
            </a:r>
            <a:endParaRPr sz="1400">
              <a:latin typeface="Times New Roman"/>
              <a:ea typeface="Times New Roman"/>
              <a:cs typeface="Times New Roman"/>
              <a:sym typeface="Times New Roman"/>
            </a:endParaRPr>
          </a:p>
          <a:p>
            <a:pPr indent="-342900" lvl="0" marL="457200" rtl="0" algn="l">
              <a:lnSpc>
                <a:spcPct val="107000"/>
              </a:lnSpc>
              <a:spcBef>
                <a:spcPts val="1160"/>
              </a:spcBef>
              <a:spcAft>
                <a:spcPts val="0"/>
              </a:spcAft>
              <a:buSzPts val="1800"/>
              <a:buChar char="•"/>
            </a:pPr>
            <a:r>
              <a:rPr lang="en" sz="1400">
                <a:latin typeface="Times New Roman"/>
                <a:ea typeface="Times New Roman"/>
                <a:cs typeface="Times New Roman"/>
                <a:sym typeface="Times New Roman"/>
              </a:rPr>
              <a:t>Clinical Validation: Test your model in a real clinical environment. Evaluate its performance on new patient audio data to assess how well it works in practice and identify areas for improvement. </a:t>
            </a:r>
            <a:endParaRPr sz="1400">
              <a:latin typeface="Times New Roman"/>
              <a:ea typeface="Times New Roman"/>
              <a:cs typeface="Times New Roman"/>
              <a:sym typeface="Times New Roman"/>
            </a:endParaRPr>
          </a:p>
          <a:p>
            <a:pPr indent="-342900" lvl="0" marL="457200" rtl="0" algn="l">
              <a:lnSpc>
                <a:spcPct val="107000"/>
              </a:lnSpc>
              <a:spcBef>
                <a:spcPts val="1160"/>
              </a:spcBef>
              <a:spcAft>
                <a:spcPts val="800"/>
              </a:spcAft>
              <a:buSzPts val="1800"/>
              <a:buChar char="•"/>
            </a:pPr>
            <a:r>
              <a:rPr lang="en" sz="1400">
                <a:latin typeface="Times New Roman"/>
                <a:ea typeface="Times New Roman"/>
                <a:cs typeface="Times New Roman"/>
                <a:sym typeface="Times New Roman"/>
              </a:rPr>
              <a:t>Enhanced Model: Work on improving your model's overall performance by exploring diverse features and ensuring it meets the practical needs of clinicians.</a:t>
            </a:r>
            <a:endParaRPr sz="1400">
              <a:latin typeface="Times New Roman"/>
              <a:ea typeface="Times New Roman"/>
              <a:cs typeface="Times New Roman"/>
              <a:sym typeface="Times New Roman"/>
            </a:endParaRPr>
          </a:p>
        </p:txBody>
      </p:sp>
      <p:sp>
        <p:nvSpPr>
          <p:cNvPr id="213" name="Google Shape;213;p33"/>
          <p:cNvSpPr txBox="1"/>
          <p:nvPr>
            <p:ph idx="12" type="sldNum"/>
          </p:nvPr>
        </p:nvSpPr>
        <p:spPr>
          <a:xfrm>
            <a:off x="7086600" y="4888706"/>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298175" y="7201"/>
            <a:ext cx="8229600" cy="746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400"/>
              </a:spcBef>
              <a:spcAft>
                <a:spcPts val="0"/>
              </a:spcAft>
              <a:buClr>
                <a:schemeClr val="dk1"/>
              </a:buClr>
              <a:buSzPts val="1100"/>
              <a:buFont typeface="Arial"/>
              <a:buNone/>
            </a:pPr>
            <a:r>
              <a:rPr b="1" lang="en" sz="3200">
                <a:solidFill>
                  <a:schemeClr val="lt1"/>
                </a:solidFill>
                <a:latin typeface="Times New Roman"/>
                <a:ea typeface="Times New Roman"/>
                <a:cs typeface="Times New Roman"/>
                <a:sym typeface="Times New Roman"/>
              </a:rPr>
              <a:t>ISSUES AND CHALLENGES</a:t>
            </a:r>
            <a:endParaRPr b="1" sz="3200">
              <a:solidFill>
                <a:schemeClr val="lt1"/>
              </a:solidFill>
              <a:latin typeface="Times New Roman"/>
              <a:ea typeface="Times New Roman"/>
              <a:cs typeface="Times New Roman"/>
              <a:sym typeface="Times New Roman"/>
            </a:endParaRPr>
          </a:p>
        </p:txBody>
      </p:sp>
      <p:sp>
        <p:nvSpPr>
          <p:cNvPr id="220" name="Google Shape;220;p34"/>
          <p:cNvSpPr txBox="1"/>
          <p:nvPr>
            <p:ph idx="1" type="body"/>
          </p:nvPr>
        </p:nvSpPr>
        <p:spPr>
          <a:xfrm>
            <a:off x="298175" y="1405490"/>
            <a:ext cx="8427244" cy="233252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360"/>
              </a:spcBef>
              <a:spcAft>
                <a:spcPts val="0"/>
              </a:spcAft>
              <a:buSzPts val="1800"/>
              <a:buNone/>
            </a:pPr>
            <a:r>
              <a:t/>
            </a:r>
            <a:endParaRPr sz="2400">
              <a:latin typeface="Times New Roman"/>
              <a:ea typeface="Times New Roman"/>
              <a:cs typeface="Times New Roman"/>
              <a:sym typeface="Times New Roman"/>
            </a:endParaRPr>
          </a:p>
          <a:p>
            <a:pPr indent="-342900" lvl="0" marL="342900" rtl="0" algn="just">
              <a:lnSpc>
                <a:spcPct val="100000"/>
              </a:lnSpc>
              <a:spcBef>
                <a:spcPts val="360"/>
              </a:spcBef>
              <a:spcAft>
                <a:spcPts val="0"/>
              </a:spcAft>
              <a:buSzPts val="1800"/>
              <a:buFont typeface="Times New Roman"/>
              <a:buChar char="•"/>
            </a:pPr>
            <a:r>
              <a:rPr lang="en" sz="2800">
                <a:latin typeface="Times New Roman"/>
                <a:ea typeface="Times New Roman"/>
                <a:cs typeface="Times New Roman"/>
                <a:sym typeface="Times New Roman"/>
              </a:rPr>
              <a:t>Inconsistent data available for each COPD level</a:t>
            </a:r>
            <a:endParaRPr>
              <a:latin typeface="Times New Roman"/>
              <a:ea typeface="Times New Roman"/>
              <a:cs typeface="Times New Roman"/>
              <a:sym typeface="Times New Roman"/>
            </a:endParaRPr>
          </a:p>
          <a:p>
            <a:pPr indent="-342900" lvl="0" marL="342900" rtl="0" algn="just">
              <a:lnSpc>
                <a:spcPct val="100000"/>
              </a:lnSpc>
              <a:spcBef>
                <a:spcPts val="360"/>
              </a:spcBef>
              <a:spcAft>
                <a:spcPts val="0"/>
              </a:spcAft>
              <a:buSzPts val="1800"/>
              <a:buFont typeface="Times New Roman"/>
              <a:buChar char="•"/>
            </a:pPr>
            <a:r>
              <a:rPr lang="en" sz="2800">
                <a:latin typeface="Times New Roman"/>
                <a:ea typeface="Times New Roman"/>
                <a:cs typeface="Times New Roman"/>
                <a:sym typeface="Times New Roman"/>
              </a:rPr>
              <a:t>Insufficiency of data</a:t>
            </a:r>
            <a:endParaRPr>
              <a:latin typeface="Times New Roman"/>
              <a:ea typeface="Times New Roman"/>
              <a:cs typeface="Times New Roman"/>
              <a:sym typeface="Times New Roman"/>
            </a:endParaRPr>
          </a:p>
          <a:p>
            <a:pPr indent="-342900" lvl="0" marL="342900" rtl="0" algn="just">
              <a:lnSpc>
                <a:spcPct val="100000"/>
              </a:lnSpc>
              <a:spcBef>
                <a:spcPts val="360"/>
              </a:spcBef>
              <a:spcAft>
                <a:spcPts val="0"/>
              </a:spcAft>
              <a:buSzPts val="1800"/>
              <a:buFont typeface="Times New Roman"/>
              <a:buChar char="•"/>
            </a:pPr>
            <a:r>
              <a:rPr lang="en" sz="2800">
                <a:latin typeface="Times New Roman"/>
                <a:ea typeface="Times New Roman"/>
                <a:cs typeface="Times New Roman"/>
                <a:sym typeface="Times New Roman"/>
              </a:rPr>
              <a:t>Audios were available at different time lengths</a:t>
            </a:r>
            <a:endParaRPr>
              <a:latin typeface="Times New Roman"/>
              <a:ea typeface="Times New Roman"/>
              <a:cs typeface="Times New Roman"/>
              <a:sym typeface="Times New Roman"/>
            </a:endParaRPr>
          </a:p>
          <a:p>
            <a:pPr indent="-342900" lvl="0" marL="342900" rtl="0" algn="just">
              <a:lnSpc>
                <a:spcPct val="100000"/>
              </a:lnSpc>
              <a:spcBef>
                <a:spcPts val="360"/>
              </a:spcBef>
              <a:spcAft>
                <a:spcPts val="0"/>
              </a:spcAft>
              <a:buSzPts val="1800"/>
              <a:buFont typeface="Times New Roman"/>
              <a:buChar char="•"/>
            </a:pPr>
            <a:r>
              <a:rPr lang="en" sz="2800">
                <a:latin typeface="Times New Roman"/>
                <a:ea typeface="Times New Roman"/>
                <a:cs typeface="Times New Roman"/>
                <a:sym typeface="Times New Roman"/>
              </a:rPr>
              <a:t>Tedious process of spirometry.</a:t>
            </a:r>
            <a:endParaRPr>
              <a:latin typeface="Times New Roman"/>
              <a:ea typeface="Times New Roman"/>
              <a:cs typeface="Times New Roman"/>
              <a:sym typeface="Times New Roman"/>
            </a:endParaRPr>
          </a:p>
        </p:txBody>
      </p:sp>
      <p:sp>
        <p:nvSpPr>
          <p:cNvPr id="221" name="Google Shape;221;p34"/>
          <p:cNvSpPr txBox="1"/>
          <p:nvPr>
            <p:ph idx="12" type="sldNum"/>
          </p:nvPr>
        </p:nvSpPr>
        <p:spPr>
          <a:xfrm>
            <a:off x="7086600" y="4888706"/>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ph type="title"/>
          </p:nvPr>
        </p:nvSpPr>
        <p:spPr>
          <a:xfrm>
            <a:off x="298174" y="7196"/>
            <a:ext cx="8229600" cy="659554"/>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2800"/>
              <a:buFont typeface="Times New Roman"/>
              <a:buNone/>
            </a:pPr>
            <a:r>
              <a:rPr b="1" lang="en" sz="3200">
                <a:solidFill>
                  <a:schemeClr val="lt1"/>
                </a:solidFill>
                <a:latin typeface="Times New Roman"/>
                <a:ea typeface="Times New Roman"/>
                <a:cs typeface="Times New Roman"/>
                <a:sym typeface="Times New Roman"/>
              </a:rPr>
              <a:t>PROBLEM STATEMENT</a:t>
            </a:r>
            <a:endParaRPr b="1" sz="3200">
              <a:solidFill>
                <a:schemeClr val="lt1"/>
              </a:solidFill>
              <a:latin typeface="Times New Roman"/>
              <a:ea typeface="Times New Roman"/>
              <a:cs typeface="Times New Roman"/>
              <a:sym typeface="Times New Roman"/>
            </a:endParaRPr>
          </a:p>
        </p:txBody>
      </p:sp>
      <p:sp>
        <p:nvSpPr>
          <p:cNvPr id="227" name="Google Shape;227;p35"/>
          <p:cNvSpPr txBox="1"/>
          <p:nvPr>
            <p:ph idx="1" type="body"/>
          </p:nvPr>
        </p:nvSpPr>
        <p:spPr>
          <a:xfrm>
            <a:off x="200025" y="1071563"/>
            <a:ext cx="8677275" cy="3429937"/>
          </a:xfrm>
          <a:prstGeom prst="rect">
            <a:avLst/>
          </a:prstGeom>
          <a:noFill/>
          <a:ln>
            <a:noFill/>
          </a:ln>
        </p:spPr>
        <p:txBody>
          <a:bodyPr anchorCtr="0" anchor="t" bIns="45700" lIns="91425" spcFirstLastPara="1" rIns="91425" wrap="square" tIns="45700">
            <a:normAutofit fontScale="32500" lnSpcReduction="20000"/>
          </a:bodyPr>
          <a:lstStyle/>
          <a:p>
            <a:pPr indent="0" lvl="0" marL="0" rtl="0" algn="just">
              <a:lnSpc>
                <a:spcPct val="100000"/>
              </a:lnSpc>
              <a:spcBef>
                <a:spcPts val="600"/>
              </a:spcBef>
              <a:spcAft>
                <a:spcPts val="0"/>
              </a:spcAft>
              <a:buSzPct val="282352"/>
              <a:buNone/>
            </a:pPr>
            <a:r>
              <a:t/>
            </a:r>
            <a:endParaRPr sz="2550">
              <a:latin typeface="Times New Roman"/>
              <a:ea typeface="Times New Roman"/>
              <a:cs typeface="Times New Roman"/>
              <a:sym typeface="Times New Roman"/>
            </a:endParaRPr>
          </a:p>
          <a:p>
            <a:pPr indent="0" lvl="0" marL="457200" rtl="0" algn="just">
              <a:lnSpc>
                <a:spcPct val="100000"/>
              </a:lnSpc>
              <a:spcBef>
                <a:spcPts val="0"/>
              </a:spcBef>
              <a:spcAft>
                <a:spcPts val="0"/>
              </a:spcAft>
              <a:buSzPct val="50979"/>
              <a:buNone/>
            </a:pPr>
            <a:r>
              <a:t/>
            </a:r>
            <a:endParaRPr sz="8827">
              <a:latin typeface="Times New Roman"/>
              <a:ea typeface="Times New Roman"/>
              <a:cs typeface="Times New Roman"/>
              <a:sym typeface="Times New Roman"/>
            </a:endParaRPr>
          </a:p>
          <a:p>
            <a:pPr indent="457200" lvl="0" marL="0" rtl="0" algn="just">
              <a:lnSpc>
                <a:spcPct val="170000"/>
              </a:lnSpc>
              <a:spcBef>
                <a:spcPts val="0"/>
              </a:spcBef>
              <a:spcAft>
                <a:spcPts val="0"/>
              </a:spcAft>
              <a:buSzPct val="92307"/>
              <a:buNone/>
            </a:pPr>
            <a:r>
              <a:rPr lang="en" sz="6000">
                <a:latin typeface="Times New Roman"/>
                <a:ea typeface="Times New Roman"/>
                <a:cs typeface="Times New Roman"/>
                <a:sym typeface="Times New Roman"/>
              </a:rPr>
              <a:t>The project is aimed at assessing the progression of COPD severity and conducting multi-class classification of five types based on the level of damage inflicted on the pulmonary organs, ranging from COPD0 (low risk) to COPD4 (high risk), utilizing the RESNET-50 DNN architecture.</a:t>
            </a:r>
            <a:endParaRPr sz="6000">
              <a:latin typeface="Times New Roman"/>
              <a:ea typeface="Times New Roman"/>
              <a:cs typeface="Times New Roman"/>
              <a:sym typeface="Times New Roman"/>
            </a:endParaRPr>
          </a:p>
          <a:p>
            <a:pPr indent="0" lvl="0" marL="0" rtl="0" algn="just">
              <a:lnSpc>
                <a:spcPct val="100000"/>
              </a:lnSpc>
              <a:spcBef>
                <a:spcPts val="600"/>
              </a:spcBef>
              <a:spcAft>
                <a:spcPts val="0"/>
              </a:spcAft>
              <a:buSzPct val="282352"/>
              <a:buNone/>
            </a:pPr>
            <a:r>
              <a:t/>
            </a:r>
            <a:endParaRPr sz="2550">
              <a:latin typeface="Times New Roman"/>
              <a:ea typeface="Times New Roman"/>
              <a:cs typeface="Times New Roman"/>
              <a:sym typeface="Times New Roman"/>
            </a:endParaRPr>
          </a:p>
          <a:p>
            <a:pPr indent="0" lvl="0" marL="0" rtl="0" algn="just">
              <a:lnSpc>
                <a:spcPct val="100000"/>
              </a:lnSpc>
              <a:spcBef>
                <a:spcPts val="600"/>
              </a:spcBef>
              <a:spcAft>
                <a:spcPts val="0"/>
              </a:spcAft>
              <a:buSzPct val="300000"/>
              <a:buNone/>
            </a:pPr>
            <a:r>
              <a:t/>
            </a:r>
            <a:endParaRPr sz="2400">
              <a:latin typeface="Times New Roman"/>
              <a:ea typeface="Times New Roman"/>
              <a:cs typeface="Times New Roman"/>
              <a:sym typeface="Times New Roman"/>
            </a:endParaRPr>
          </a:p>
          <a:p>
            <a:pPr indent="0" lvl="0" marL="0" rtl="0" algn="just">
              <a:lnSpc>
                <a:spcPct val="100000"/>
              </a:lnSpc>
              <a:spcBef>
                <a:spcPts val="600"/>
              </a:spcBef>
              <a:spcAft>
                <a:spcPts val="0"/>
              </a:spcAft>
              <a:buSzPct val="300000"/>
              <a:buNone/>
            </a:pPr>
            <a:r>
              <a:t/>
            </a:r>
            <a:endParaRPr sz="2400">
              <a:latin typeface="Times New Roman"/>
              <a:ea typeface="Times New Roman"/>
              <a:cs typeface="Times New Roman"/>
              <a:sym typeface="Times New Roman"/>
            </a:endParaRPr>
          </a:p>
          <a:p>
            <a:pPr indent="-139700" lvl="0" marL="342900" rtl="0" algn="just">
              <a:lnSpc>
                <a:spcPct val="100000"/>
              </a:lnSpc>
              <a:spcBef>
                <a:spcPts val="0"/>
              </a:spcBef>
              <a:spcAft>
                <a:spcPts val="0"/>
              </a:spcAft>
              <a:buClr>
                <a:schemeClr val="dk1"/>
              </a:buClr>
              <a:buSzPct val="100000"/>
              <a:buNone/>
            </a:pPr>
            <a:r>
              <a:t/>
            </a:r>
            <a:endParaRPr>
              <a:latin typeface="Times New Roman"/>
              <a:ea typeface="Times New Roman"/>
              <a:cs typeface="Times New Roman"/>
              <a:sym typeface="Times New Roman"/>
            </a:endParaRPr>
          </a:p>
        </p:txBody>
      </p:sp>
      <p:sp>
        <p:nvSpPr>
          <p:cNvPr id="228" name="Google Shape;228;p35"/>
          <p:cNvSpPr txBox="1"/>
          <p:nvPr>
            <p:ph idx="10" type="dt"/>
          </p:nvPr>
        </p:nvSpPr>
        <p:spPr>
          <a:xfrm>
            <a:off x="0" y="4888706"/>
            <a:ext cx="985838" cy="27384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
              <a:t>08/11/2023</a:t>
            </a:r>
            <a:endParaRPr/>
          </a:p>
        </p:txBody>
      </p:sp>
      <p:sp>
        <p:nvSpPr>
          <p:cNvPr id="229" name="Google Shape;229;p35"/>
          <p:cNvSpPr txBox="1"/>
          <p:nvPr>
            <p:ph idx="12" type="sldNum"/>
          </p:nvPr>
        </p:nvSpPr>
        <p:spPr>
          <a:xfrm>
            <a:off x="7086600" y="4888706"/>
            <a:ext cx="21336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6"/>
          <p:cNvSpPr txBox="1"/>
          <p:nvPr>
            <p:ph idx="1" type="body"/>
          </p:nvPr>
        </p:nvSpPr>
        <p:spPr>
          <a:xfrm>
            <a:off x="8079581" y="2707481"/>
            <a:ext cx="300555" cy="336948"/>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100000"/>
              </a:lnSpc>
              <a:spcBef>
                <a:spcPts val="600"/>
              </a:spcBef>
              <a:spcAft>
                <a:spcPts val="0"/>
              </a:spcAft>
              <a:buClr>
                <a:schemeClr val="dk1"/>
              </a:buClr>
              <a:buSzPct val="83333"/>
              <a:buNone/>
            </a:pPr>
            <a:r>
              <a:t/>
            </a:r>
            <a:endParaRPr sz="2400"/>
          </a:p>
          <a:p>
            <a:pPr indent="0" lvl="0" marL="0" rtl="0" algn="l">
              <a:lnSpc>
                <a:spcPct val="100000"/>
              </a:lnSpc>
              <a:spcBef>
                <a:spcPts val="600"/>
              </a:spcBef>
              <a:spcAft>
                <a:spcPts val="0"/>
              </a:spcAft>
              <a:buClr>
                <a:schemeClr val="dk1"/>
              </a:buClr>
              <a:buSzPct val="83333"/>
              <a:buNone/>
            </a:pPr>
            <a:r>
              <a:t/>
            </a:r>
            <a:endParaRPr sz="2400"/>
          </a:p>
        </p:txBody>
      </p:sp>
      <p:sp>
        <p:nvSpPr>
          <p:cNvPr id="235" name="Google Shape;235;p36"/>
          <p:cNvSpPr txBox="1"/>
          <p:nvPr>
            <p:ph idx="10" type="dt"/>
          </p:nvPr>
        </p:nvSpPr>
        <p:spPr>
          <a:xfrm>
            <a:off x="0" y="4888706"/>
            <a:ext cx="978694" cy="27384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
              <a:t>08/11/2023</a:t>
            </a:r>
            <a:endParaRPr/>
          </a:p>
        </p:txBody>
      </p:sp>
      <p:sp>
        <p:nvSpPr>
          <p:cNvPr id="236" name="Google Shape;236;p36"/>
          <p:cNvSpPr txBox="1"/>
          <p:nvPr>
            <p:ph idx="12" type="sldNum"/>
          </p:nvPr>
        </p:nvSpPr>
        <p:spPr>
          <a:xfrm>
            <a:off x="7086600" y="4888706"/>
            <a:ext cx="21336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237" name="Google Shape;237;p36"/>
          <p:cNvSpPr txBox="1"/>
          <p:nvPr>
            <p:ph type="title"/>
          </p:nvPr>
        </p:nvSpPr>
        <p:spPr>
          <a:xfrm>
            <a:off x="298174" y="7196"/>
            <a:ext cx="8229600" cy="659554"/>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 sz="3200">
                <a:solidFill>
                  <a:schemeClr val="lt1"/>
                </a:solidFill>
                <a:latin typeface="Times New Roman"/>
                <a:ea typeface="Times New Roman"/>
                <a:cs typeface="Times New Roman"/>
                <a:sym typeface="Times New Roman"/>
              </a:rPr>
              <a:t>ARCHITECTURE DIAGRAM</a:t>
            </a:r>
            <a:endParaRPr b="1" sz="3200">
              <a:solidFill>
                <a:schemeClr val="lt1"/>
              </a:solidFill>
              <a:latin typeface="Times New Roman"/>
              <a:ea typeface="Times New Roman"/>
              <a:cs typeface="Times New Roman"/>
              <a:sym typeface="Times New Roman"/>
            </a:endParaRPr>
          </a:p>
        </p:txBody>
      </p:sp>
      <p:pic>
        <p:nvPicPr>
          <p:cNvPr id="238" name="Google Shape;238;p36"/>
          <p:cNvPicPr preferRelativeResize="0"/>
          <p:nvPr/>
        </p:nvPicPr>
        <p:blipFill rotWithShape="1">
          <a:blip r:embed="rId3">
            <a:alphaModFix/>
          </a:blip>
          <a:srcRect b="0" l="0" r="0" t="0"/>
          <a:stretch/>
        </p:blipFill>
        <p:spPr>
          <a:xfrm>
            <a:off x="648166" y="825109"/>
            <a:ext cx="7847668" cy="390523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7"/>
          <p:cNvSpPr txBox="1"/>
          <p:nvPr>
            <p:ph type="title"/>
          </p:nvPr>
        </p:nvSpPr>
        <p:spPr>
          <a:xfrm>
            <a:off x="298174" y="7196"/>
            <a:ext cx="8229600" cy="65955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960"/>
              <a:buFont typeface="Calibri"/>
              <a:buNone/>
            </a:pPr>
            <a:r>
              <a:rPr b="1" lang="en" sz="3200">
                <a:solidFill>
                  <a:schemeClr val="lt1"/>
                </a:solidFill>
                <a:latin typeface="Times New Roman"/>
                <a:ea typeface="Times New Roman"/>
                <a:cs typeface="Times New Roman"/>
                <a:sym typeface="Times New Roman"/>
              </a:rPr>
              <a:t>SYSTEM REQUIREMENTS AND TOOLS</a:t>
            </a:r>
            <a:endParaRPr/>
          </a:p>
        </p:txBody>
      </p:sp>
      <p:sp>
        <p:nvSpPr>
          <p:cNvPr id="244" name="Google Shape;244;p37"/>
          <p:cNvSpPr txBox="1"/>
          <p:nvPr>
            <p:ph idx="1" type="body"/>
          </p:nvPr>
        </p:nvSpPr>
        <p:spPr>
          <a:xfrm>
            <a:off x="228600" y="1047750"/>
            <a:ext cx="8610600" cy="3546873"/>
          </a:xfrm>
          <a:prstGeom prst="rect">
            <a:avLst/>
          </a:prstGeom>
          <a:noFill/>
          <a:ln>
            <a:noFill/>
          </a:ln>
        </p:spPr>
        <p:txBody>
          <a:bodyPr anchorCtr="0" anchor="t" bIns="45700" lIns="91425" spcFirstLastPara="1" rIns="91425" wrap="square" tIns="45700">
            <a:normAutofit/>
          </a:bodyPr>
          <a:lstStyle/>
          <a:p>
            <a:pPr indent="0" lvl="0" marL="114300" rtl="0" algn="just">
              <a:lnSpc>
                <a:spcPct val="100000"/>
              </a:lnSpc>
              <a:spcBef>
                <a:spcPts val="0"/>
              </a:spcBef>
              <a:spcAft>
                <a:spcPts val="0"/>
              </a:spcAft>
              <a:buSzPts val="1800"/>
              <a:buNone/>
            </a:pPr>
            <a:r>
              <a:rPr b="1" lang="en" sz="2000">
                <a:latin typeface="Times New Roman"/>
                <a:ea typeface="Times New Roman"/>
                <a:cs typeface="Times New Roman"/>
                <a:sym typeface="Times New Roman"/>
              </a:rPr>
              <a:t>HARDWARE SPECIFICATIONS </a:t>
            </a:r>
            <a:endParaRPr sz="2000">
              <a:latin typeface="Times New Roman"/>
              <a:ea typeface="Times New Roman"/>
              <a:cs typeface="Times New Roman"/>
              <a:sym typeface="Times New Roman"/>
            </a:endParaRPr>
          </a:p>
          <a:p>
            <a:pPr indent="0" lvl="0" marL="114300" rtl="0" algn="just">
              <a:lnSpc>
                <a:spcPct val="100000"/>
              </a:lnSpc>
              <a:spcBef>
                <a:spcPts val="0"/>
              </a:spcBef>
              <a:spcAft>
                <a:spcPts val="0"/>
              </a:spcAft>
              <a:buSzPts val="1800"/>
              <a:buNone/>
            </a:pPr>
            <a:r>
              <a:rPr lang="en" sz="2000">
                <a:latin typeface="Times New Roman"/>
                <a:ea typeface="Times New Roman"/>
                <a:cs typeface="Times New Roman"/>
                <a:sym typeface="Times New Roman"/>
              </a:rPr>
              <a:t>CPU : Intel® Core(TM) i5 CPU @ 1.70GHz 2.40 GHz </a:t>
            </a:r>
            <a:endParaRPr sz="2000">
              <a:latin typeface="Times New Roman"/>
              <a:ea typeface="Times New Roman"/>
              <a:cs typeface="Times New Roman"/>
              <a:sym typeface="Times New Roman"/>
            </a:endParaRPr>
          </a:p>
          <a:p>
            <a:pPr indent="0" lvl="0" marL="114300" rtl="0" algn="just">
              <a:lnSpc>
                <a:spcPct val="100000"/>
              </a:lnSpc>
              <a:spcBef>
                <a:spcPts val="0"/>
              </a:spcBef>
              <a:spcAft>
                <a:spcPts val="0"/>
              </a:spcAft>
              <a:buSzPts val="1800"/>
              <a:buNone/>
            </a:pPr>
            <a:r>
              <a:rPr lang="en" sz="2000">
                <a:latin typeface="Times New Roman"/>
                <a:ea typeface="Times New Roman"/>
                <a:cs typeface="Times New Roman"/>
                <a:sym typeface="Times New Roman"/>
              </a:rPr>
              <a:t>RAM : 8 GB </a:t>
            </a:r>
            <a:endParaRPr sz="2000">
              <a:latin typeface="Times New Roman"/>
              <a:ea typeface="Times New Roman"/>
              <a:cs typeface="Times New Roman"/>
              <a:sym typeface="Times New Roman"/>
            </a:endParaRPr>
          </a:p>
          <a:p>
            <a:pPr indent="0" lvl="0" marL="114300" rtl="0" algn="just">
              <a:lnSpc>
                <a:spcPct val="100000"/>
              </a:lnSpc>
              <a:spcBef>
                <a:spcPts val="0"/>
              </a:spcBef>
              <a:spcAft>
                <a:spcPts val="0"/>
              </a:spcAft>
              <a:buSzPts val="1800"/>
              <a:buNone/>
            </a:pPr>
            <a:r>
              <a:rPr lang="en" sz="2000">
                <a:latin typeface="Times New Roman"/>
                <a:ea typeface="Times New Roman"/>
                <a:cs typeface="Times New Roman"/>
                <a:sym typeface="Times New Roman"/>
              </a:rPr>
              <a:t>Storage : 16 GB</a:t>
            </a:r>
            <a:endParaRPr sz="2000">
              <a:latin typeface="Times New Roman"/>
              <a:ea typeface="Times New Roman"/>
              <a:cs typeface="Times New Roman"/>
              <a:sym typeface="Times New Roman"/>
            </a:endParaRPr>
          </a:p>
          <a:p>
            <a:pPr indent="0" lvl="0" marL="114300" rtl="0" algn="just">
              <a:lnSpc>
                <a:spcPct val="100000"/>
              </a:lnSpc>
              <a:spcBef>
                <a:spcPts val="0"/>
              </a:spcBef>
              <a:spcAft>
                <a:spcPts val="0"/>
              </a:spcAft>
              <a:buSzPts val="1800"/>
              <a:buNone/>
            </a:pPr>
            <a:r>
              <a:t/>
            </a:r>
            <a:endParaRPr b="1" sz="2000">
              <a:latin typeface="Times New Roman"/>
              <a:ea typeface="Times New Roman"/>
              <a:cs typeface="Times New Roman"/>
              <a:sym typeface="Times New Roman"/>
            </a:endParaRPr>
          </a:p>
          <a:p>
            <a:pPr indent="0" lvl="0" marL="114300" rtl="0" algn="just">
              <a:lnSpc>
                <a:spcPct val="100000"/>
              </a:lnSpc>
              <a:spcBef>
                <a:spcPts val="0"/>
              </a:spcBef>
              <a:spcAft>
                <a:spcPts val="0"/>
              </a:spcAft>
              <a:buSzPts val="1800"/>
              <a:buNone/>
            </a:pPr>
            <a:r>
              <a:t/>
            </a:r>
            <a:endParaRPr b="1" sz="2000">
              <a:latin typeface="Times New Roman"/>
              <a:ea typeface="Times New Roman"/>
              <a:cs typeface="Times New Roman"/>
              <a:sym typeface="Times New Roman"/>
            </a:endParaRPr>
          </a:p>
          <a:p>
            <a:pPr indent="0" lvl="0" marL="114300" rtl="0" algn="just">
              <a:lnSpc>
                <a:spcPct val="100000"/>
              </a:lnSpc>
              <a:spcBef>
                <a:spcPts val="0"/>
              </a:spcBef>
              <a:spcAft>
                <a:spcPts val="0"/>
              </a:spcAft>
              <a:buSzPts val="1800"/>
              <a:buNone/>
            </a:pPr>
            <a:r>
              <a:rPr b="1" lang="en" sz="2000">
                <a:latin typeface="Times New Roman"/>
                <a:ea typeface="Times New Roman"/>
                <a:cs typeface="Times New Roman"/>
                <a:sym typeface="Times New Roman"/>
              </a:rPr>
              <a:t>SOFTWARE SPECIFICATIONS </a:t>
            </a:r>
            <a:endParaRPr sz="2000">
              <a:latin typeface="Times New Roman"/>
              <a:ea typeface="Times New Roman"/>
              <a:cs typeface="Times New Roman"/>
              <a:sym typeface="Times New Roman"/>
            </a:endParaRPr>
          </a:p>
          <a:p>
            <a:pPr indent="0" lvl="0" marL="114300" rtl="0" algn="just">
              <a:lnSpc>
                <a:spcPct val="100000"/>
              </a:lnSpc>
              <a:spcBef>
                <a:spcPts val="0"/>
              </a:spcBef>
              <a:spcAft>
                <a:spcPts val="0"/>
              </a:spcAft>
              <a:buSzPts val="1800"/>
              <a:buNone/>
            </a:pPr>
            <a:r>
              <a:rPr lang="en" sz="2000">
                <a:latin typeface="Times New Roman"/>
                <a:ea typeface="Times New Roman"/>
                <a:cs typeface="Times New Roman"/>
                <a:sym typeface="Times New Roman"/>
              </a:rPr>
              <a:t>Operating System : Windows 10 </a:t>
            </a:r>
            <a:endParaRPr sz="2000">
              <a:latin typeface="Times New Roman"/>
              <a:ea typeface="Times New Roman"/>
              <a:cs typeface="Times New Roman"/>
              <a:sym typeface="Times New Roman"/>
            </a:endParaRPr>
          </a:p>
          <a:p>
            <a:pPr indent="0" lvl="0" marL="114300" rtl="0" algn="just">
              <a:lnSpc>
                <a:spcPct val="100000"/>
              </a:lnSpc>
              <a:spcBef>
                <a:spcPts val="0"/>
              </a:spcBef>
              <a:spcAft>
                <a:spcPts val="0"/>
              </a:spcAft>
              <a:buSzPts val="1800"/>
              <a:buNone/>
            </a:pPr>
            <a:r>
              <a:rPr lang="en" sz="2000">
                <a:latin typeface="Times New Roman"/>
                <a:ea typeface="Times New Roman"/>
                <a:cs typeface="Times New Roman"/>
                <a:sym typeface="Times New Roman"/>
              </a:rPr>
              <a:t>Programming Language : Python </a:t>
            </a:r>
            <a:endParaRPr sz="2000">
              <a:latin typeface="Times New Roman"/>
              <a:ea typeface="Times New Roman"/>
              <a:cs typeface="Times New Roman"/>
              <a:sym typeface="Times New Roman"/>
            </a:endParaRPr>
          </a:p>
          <a:p>
            <a:pPr indent="0" lvl="0" marL="114300" rtl="0" algn="just">
              <a:lnSpc>
                <a:spcPct val="100000"/>
              </a:lnSpc>
              <a:spcBef>
                <a:spcPts val="0"/>
              </a:spcBef>
              <a:spcAft>
                <a:spcPts val="0"/>
              </a:spcAft>
              <a:buSzPts val="1800"/>
              <a:buNone/>
            </a:pPr>
            <a:r>
              <a:rPr lang="en" sz="2000">
                <a:latin typeface="Times New Roman"/>
                <a:ea typeface="Times New Roman"/>
                <a:cs typeface="Times New Roman"/>
                <a:sym typeface="Times New Roman"/>
              </a:rPr>
              <a:t>Tools &amp; Frameworks : Tensorflow, Librosa and AudioSegment </a:t>
            </a:r>
            <a:endParaRPr sz="2000">
              <a:latin typeface="Times New Roman"/>
              <a:ea typeface="Times New Roman"/>
              <a:cs typeface="Times New Roman"/>
              <a:sym typeface="Times New Roman"/>
            </a:endParaRPr>
          </a:p>
        </p:txBody>
      </p:sp>
      <p:sp>
        <p:nvSpPr>
          <p:cNvPr id="245" name="Google Shape;245;p37"/>
          <p:cNvSpPr txBox="1"/>
          <p:nvPr>
            <p:ph idx="10" type="dt"/>
          </p:nvPr>
        </p:nvSpPr>
        <p:spPr>
          <a:xfrm>
            <a:off x="-1" y="4888706"/>
            <a:ext cx="957263" cy="27384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
              <a:t>08/11/2023</a:t>
            </a:r>
            <a:endParaRPr/>
          </a:p>
        </p:txBody>
      </p:sp>
      <p:sp>
        <p:nvSpPr>
          <p:cNvPr id="246" name="Google Shape;246;p37"/>
          <p:cNvSpPr txBox="1"/>
          <p:nvPr>
            <p:ph idx="12" type="sldNum"/>
          </p:nvPr>
        </p:nvSpPr>
        <p:spPr>
          <a:xfrm>
            <a:off x="7086600" y="4888706"/>
            <a:ext cx="21336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ph type="title"/>
          </p:nvPr>
        </p:nvSpPr>
        <p:spPr>
          <a:xfrm>
            <a:off x="298175" y="7201"/>
            <a:ext cx="8229600" cy="746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400"/>
              </a:spcBef>
              <a:spcAft>
                <a:spcPts val="0"/>
              </a:spcAft>
              <a:buClr>
                <a:schemeClr val="dk1"/>
              </a:buClr>
              <a:buSzPts val="1100"/>
              <a:buFont typeface="Arial"/>
              <a:buNone/>
            </a:pPr>
            <a:r>
              <a:rPr b="1" lang="en" sz="3200">
                <a:solidFill>
                  <a:schemeClr val="lt1"/>
                </a:solidFill>
                <a:latin typeface="Times New Roman"/>
                <a:ea typeface="Times New Roman"/>
                <a:cs typeface="Times New Roman"/>
                <a:sym typeface="Times New Roman"/>
              </a:rPr>
              <a:t>MODULES AND ITS DESCRIPTION</a:t>
            </a:r>
            <a:endParaRPr b="1" sz="3200">
              <a:solidFill>
                <a:schemeClr val="lt1"/>
              </a:solidFill>
              <a:latin typeface="Times New Roman"/>
              <a:ea typeface="Times New Roman"/>
              <a:cs typeface="Times New Roman"/>
              <a:sym typeface="Times New Roman"/>
            </a:endParaRPr>
          </a:p>
        </p:txBody>
      </p:sp>
      <p:sp>
        <p:nvSpPr>
          <p:cNvPr id="253" name="Google Shape;253;p38"/>
          <p:cNvSpPr txBox="1"/>
          <p:nvPr>
            <p:ph idx="1" type="body"/>
          </p:nvPr>
        </p:nvSpPr>
        <p:spPr>
          <a:xfrm>
            <a:off x="457200" y="1321650"/>
            <a:ext cx="8610600" cy="284559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lang="en" sz="2400">
                <a:latin typeface="Times New Roman"/>
                <a:ea typeface="Times New Roman"/>
                <a:cs typeface="Times New Roman"/>
                <a:sym typeface="Times New Roman"/>
              </a:rPr>
              <a:t>The modules are listed below:</a:t>
            </a:r>
            <a:endParaRPr>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rPr lang="en" sz="2400">
                <a:latin typeface="Times New Roman"/>
                <a:ea typeface="Times New Roman"/>
                <a:cs typeface="Times New Roman"/>
                <a:sym typeface="Times New Roman"/>
              </a:rPr>
              <a:t>1.Preprocessing</a:t>
            </a:r>
            <a:endParaRPr>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rPr lang="en" sz="2400">
                <a:latin typeface="Times New Roman"/>
                <a:ea typeface="Times New Roman"/>
                <a:cs typeface="Times New Roman"/>
                <a:sym typeface="Times New Roman"/>
              </a:rPr>
              <a:t>2.Data Augmentation</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rPr lang="en" sz="2400">
                <a:latin typeface="Times New Roman"/>
                <a:ea typeface="Times New Roman"/>
                <a:cs typeface="Times New Roman"/>
                <a:sym typeface="Times New Roman"/>
              </a:rPr>
              <a:t>3.Feature Extraction</a:t>
            </a:r>
            <a:endParaRPr>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rPr lang="en" sz="2400">
                <a:latin typeface="Times New Roman"/>
                <a:ea typeface="Times New Roman"/>
                <a:cs typeface="Times New Roman"/>
                <a:sym typeface="Times New Roman"/>
              </a:rPr>
              <a:t>4.Model Training </a:t>
            </a:r>
            <a:endParaRPr>
              <a:latin typeface="Times New Roman"/>
              <a:ea typeface="Times New Roman"/>
              <a:cs typeface="Times New Roman"/>
              <a:sym typeface="Times New Roman"/>
            </a:endParaRPr>
          </a:p>
        </p:txBody>
      </p:sp>
      <p:sp>
        <p:nvSpPr>
          <p:cNvPr id="254" name="Google Shape;254;p38"/>
          <p:cNvSpPr txBox="1"/>
          <p:nvPr>
            <p:ph idx="12" type="sldNum"/>
          </p:nvPr>
        </p:nvSpPr>
        <p:spPr>
          <a:xfrm>
            <a:off x="7086600" y="4888706"/>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9"/>
          <p:cNvSpPr txBox="1"/>
          <p:nvPr>
            <p:ph type="title"/>
          </p:nvPr>
        </p:nvSpPr>
        <p:spPr>
          <a:xfrm>
            <a:off x="298175" y="7201"/>
            <a:ext cx="8229600" cy="746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400"/>
              </a:spcBef>
              <a:spcAft>
                <a:spcPts val="0"/>
              </a:spcAft>
              <a:buClr>
                <a:schemeClr val="dk1"/>
              </a:buClr>
              <a:buSzPts val="1100"/>
              <a:buFont typeface="Arial"/>
              <a:buNone/>
            </a:pPr>
            <a:r>
              <a:rPr b="1" lang="en" sz="3200">
                <a:solidFill>
                  <a:schemeClr val="lt1"/>
                </a:solidFill>
                <a:latin typeface="Times New Roman"/>
                <a:ea typeface="Times New Roman"/>
                <a:cs typeface="Times New Roman"/>
                <a:sym typeface="Times New Roman"/>
              </a:rPr>
              <a:t>PREPROCESSING</a:t>
            </a:r>
            <a:endParaRPr b="1" sz="3200">
              <a:solidFill>
                <a:schemeClr val="lt1"/>
              </a:solidFill>
              <a:latin typeface="Times New Roman"/>
              <a:ea typeface="Times New Roman"/>
              <a:cs typeface="Times New Roman"/>
              <a:sym typeface="Times New Roman"/>
            </a:endParaRPr>
          </a:p>
        </p:txBody>
      </p:sp>
      <p:sp>
        <p:nvSpPr>
          <p:cNvPr id="261" name="Google Shape;261;p39"/>
          <p:cNvSpPr txBox="1"/>
          <p:nvPr>
            <p:ph idx="1" type="body"/>
          </p:nvPr>
        </p:nvSpPr>
        <p:spPr>
          <a:xfrm>
            <a:off x="417261" y="970185"/>
            <a:ext cx="2964600" cy="3758978"/>
          </a:xfrm>
          <a:prstGeom prst="rect">
            <a:avLst/>
          </a:prstGeom>
          <a:noFill/>
          <a:ln>
            <a:noFill/>
          </a:ln>
        </p:spPr>
        <p:txBody>
          <a:bodyPr anchorCtr="0" anchor="t" bIns="45700" lIns="91425" spcFirstLastPara="1" rIns="91425" wrap="square" tIns="45700">
            <a:noAutofit/>
          </a:bodyPr>
          <a:lstStyle/>
          <a:p>
            <a:pPr indent="-285750" lvl="0" marL="285750" rtl="0" algn="just">
              <a:lnSpc>
                <a:spcPct val="100000"/>
              </a:lnSpc>
              <a:spcBef>
                <a:spcPts val="360"/>
              </a:spcBef>
              <a:spcAft>
                <a:spcPts val="0"/>
              </a:spcAft>
              <a:buSzPts val="2100"/>
              <a:buFont typeface="Times New Roman"/>
              <a:buChar char="•"/>
            </a:pPr>
            <a:r>
              <a:rPr i="0" lang="en" sz="1500">
                <a:solidFill>
                  <a:srgbClr val="202124"/>
                </a:solidFill>
                <a:latin typeface="Times New Roman"/>
                <a:ea typeface="Times New Roman"/>
                <a:cs typeface="Times New Roman"/>
                <a:sym typeface="Times New Roman"/>
              </a:rPr>
              <a:t>A window length of 10 seconds contains approximately 2 cycles of lung sound signals, making it significant for capturing information for analysis.[1]</a:t>
            </a:r>
            <a:endParaRPr sz="3500">
              <a:latin typeface="Times New Roman"/>
              <a:ea typeface="Times New Roman"/>
              <a:cs typeface="Times New Roman"/>
              <a:sym typeface="Times New Roman"/>
            </a:endParaRPr>
          </a:p>
          <a:p>
            <a:pPr indent="-171450" lvl="0" marL="285750" rtl="0" algn="just">
              <a:lnSpc>
                <a:spcPct val="100000"/>
              </a:lnSpc>
              <a:spcBef>
                <a:spcPts val="360"/>
              </a:spcBef>
              <a:spcAft>
                <a:spcPts val="0"/>
              </a:spcAft>
              <a:buSzPts val="1800"/>
              <a:buNone/>
            </a:pPr>
            <a:r>
              <a:t/>
            </a:r>
            <a:endParaRPr sz="1500">
              <a:solidFill>
                <a:srgbClr val="202124"/>
              </a:solidFill>
              <a:latin typeface="Times New Roman"/>
              <a:ea typeface="Times New Roman"/>
              <a:cs typeface="Times New Roman"/>
              <a:sym typeface="Times New Roman"/>
            </a:endParaRPr>
          </a:p>
          <a:p>
            <a:pPr indent="-285750" lvl="0" marL="285750" rtl="0" algn="just">
              <a:lnSpc>
                <a:spcPct val="100000"/>
              </a:lnSpc>
              <a:spcBef>
                <a:spcPts val="360"/>
              </a:spcBef>
              <a:spcAft>
                <a:spcPts val="0"/>
              </a:spcAft>
              <a:buSzPts val="2100"/>
              <a:buFont typeface="Times New Roman"/>
              <a:buChar char="•"/>
            </a:pPr>
            <a:r>
              <a:rPr i="0" lang="en" sz="1500">
                <a:solidFill>
                  <a:srgbClr val="202124"/>
                </a:solidFill>
                <a:latin typeface="Times New Roman"/>
                <a:ea typeface="Times New Roman"/>
                <a:cs typeface="Times New Roman"/>
                <a:sym typeface="Times New Roman"/>
              </a:rPr>
              <a:t>The dataset ‘Respiratory database @TR' has an average duration of 17 seconds.</a:t>
            </a:r>
            <a:endParaRPr sz="3500">
              <a:latin typeface="Times New Roman"/>
              <a:ea typeface="Times New Roman"/>
              <a:cs typeface="Times New Roman"/>
              <a:sym typeface="Times New Roman"/>
            </a:endParaRPr>
          </a:p>
          <a:p>
            <a:pPr indent="-171450" lvl="0" marL="285750" rtl="0" algn="just">
              <a:lnSpc>
                <a:spcPct val="100000"/>
              </a:lnSpc>
              <a:spcBef>
                <a:spcPts val="360"/>
              </a:spcBef>
              <a:spcAft>
                <a:spcPts val="0"/>
              </a:spcAft>
              <a:buSzPts val="1800"/>
              <a:buNone/>
            </a:pPr>
            <a:r>
              <a:t/>
            </a:r>
            <a:endParaRPr sz="1500">
              <a:solidFill>
                <a:srgbClr val="202124"/>
              </a:solidFill>
              <a:latin typeface="Times New Roman"/>
              <a:ea typeface="Times New Roman"/>
              <a:cs typeface="Times New Roman"/>
              <a:sym typeface="Times New Roman"/>
            </a:endParaRPr>
          </a:p>
          <a:p>
            <a:pPr indent="-285750" lvl="0" marL="285750" rtl="0" algn="just">
              <a:lnSpc>
                <a:spcPct val="100000"/>
              </a:lnSpc>
              <a:spcBef>
                <a:spcPts val="360"/>
              </a:spcBef>
              <a:spcAft>
                <a:spcPts val="0"/>
              </a:spcAft>
              <a:buSzPts val="2100"/>
              <a:buFont typeface="Times New Roman"/>
              <a:buChar char="•"/>
            </a:pPr>
            <a:r>
              <a:rPr i="0" lang="en" sz="1500">
                <a:solidFill>
                  <a:srgbClr val="202124"/>
                </a:solidFill>
                <a:latin typeface="Times New Roman"/>
                <a:ea typeface="Times New Roman"/>
                <a:cs typeface="Times New Roman"/>
                <a:sym typeface="Times New Roman"/>
              </a:rPr>
              <a:t>Therefore, each audio is segmented into the maximum number of cycles, each with a size of 10 seconds.</a:t>
            </a:r>
            <a:endParaRPr sz="2300">
              <a:latin typeface="Times New Roman"/>
              <a:ea typeface="Times New Roman"/>
              <a:cs typeface="Times New Roman"/>
              <a:sym typeface="Times New Roman"/>
            </a:endParaRPr>
          </a:p>
        </p:txBody>
      </p:sp>
      <p:sp>
        <p:nvSpPr>
          <p:cNvPr id="262" name="Google Shape;262;p39"/>
          <p:cNvSpPr txBox="1"/>
          <p:nvPr>
            <p:ph idx="12" type="sldNum"/>
          </p:nvPr>
        </p:nvSpPr>
        <p:spPr>
          <a:xfrm>
            <a:off x="7086600" y="4888706"/>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pic>
        <p:nvPicPr>
          <p:cNvPr id="263" name="Google Shape;263;p39"/>
          <p:cNvPicPr preferRelativeResize="0"/>
          <p:nvPr/>
        </p:nvPicPr>
        <p:blipFill rotWithShape="1">
          <a:blip r:embed="rId3">
            <a:alphaModFix/>
          </a:blip>
          <a:srcRect b="0" l="0" r="0" t="0"/>
          <a:stretch/>
        </p:blipFill>
        <p:spPr>
          <a:xfrm>
            <a:off x="3872432" y="1449553"/>
            <a:ext cx="4572000" cy="2743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0"/>
          <p:cNvSpPr txBox="1"/>
          <p:nvPr>
            <p:ph type="title"/>
          </p:nvPr>
        </p:nvSpPr>
        <p:spPr>
          <a:xfrm>
            <a:off x="298175" y="7201"/>
            <a:ext cx="8229600" cy="746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400"/>
              </a:spcBef>
              <a:spcAft>
                <a:spcPts val="0"/>
              </a:spcAft>
              <a:buClr>
                <a:schemeClr val="dk1"/>
              </a:buClr>
              <a:buSzPts val="1100"/>
              <a:buFont typeface="Arial"/>
              <a:buNone/>
            </a:pPr>
            <a:r>
              <a:rPr b="1" lang="en" sz="3200">
                <a:solidFill>
                  <a:schemeClr val="lt1"/>
                </a:solidFill>
                <a:latin typeface="Times New Roman"/>
                <a:ea typeface="Times New Roman"/>
                <a:cs typeface="Times New Roman"/>
                <a:sym typeface="Times New Roman"/>
              </a:rPr>
              <a:t>DATA AUGMENTATION</a:t>
            </a:r>
            <a:endParaRPr b="1" sz="3200">
              <a:solidFill>
                <a:schemeClr val="lt1"/>
              </a:solidFill>
              <a:latin typeface="Times New Roman"/>
              <a:ea typeface="Times New Roman"/>
              <a:cs typeface="Times New Roman"/>
              <a:sym typeface="Times New Roman"/>
            </a:endParaRPr>
          </a:p>
        </p:txBody>
      </p:sp>
      <p:sp>
        <p:nvSpPr>
          <p:cNvPr id="270" name="Google Shape;270;p40"/>
          <p:cNvSpPr txBox="1"/>
          <p:nvPr>
            <p:ph idx="1" type="body"/>
          </p:nvPr>
        </p:nvSpPr>
        <p:spPr>
          <a:xfrm>
            <a:off x="457200" y="997651"/>
            <a:ext cx="4515000" cy="3731400"/>
          </a:xfrm>
          <a:prstGeom prst="rect">
            <a:avLst/>
          </a:prstGeom>
          <a:noFill/>
          <a:ln>
            <a:noFill/>
          </a:ln>
        </p:spPr>
        <p:txBody>
          <a:bodyPr anchorCtr="0" anchor="t" bIns="45700" lIns="91425" spcFirstLastPara="1" rIns="91425" wrap="square" tIns="45700">
            <a:noAutofit/>
          </a:bodyPr>
          <a:lstStyle/>
          <a:p>
            <a:pPr indent="-171450" lvl="0" marL="285750" rtl="0" algn="just">
              <a:lnSpc>
                <a:spcPct val="100000"/>
              </a:lnSpc>
              <a:spcBef>
                <a:spcPts val="360"/>
              </a:spcBef>
              <a:spcAft>
                <a:spcPts val="0"/>
              </a:spcAft>
              <a:buSzPts val="1800"/>
              <a:buNone/>
            </a:pPr>
            <a:r>
              <a:t/>
            </a:r>
            <a:endParaRPr i="0" sz="1400">
              <a:solidFill>
                <a:srgbClr val="202124"/>
              </a:solidFill>
              <a:latin typeface="Times New Roman"/>
              <a:ea typeface="Times New Roman"/>
              <a:cs typeface="Times New Roman"/>
              <a:sym typeface="Times New Roman"/>
            </a:endParaRPr>
          </a:p>
          <a:p>
            <a:pPr indent="-285750" lvl="0" marL="285750" rtl="0" algn="just">
              <a:lnSpc>
                <a:spcPct val="100000"/>
              </a:lnSpc>
              <a:spcBef>
                <a:spcPts val="360"/>
              </a:spcBef>
              <a:spcAft>
                <a:spcPts val="0"/>
              </a:spcAft>
              <a:buSzPts val="2100"/>
              <a:buFont typeface="Times New Roman"/>
              <a:buChar char="•"/>
            </a:pPr>
            <a:r>
              <a:rPr i="0" lang="en" sz="1700">
                <a:solidFill>
                  <a:srgbClr val="202124"/>
                </a:solidFill>
                <a:latin typeface="Times New Roman"/>
                <a:ea typeface="Times New Roman"/>
                <a:cs typeface="Times New Roman"/>
                <a:sym typeface="Times New Roman"/>
              </a:rPr>
              <a:t>Data augmentation is performed on the audio dataset to overcome data scarcity during model training.</a:t>
            </a:r>
            <a:endParaRPr sz="1700">
              <a:solidFill>
                <a:srgbClr val="202124"/>
              </a:solidFill>
              <a:latin typeface="Times New Roman"/>
              <a:ea typeface="Times New Roman"/>
              <a:cs typeface="Times New Roman"/>
              <a:sym typeface="Times New Roman"/>
            </a:endParaRPr>
          </a:p>
          <a:p>
            <a:pPr indent="-285750" lvl="0" marL="285750" rtl="0" algn="just">
              <a:lnSpc>
                <a:spcPct val="100000"/>
              </a:lnSpc>
              <a:spcBef>
                <a:spcPts val="360"/>
              </a:spcBef>
              <a:spcAft>
                <a:spcPts val="0"/>
              </a:spcAft>
              <a:buSzPts val="2100"/>
              <a:buFont typeface="Times New Roman"/>
              <a:buChar char="•"/>
            </a:pPr>
            <a:r>
              <a:rPr i="0" lang="en" sz="1700">
                <a:solidFill>
                  <a:srgbClr val="202124"/>
                </a:solidFill>
                <a:latin typeface="Times New Roman"/>
                <a:ea typeface="Times New Roman"/>
                <a:cs typeface="Times New Roman"/>
                <a:sym typeface="Times New Roman"/>
              </a:rPr>
              <a:t>Audio datasets can be populated using techniques such as pitch scaling, noise addition, and time scaling.</a:t>
            </a:r>
            <a:endParaRPr sz="3500">
              <a:latin typeface="Times New Roman"/>
              <a:ea typeface="Times New Roman"/>
              <a:cs typeface="Times New Roman"/>
              <a:sym typeface="Times New Roman"/>
            </a:endParaRPr>
          </a:p>
          <a:p>
            <a:pPr indent="0" lvl="0" marL="0" rtl="0" algn="just">
              <a:lnSpc>
                <a:spcPct val="100000"/>
              </a:lnSpc>
              <a:spcBef>
                <a:spcPts val="360"/>
              </a:spcBef>
              <a:spcAft>
                <a:spcPts val="0"/>
              </a:spcAft>
              <a:buSzPts val="1800"/>
              <a:buNone/>
            </a:pPr>
            <a:r>
              <a:rPr lang="en" sz="1700">
                <a:solidFill>
                  <a:srgbClr val="202124"/>
                </a:solidFill>
                <a:latin typeface="Times New Roman"/>
                <a:ea typeface="Times New Roman"/>
                <a:cs typeface="Times New Roman"/>
                <a:sym typeface="Times New Roman"/>
              </a:rPr>
              <a:t>	1.Pitch scaling</a:t>
            </a:r>
            <a:endParaRPr sz="3500">
              <a:latin typeface="Times New Roman"/>
              <a:ea typeface="Times New Roman"/>
              <a:cs typeface="Times New Roman"/>
              <a:sym typeface="Times New Roman"/>
            </a:endParaRPr>
          </a:p>
          <a:p>
            <a:pPr indent="0" lvl="0" marL="0" rtl="0" algn="just">
              <a:lnSpc>
                <a:spcPct val="100000"/>
              </a:lnSpc>
              <a:spcBef>
                <a:spcPts val="360"/>
              </a:spcBef>
              <a:spcAft>
                <a:spcPts val="0"/>
              </a:spcAft>
              <a:buSzPts val="1800"/>
              <a:buNone/>
            </a:pPr>
            <a:r>
              <a:rPr lang="en" sz="1700">
                <a:solidFill>
                  <a:srgbClr val="202124"/>
                </a:solidFill>
                <a:latin typeface="Times New Roman"/>
                <a:ea typeface="Times New Roman"/>
                <a:cs typeface="Times New Roman"/>
                <a:sym typeface="Times New Roman"/>
              </a:rPr>
              <a:t>	2.Noise addition</a:t>
            </a:r>
            <a:endParaRPr sz="3500">
              <a:latin typeface="Times New Roman"/>
              <a:ea typeface="Times New Roman"/>
              <a:cs typeface="Times New Roman"/>
              <a:sym typeface="Times New Roman"/>
            </a:endParaRPr>
          </a:p>
          <a:p>
            <a:pPr indent="0" lvl="0" marL="0" rtl="0" algn="just">
              <a:lnSpc>
                <a:spcPct val="100000"/>
              </a:lnSpc>
              <a:spcBef>
                <a:spcPts val="360"/>
              </a:spcBef>
              <a:spcAft>
                <a:spcPts val="0"/>
              </a:spcAft>
              <a:buSzPts val="1800"/>
              <a:buNone/>
            </a:pPr>
            <a:r>
              <a:rPr lang="en" sz="1700">
                <a:solidFill>
                  <a:srgbClr val="202124"/>
                </a:solidFill>
                <a:latin typeface="Times New Roman"/>
                <a:ea typeface="Times New Roman"/>
                <a:cs typeface="Times New Roman"/>
                <a:sym typeface="Times New Roman"/>
              </a:rPr>
              <a:t>	3.Time strectching</a:t>
            </a:r>
            <a:endParaRPr sz="1700">
              <a:solidFill>
                <a:srgbClr val="202124"/>
              </a:solidFill>
              <a:latin typeface="Times New Roman"/>
              <a:ea typeface="Times New Roman"/>
              <a:cs typeface="Times New Roman"/>
              <a:sym typeface="Times New Roman"/>
            </a:endParaRPr>
          </a:p>
          <a:p>
            <a:pPr indent="-285750" lvl="0" marL="285750" rtl="0" algn="just">
              <a:lnSpc>
                <a:spcPct val="100000"/>
              </a:lnSpc>
              <a:spcBef>
                <a:spcPts val="360"/>
              </a:spcBef>
              <a:spcAft>
                <a:spcPts val="0"/>
              </a:spcAft>
              <a:buSzPts val="1800"/>
              <a:buFont typeface="Times New Roman"/>
              <a:buChar char="•"/>
            </a:pPr>
            <a:r>
              <a:rPr i="0" lang="en" sz="1700">
                <a:solidFill>
                  <a:srgbClr val="202124"/>
                </a:solidFill>
                <a:latin typeface="Times New Roman"/>
                <a:ea typeface="Times New Roman"/>
                <a:cs typeface="Times New Roman"/>
                <a:sym typeface="Times New Roman"/>
              </a:rPr>
              <a:t>The Librosa package is used to carry out data augmentation</a:t>
            </a:r>
            <a:r>
              <a:rPr lang="en" sz="2100">
                <a:solidFill>
                  <a:srgbClr val="202124"/>
                </a:solidFill>
                <a:latin typeface="Times New Roman"/>
                <a:ea typeface="Times New Roman"/>
                <a:cs typeface="Times New Roman"/>
                <a:sym typeface="Times New Roman"/>
              </a:rPr>
              <a:t>.</a:t>
            </a:r>
            <a:endParaRPr sz="2700">
              <a:latin typeface="Times New Roman"/>
              <a:ea typeface="Times New Roman"/>
              <a:cs typeface="Times New Roman"/>
              <a:sym typeface="Times New Roman"/>
            </a:endParaRPr>
          </a:p>
        </p:txBody>
      </p:sp>
      <p:sp>
        <p:nvSpPr>
          <p:cNvPr id="271" name="Google Shape;271;p40"/>
          <p:cNvSpPr txBox="1"/>
          <p:nvPr>
            <p:ph idx="12" type="sldNum"/>
          </p:nvPr>
        </p:nvSpPr>
        <p:spPr>
          <a:xfrm>
            <a:off x="7086600" y="4888706"/>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pic>
        <p:nvPicPr>
          <p:cNvPr id="272" name="Google Shape;272;p40"/>
          <p:cNvPicPr preferRelativeResize="0"/>
          <p:nvPr/>
        </p:nvPicPr>
        <p:blipFill rotWithShape="1">
          <a:blip r:embed="rId3">
            <a:alphaModFix/>
          </a:blip>
          <a:srcRect b="0" l="0" r="0" t="0"/>
          <a:stretch/>
        </p:blipFill>
        <p:spPr>
          <a:xfrm>
            <a:off x="5150644" y="1864519"/>
            <a:ext cx="3757613" cy="2257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1"/>
          <p:cNvSpPr txBox="1"/>
          <p:nvPr>
            <p:ph type="title"/>
          </p:nvPr>
        </p:nvSpPr>
        <p:spPr>
          <a:xfrm>
            <a:off x="298175" y="7201"/>
            <a:ext cx="8229600" cy="746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400"/>
              </a:spcBef>
              <a:spcAft>
                <a:spcPts val="0"/>
              </a:spcAft>
              <a:buClr>
                <a:schemeClr val="dk1"/>
              </a:buClr>
              <a:buSzPts val="1100"/>
              <a:buFont typeface="Arial"/>
              <a:buNone/>
            </a:pPr>
            <a:r>
              <a:rPr b="1" lang="en" sz="3200">
                <a:solidFill>
                  <a:schemeClr val="lt1"/>
                </a:solidFill>
                <a:latin typeface="Times New Roman"/>
                <a:ea typeface="Times New Roman"/>
                <a:cs typeface="Times New Roman"/>
                <a:sym typeface="Times New Roman"/>
              </a:rPr>
              <a:t>FEATURE EXTRACTION</a:t>
            </a:r>
            <a:endParaRPr b="1" sz="3200">
              <a:solidFill>
                <a:schemeClr val="lt1"/>
              </a:solidFill>
              <a:latin typeface="Times New Roman"/>
              <a:ea typeface="Times New Roman"/>
              <a:cs typeface="Times New Roman"/>
              <a:sym typeface="Times New Roman"/>
            </a:endParaRPr>
          </a:p>
        </p:txBody>
      </p:sp>
      <p:sp>
        <p:nvSpPr>
          <p:cNvPr id="279" name="Google Shape;279;p41"/>
          <p:cNvSpPr txBox="1"/>
          <p:nvPr>
            <p:ph idx="1" type="body"/>
          </p:nvPr>
        </p:nvSpPr>
        <p:spPr>
          <a:xfrm>
            <a:off x="298175" y="894147"/>
            <a:ext cx="8610600" cy="3813583"/>
          </a:xfrm>
          <a:prstGeom prst="rect">
            <a:avLst/>
          </a:prstGeom>
          <a:noFill/>
          <a:ln>
            <a:noFill/>
          </a:ln>
        </p:spPr>
        <p:txBody>
          <a:bodyPr anchorCtr="0" anchor="t" bIns="45700" lIns="91425" spcFirstLastPara="1" rIns="91425" wrap="square" tIns="45700">
            <a:noAutofit/>
          </a:bodyPr>
          <a:lstStyle/>
          <a:p>
            <a:pPr indent="-355600" lvl="0" marL="457200" rtl="0" algn="just">
              <a:lnSpc>
                <a:spcPct val="100000"/>
              </a:lnSpc>
              <a:spcBef>
                <a:spcPts val="360"/>
              </a:spcBef>
              <a:spcAft>
                <a:spcPts val="0"/>
              </a:spcAft>
              <a:buClr>
                <a:srgbClr val="202124"/>
              </a:buClr>
              <a:buSzPts val="2000"/>
              <a:buFont typeface="Times New Roman"/>
              <a:buAutoNum type="arabicPeriod"/>
            </a:pPr>
            <a:r>
              <a:rPr b="1" lang="en" sz="2000">
                <a:solidFill>
                  <a:srgbClr val="202124"/>
                </a:solidFill>
                <a:latin typeface="Times New Roman"/>
                <a:ea typeface="Times New Roman"/>
                <a:cs typeface="Times New Roman"/>
                <a:sym typeface="Times New Roman"/>
              </a:rPr>
              <a:t>Audio to Visual Transformation:</a:t>
            </a:r>
            <a:endParaRPr b="1" sz="2000">
              <a:solidFill>
                <a:srgbClr val="202124"/>
              </a:solidFill>
              <a:latin typeface="Times New Roman"/>
              <a:ea typeface="Times New Roman"/>
              <a:cs typeface="Times New Roman"/>
              <a:sym typeface="Times New Roman"/>
            </a:endParaRPr>
          </a:p>
          <a:p>
            <a:pPr indent="-355600" lvl="0" marL="457200" rtl="0" algn="just">
              <a:lnSpc>
                <a:spcPct val="100000"/>
              </a:lnSpc>
              <a:spcBef>
                <a:spcPts val="0"/>
              </a:spcBef>
              <a:spcAft>
                <a:spcPts val="0"/>
              </a:spcAft>
              <a:buClr>
                <a:srgbClr val="202124"/>
              </a:buClr>
              <a:buSzPts val="2000"/>
              <a:buFont typeface="Times New Roman"/>
              <a:buChar char="•"/>
            </a:pPr>
            <a:r>
              <a:rPr lang="en" sz="2000">
                <a:solidFill>
                  <a:srgbClr val="202124"/>
                </a:solidFill>
                <a:latin typeface="Times New Roman"/>
                <a:ea typeface="Times New Roman"/>
                <a:cs typeface="Times New Roman"/>
                <a:sym typeface="Times New Roman"/>
              </a:rPr>
              <a:t>Audio signals are converted into visual images for easier analysis.</a:t>
            </a:r>
            <a:endParaRPr sz="2000">
              <a:solidFill>
                <a:srgbClr val="202124"/>
              </a:solidFill>
              <a:latin typeface="Times New Roman"/>
              <a:ea typeface="Times New Roman"/>
              <a:cs typeface="Times New Roman"/>
              <a:sym typeface="Times New Roman"/>
            </a:endParaRPr>
          </a:p>
          <a:p>
            <a:pPr indent="-355600" lvl="0" marL="457200" rtl="0" algn="just">
              <a:lnSpc>
                <a:spcPct val="100000"/>
              </a:lnSpc>
              <a:spcBef>
                <a:spcPts val="0"/>
              </a:spcBef>
              <a:spcAft>
                <a:spcPts val="0"/>
              </a:spcAft>
              <a:buClr>
                <a:srgbClr val="202124"/>
              </a:buClr>
              <a:buSzPts val="2000"/>
              <a:buFont typeface="Times New Roman"/>
              <a:buChar char="•"/>
            </a:pPr>
            <a:r>
              <a:rPr lang="en" sz="2000">
                <a:solidFill>
                  <a:srgbClr val="202124"/>
                </a:solidFill>
                <a:latin typeface="Times New Roman"/>
                <a:ea typeface="Times New Roman"/>
                <a:cs typeface="Times New Roman"/>
                <a:sym typeface="Times New Roman"/>
              </a:rPr>
              <a:t>Spectrograms are commonly used for this purpose.</a:t>
            </a:r>
            <a:endParaRPr sz="2000">
              <a:solidFill>
                <a:srgbClr val="202124"/>
              </a:solidFill>
              <a:latin typeface="Times New Roman"/>
              <a:ea typeface="Times New Roman"/>
              <a:cs typeface="Times New Roman"/>
              <a:sym typeface="Times New Roman"/>
            </a:endParaRPr>
          </a:p>
          <a:p>
            <a:pPr indent="-355600" lvl="0" marL="457200" rtl="0" algn="just">
              <a:lnSpc>
                <a:spcPct val="100000"/>
              </a:lnSpc>
              <a:spcBef>
                <a:spcPts val="0"/>
              </a:spcBef>
              <a:spcAft>
                <a:spcPts val="0"/>
              </a:spcAft>
              <a:buClr>
                <a:srgbClr val="202124"/>
              </a:buClr>
              <a:buSzPts val="2000"/>
              <a:buFont typeface="Times New Roman"/>
              <a:buAutoNum type="arabicPeriod"/>
            </a:pPr>
            <a:r>
              <a:rPr b="1" lang="en" sz="2000">
                <a:solidFill>
                  <a:srgbClr val="202124"/>
                </a:solidFill>
                <a:latin typeface="Times New Roman"/>
                <a:ea typeface="Times New Roman"/>
                <a:cs typeface="Times New Roman"/>
                <a:sym typeface="Times New Roman"/>
              </a:rPr>
              <a:t>Visual Audio Representations:</a:t>
            </a:r>
            <a:endParaRPr b="1" sz="2000">
              <a:solidFill>
                <a:srgbClr val="202124"/>
              </a:solidFill>
              <a:latin typeface="Times New Roman"/>
              <a:ea typeface="Times New Roman"/>
              <a:cs typeface="Times New Roman"/>
              <a:sym typeface="Times New Roman"/>
            </a:endParaRPr>
          </a:p>
          <a:p>
            <a:pPr indent="-355600" lvl="0" marL="457200" rtl="0" algn="just">
              <a:lnSpc>
                <a:spcPct val="100000"/>
              </a:lnSpc>
              <a:spcBef>
                <a:spcPts val="0"/>
              </a:spcBef>
              <a:spcAft>
                <a:spcPts val="0"/>
              </a:spcAft>
              <a:buClr>
                <a:srgbClr val="202124"/>
              </a:buClr>
              <a:buSzPts val="2000"/>
              <a:buFont typeface="Times New Roman"/>
              <a:buChar char="•"/>
            </a:pPr>
            <a:r>
              <a:rPr lang="en" sz="2000">
                <a:solidFill>
                  <a:srgbClr val="202124"/>
                </a:solidFill>
                <a:latin typeface="Times New Roman"/>
                <a:ea typeface="Times New Roman"/>
                <a:cs typeface="Times New Roman"/>
                <a:sym typeface="Times New Roman"/>
              </a:rPr>
              <a:t>Mel spectrogram, spectrogram, and chromogram are visual representations of audio signals.</a:t>
            </a:r>
            <a:endParaRPr sz="2000">
              <a:solidFill>
                <a:srgbClr val="202124"/>
              </a:solidFill>
              <a:latin typeface="Times New Roman"/>
              <a:ea typeface="Times New Roman"/>
              <a:cs typeface="Times New Roman"/>
              <a:sym typeface="Times New Roman"/>
            </a:endParaRPr>
          </a:p>
          <a:p>
            <a:pPr indent="-355600" lvl="0" marL="457200" rtl="0" algn="just">
              <a:lnSpc>
                <a:spcPct val="100000"/>
              </a:lnSpc>
              <a:spcBef>
                <a:spcPts val="0"/>
              </a:spcBef>
              <a:spcAft>
                <a:spcPts val="0"/>
              </a:spcAft>
              <a:buClr>
                <a:srgbClr val="202124"/>
              </a:buClr>
              <a:buSzPts val="2000"/>
              <a:buFont typeface="Times New Roman"/>
              <a:buChar char="•"/>
            </a:pPr>
            <a:r>
              <a:rPr lang="en" sz="2000">
                <a:solidFill>
                  <a:srgbClr val="202124"/>
                </a:solidFill>
                <a:latin typeface="Times New Roman"/>
                <a:ea typeface="Times New Roman"/>
                <a:cs typeface="Times New Roman"/>
                <a:sym typeface="Times New Roman"/>
              </a:rPr>
              <a:t>Each offers unique insights into the audio data.</a:t>
            </a:r>
            <a:endParaRPr sz="2000">
              <a:solidFill>
                <a:srgbClr val="202124"/>
              </a:solidFill>
              <a:latin typeface="Times New Roman"/>
              <a:ea typeface="Times New Roman"/>
              <a:cs typeface="Times New Roman"/>
              <a:sym typeface="Times New Roman"/>
            </a:endParaRPr>
          </a:p>
          <a:p>
            <a:pPr indent="-355600" lvl="0" marL="457200" rtl="0" algn="just">
              <a:lnSpc>
                <a:spcPct val="100000"/>
              </a:lnSpc>
              <a:spcBef>
                <a:spcPts val="0"/>
              </a:spcBef>
              <a:spcAft>
                <a:spcPts val="0"/>
              </a:spcAft>
              <a:buClr>
                <a:srgbClr val="202124"/>
              </a:buClr>
              <a:buSzPts val="2000"/>
              <a:buFont typeface="Times New Roman"/>
              <a:buAutoNum type="arabicPeriod"/>
            </a:pPr>
            <a:r>
              <a:rPr b="1" lang="en" sz="2000">
                <a:solidFill>
                  <a:srgbClr val="202124"/>
                </a:solidFill>
                <a:latin typeface="Times New Roman"/>
                <a:ea typeface="Times New Roman"/>
                <a:cs typeface="Times New Roman"/>
                <a:sym typeface="Times New Roman"/>
              </a:rPr>
              <a:t>Neural Network Severity Classification:</a:t>
            </a:r>
            <a:endParaRPr b="1" sz="2000">
              <a:solidFill>
                <a:srgbClr val="202124"/>
              </a:solidFill>
              <a:latin typeface="Times New Roman"/>
              <a:ea typeface="Times New Roman"/>
              <a:cs typeface="Times New Roman"/>
              <a:sym typeface="Times New Roman"/>
            </a:endParaRPr>
          </a:p>
          <a:p>
            <a:pPr indent="-355600" lvl="0" marL="457200" rtl="0" algn="just">
              <a:lnSpc>
                <a:spcPct val="100000"/>
              </a:lnSpc>
              <a:spcBef>
                <a:spcPts val="0"/>
              </a:spcBef>
              <a:spcAft>
                <a:spcPts val="0"/>
              </a:spcAft>
              <a:buClr>
                <a:srgbClr val="202124"/>
              </a:buClr>
              <a:buSzPts val="2000"/>
              <a:buFont typeface="Times New Roman"/>
              <a:buChar char="•"/>
            </a:pPr>
            <a:r>
              <a:rPr lang="en" sz="2000">
                <a:solidFill>
                  <a:srgbClr val="202124"/>
                </a:solidFill>
                <a:latin typeface="Times New Roman"/>
                <a:ea typeface="Times New Roman"/>
                <a:cs typeface="Times New Roman"/>
                <a:sym typeface="Times New Roman"/>
              </a:rPr>
              <a:t>Neural networks, often CNNs, are trained to classify audio severity based on these images.</a:t>
            </a:r>
            <a:endParaRPr sz="2000">
              <a:solidFill>
                <a:srgbClr val="202124"/>
              </a:solidFill>
              <a:latin typeface="Times New Roman"/>
              <a:ea typeface="Times New Roman"/>
              <a:cs typeface="Times New Roman"/>
              <a:sym typeface="Times New Roman"/>
            </a:endParaRPr>
          </a:p>
          <a:p>
            <a:pPr indent="-355600" lvl="0" marL="457200" rtl="0" algn="just">
              <a:lnSpc>
                <a:spcPct val="100000"/>
              </a:lnSpc>
              <a:spcBef>
                <a:spcPts val="0"/>
              </a:spcBef>
              <a:spcAft>
                <a:spcPts val="0"/>
              </a:spcAft>
              <a:buClr>
                <a:srgbClr val="202124"/>
              </a:buClr>
              <a:buSzPts val="2000"/>
              <a:buFont typeface="Times New Roman"/>
              <a:buChar char="•"/>
            </a:pPr>
            <a:r>
              <a:rPr lang="en" sz="2000">
                <a:solidFill>
                  <a:srgbClr val="202124"/>
                </a:solidFill>
                <a:latin typeface="Times New Roman"/>
                <a:ea typeface="Times New Roman"/>
                <a:cs typeface="Times New Roman"/>
                <a:sym typeface="Times New Roman"/>
              </a:rPr>
              <a:t>Training involves labeled data for accurate severity assessment in applications like medical diagnostics and voice analysis.</a:t>
            </a:r>
            <a:endParaRPr sz="2000">
              <a:solidFill>
                <a:srgbClr val="202124"/>
              </a:solidFill>
              <a:latin typeface="Times New Roman"/>
              <a:ea typeface="Times New Roman"/>
              <a:cs typeface="Times New Roman"/>
              <a:sym typeface="Times New Roman"/>
            </a:endParaRPr>
          </a:p>
          <a:p>
            <a:pPr indent="0" lvl="0" marL="0" rtl="0" algn="just">
              <a:lnSpc>
                <a:spcPct val="100000"/>
              </a:lnSpc>
              <a:spcBef>
                <a:spcPts val="360"/>
              </a:spcBef>
              <a:spcAft>
                <a:spcPts val="0"/>
              </a:spcAft>
              <a:buSzPts val="1800"/>
              <a:buNone/>
            </a:pPr>
            <a:r>
              <a:t/>
            </a:r>
            <a:endParaRPr sz="2000">
              <a:solidFill>
                <a:srgbClr val="202124"/>
              </a:solidFill>
              <a:latin typeface="Times New Roman"/>
              <a:ea typeface="Times New Roman"/>
              <a:cs typeface="Times New Roman"/>
              <a:sym typeface="Times New Roman"/>
            </a:endParaRPr>
          </a:p>
        </p:txBody>
      </p:sp>
      <p:sp>
        <p:nvSpPr>
          <p:cNvPr id="280" name="Google Shape;280;p41"/>
          <p:cNvSpPr txBox="1"/>
          <p:nvPr>
            <p:ph idx="12" type="sldNum"/>
          </p:nvPr>
        </p:nvSpPr>
        <p:spPr>
          <a:xfrm>
            <a:off x="7086600" y="4888706"/>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2"/>
          <p:cNvSpPr txBox="1"/>
          <p:nvPr>
            <p:ph type="title"/>
          </p:nvPr>
        </p:nvSpPr>
        <p:spPr>
          <a:xfrm>
            <a:off x="298175" y="7201"/>
            <a:ext cx="8229600" cy="746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400"/>
              </a:spcBef>
              <a:spcAft>
                <a:spcPts val="0"/>
              </a:spcAft>
              <a:buClr>
                <a:schemeClr val="dk1"/>
              </a:buClr>
              <a:buSzPts val="1100"/>
              <a:buFont typeface="Arial"/>
              <a:buNone/>
            </a:pPr>
            <a:r>
              <a:rPr b="1" lang="en" sz="3200">
                <a:solidFill>
                  <a:schemeClr val="lt1"/>
                </a:solidFill>
                <a:latin typeface="Times New Roman"/>
                <a:ea typeface="Times New Roman"/>
                <a:cs typeface="Times New Roman"/>
                <a:sym typeface="Times New Roman"/>
              </a:rPr>
              <a:t>MODEL TRAINING</a:t>
            </a:r>
            <a:endParaRPr b="1" sz="3200">
              <a:solidFill>
                <a:schemeClr val="lt1"/>
              </a:solidFill>
              <a:latin typeface="Times New Roman"/>
              <a:ea typeface="Times New Roman"/>
              <a:cs typeface="Times New Roman"/>
              <a:sym typeface="Times New Roman"/>
            </a:endParaRPr>
          </a:p>
        </p:txBody>
      </p:sp>
      <p:sp>
        <p:nvSpPr>
          <p:cNvPr id="287" name="Google Shape;287;p42"/>
          <p:cNvSpPr txBox="1"/>
          <p:nvPr>
            <p:ph idx="1" type="body"/>
          </p:nvPr>
        </p:nvSpPr>
        <p:spPr>
          <a:xfrm>
            <a:off x="464344" y="1176337"/>
            <a:ext cx="5950744" cy="3364650"/>
          </a:xfrm>
          <a:prstGeom prst="rect">
            <a:avLst/>
          </a:prstGeom>
          <a:noFill/>
          <a:ln>
            <a:noFill/>
          </a:ln>
        </p:spPr>
        <p:txBody>
          <a:bodyPr anchorCtr="0" anchor="t" bIns="45700" lIns="91425" spcFirstLastPara="1" rIns="91425" wrap="square" tIns="45700">
            <a:noAutofit/>
          </a:bodyPr>
          <a:lstStyle/>
          <a:p>
            <a:pPr indent="-285750" lvl="0" marL="285750" rtl="0" algn="just">
              <a:lnSpc>
                <a:spcPct val="100000"/>
              </a:lnSpc>
              <a:spcBef>
                <a:spcPts val="360"/>
              </a:spcBef>
              <a:spcAft>
                <a:spcPts val="0"/>
              </a:spcAft>
              <a:buSzPts val="1800"/>
              <a:buFont typeface="Times New Roman"/>
              <a:buChar char="•"/>
            </a:pPr>
            <a:r>
              <a:rPr lang="en" sz="1600">
                <a:latin typeface="Times New Roman"/>
                <a:ea typeface="Times New Roman"/>
                <a:cs typeface="Times New Roman"/>
                <a:sym typeface="Times New Roman"/>
              </a:rPr>
              <a:t>ResNet-50 is a deep neural network with 50 layers, divided into five stages.Each residual block in ResNet-50 follows a bottleneck design with 1x1 and 3x3 convolutions.</a:t>
            </a:r>
            <a:endParaRPr>
              <a:latin typeface="Times New Roman"/>
              <a:ea typeface="Times New Roman"/>
              <a:cs typeface="Times New Roman"/>
              <a:sym typeface="Times New Roman"/>
            </a:endParaRPr>
          </a:p>
          <a:p>
            <a:pPr indent="-285750" lvl="0" marL="285750" rtl="0" algn="just">
              <a:lnSpc>
                <a:spcPct val="100000"/>
              </a:lnSpc>
              <a:spcBef>
                <a:spcPts val="360"/>
              </a:spcBef>
              <a:spcAft>
                <a:spcPts val="0"/>
              </a:spcAft>
              <a:buSzPts val="1800"/>
              <a:buFont typeface="Times New Roman"/>
              <a:buChar char="•"/>
            </a:pPr>
            <a:r>
              <a:rPr lang="en" sz="1600">
                <a:latin typeface="Times New Roman"/>
                <a:ea typeface="Times New Roman"/>
                <a:cs typeface="Times New Roman"/>
                <a:sym typeface="Times New Roman"/>
              </a:rPr>
              <a:t>Skip connections (identity shortcuts) connect the output of one block to the input of the next, aiding in training deep networks and mitigating vanishing gradients.</a:t>
            </a:r>
            <a:endParaRPr>
              <a:latin typeface="Times New Roman"/>
              <a:ea typeface="Times New Roman"/>
              <a:cs typeface="Times New Roman"/>
              <a:sym typeface="Times New Roman"/>
            </a:endParaRPr>
          </a:p>
          <a:p>
            <a:pPr indent="-285750" lvl="0" marL="285750" rtl="0" algn="just">
              <a:lnSpc>
                <a:spcPct val="100000"/>
              </a:lnSpc>
              <a:spcBef>
                <a:spcPts val="360"/>
              </a:spcBef>
              <a:spcAft>
                <a:spcPts val="0"/>
              </a:spcAft>
              <a:buSzPts val="1800"/>
              <a:buFont typeface="Times New Roman"/>
              <a:buChar char="•"/>
            </a:pPr>
            <a:r>
              <a:rPr lang="en" sz="1600">
                <a:latin typeface="Times New Roman"/>
                <a:ea typeface="Times New Roman"/>
                <a:cs typeface="Times New Roman"/>
                <a:sym typeface="Times New Roman"/>
              </a:rPr>
              <a:t>The architecture is efficient due to its bottleneck design and skip connections, balancing accuracy and computation.</a:t>
            </a:r>
            <a:endParaRPr>
              <a:latin typeface="Times New Roman"/>
              <a:ea typeface="Times New Roman"/>
              <a:cs typeface="Times New Roman"/>
              <a:sym typeface="Times New Roman"/>
            </a:endParaRPr>
          </a:p>
          <a:p>
            <a:pPr indent="-285750" lvl="0" marL="285750" rtl="0" algn="just">
              <a:lnSpc>
                <a:spcPct val="100000"/>
              </a:lnSpc>
              <a:spcBef>
                <a:spcPts val="360"/>
              </a:spcBef>
              <a:spcAft>
                <a:spcPts val="0"/>
              </a:spcAft>
              <a:buSzPts val="1800"/>
              <a:buFont typeface="Times New Roman"/>
              <a:buChar char="•"/>
            </a:pPr>
            <a:r>
              <a:rPr lang="en" sz="1600">
                <a:latin typeface="Times New Roman"/>
                <a:ea typeface="Times New Roman"/>
                <a:cs typeface="Times New Roman"/>
                <a:sym typeface="Times New Roman"/>
              </a:rPr>
              <a:t>ResNet-50 is commonly used for image classification, object detection, and semantic segmentation.</a:t>
            </a:r>
            <a:endParaRPr>
              <a:latin typeface="Times New Roman"/>
              <a:ea typeface="Times New Roman"/>
              <a:cs typeface="Times New Roman"/>
              <a:sym typeface="Times New Roman"/>
            </a:endParaRPr>
          </a:p>
          <a:p>
            <a:pPr indent="-285750" lvl="0" marL="285750" rtl="0" algn="just">
              <a:lnSpc>
                <a:spcPct val="100000"/>
              </a:lnSpc>
              <a:spcBef>
                <a:spcPts val="360"/>
              </a:spcBef>
              <a:spcAft>
                <a:spcPts val="0"/>
              </a:spcAft>
              <a:buSzPts val="1800"/>
              <a:buFont typeface="Times New Roman"/>
              <a:buChar char="•"/>
            </a:pPr>
            <a:r>
              <a:rPr lang="en" sz="1600">
                <a:latin typeface="Times New Roman"/>
                <a:ea typeface="Times New Roman"/>
                <a:cs typeface="Times New Roman"/>
                <a:sym typeface="Times New Roman"/>
              </a:rPr>
              <a:t>Pretrained ResNet-50 models, trained on ImageNet, are often fine-tuned for various computer vision tasks.</a:t>
            </a:r>
            <a:endParaRPr sz="1600">
              <a:latin typeface="Times New Roman"/>
              <a:ea typeface="Times New Roman"/>
              <a:cs typeface="Times New Roman"/>
              <a:sym typeface="Times New Roman"/>
            </a:endParaRPr>
          </a:p>
        </p:txBody>
      </p:sp>
      <p:sp>
        <p:nvSpPr>
          <p:cNvPr id="288" name="Google Shape;288;p42"/>
          <p:cNvSpPr txBox="1"/>
          <p:nvPr>
            <p:ph idx="12" type="sldNum"/>
          </p:nvPr>
        </p:nvSpPr>
        <p:spPr>
          <a:xfrm>
            <a:off x="7086600" y="4888706"/>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
        <p:nvSpPr>
          <p:cNvPr id="289" name="Google Shape;289;p42"/>
          <p:cNvSpPr/>
          <p:nvPr/>
        </p:nvSpPr>
        <p:spPr>
          <a:xfrm>
            <a:off x="7405688" y="236395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42"/>
          <p:cNvSpPr/>
          <p:nvPr/>
        </p:nvSpPr>
        <p:spPr>
          <a:xfrm rot="5400000">
            <a:off x="5741194" y="2194388"/>
            <a:ext cx="3633788" cy="12535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91" name="Google Shape;291;p42"/>
          <p:cNvPicPr preferRelativeResize="0"/>
          <p:nvPr/>
        </p:nvPicPr>
        <p:blipFill rotWithShape="1">
          <a:blip r:embed="rId3">
            <a:alphaModFix/>
          </a:blip>
          <a:srcRect b="0" l="0" r="0" t="0"/>
          <a:stretch/>
        </p:blipFill>
        <p:spPr>
          <a:xfrm rot="5400000">
            <a:off x="5813587" y="2209664"/>
            <a:ext cx="3793802" cy="122297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idx="10" type="dt"/>
          </p:nvPr>
        </p:nvSpPr>
        <p:spPr>
          <a:xfrm>
            <a:off x="0" y="4888706"/>
            <a:ext cx="1035844" cy="27384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
              <a:t>08/11/2023</a:t>
            </a:r>
            <a:endParaRPr/>
          </a:p>
        </p:txBody>
      </p:sp>
      <p:sp>
        <p:nvSpPr>
          <p:cNvPr id="143" name="Google Shape;143;p25"/>
          <p:cNvSpPr txBox="1"/>
          <p:nvPr>
            <p:ph type="title"/>
          </p:nvPr>
        </p:nvSpPr>
        <p:spPr>
          <a:xfrm>
            <a:off x="342900" y="10872"/>
            <a:ext cx="8229600" cy="8358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2800"/>
              <a:buFont typeface="Times New Roman"/>
              <a:buNone/>
            </a:pPr>
            <a:r>
              <a:rPr b="1" i="0" lang="en" sz="2800" u="none" cap="none" strike="noStrike">
                <a:solidFill>
                  <a:schemeClr val="lt1"/>
                </a:solidFill>
                <a:latin typeface="Times New Roman"/>
                <a:ea typeface="Times New Roman"/>
                <a:cs typeface="Times New Roman"/>
                <a:sym typeface="Times New Roman"/>
              </a:rPr>
              <a:t> </a:t>
            </a:r>
            <a:r>
              <a:rPr lang="en" sz="2500">
                <a:solidFill>
                  <a:srgbClr val="FFFFFF"/>
                </a:solidFill>
              </a:rPr>
              <a:t> </a:t>
            </a:r>
            <a:r>
              <a:rPr b="1" lang="en" sz="3200">
                <a:solidFill>
                  <a:srgbClr val="FFFFFF"/>
                </a:solidFill>
                <a:latin typeface="Times New Roman"/>
                <a:ea typeface="Times New Roman"/>
                <a:cs typeface="Times New Roman"/>
                <a:sym typeface="Times New Roman"/>
              </a:rPr>
              <a:t>ABSTRACT</a:t>
            </a:r>
            <a:endParaRPr b="1" i="0" sz="3200" u="none" cap="none" strike="noStrike">
              <a:solidFill>
                <a:schemeClr val="lt1"/>
              </a:solidFill>
              <a:latin typeface="Times New Roman"/>
              <a:ea typeface="Times New Roman"/>
              <a:cs typeface="Times New Roman"/>
              <a:sym typeface="Times New Roman"/>
            </a:endParaRPr>
          </a:p>
        </p:txBody>
      </p:sp>
      <p:sp>
        <p:nvSpPr>
          <p:cNvPr id="144" name="Google Shape;144;p25"/>
          <p:cNvSpPr/>
          <p:nvPr/>
        </p:nvSpPr>
        <p:spPr>
          <a:xfrm>
            <a:off x="4453217" y="2387084"/>
            <a:ext cx="23756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45" name="Google Shape;145;p25"/>
          <p:cNvSpPr/>
          <p:nvPr/>
        </p:nvSpPr>
        <p:spPr>
          <a:xfrm>
            <a:off x="4453217" y="2387084"/>
            <a:ext cx="23756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46" name="Google Shape;146;p25"/>
          <p:cNvSpPr txBox="1"/>
          <p:nvPr>
            <p:ph idx="1" type="body"/>
          </p:nvPr>
        </p:nvSpPr>
        <p:spPr>
          <a:xfrm>
            <a:off x="110728" y="728664"/>
            <a:ext cx="8826103" cy="4000500"/>
          </a:xfrm>
          <a:prstGeom prst="rect">
            <a:avLst/>
          </a:prstGeom>
          <a:noFill/>
          <a:ln>
            <a:noFill/>
          </a:ln>
        </p:spPr>
        <p:txBody>
          <a:bodyPr anchorCtr="0" anchor="t" bIns="45700" lIns="91425" spcFirstLastPara="1" rIns="91425" wrap="square" tIns="45700">
            <a:noAutofit/>
          </a:bodyPr>
          <a:lstStyle/>
          <a:p>
            <a:pPr indent="0" lvl="0" marL="457200" rtl="0" algn="just">
              <a:lnSpc>
                <a:spcPct val="100000"/>
              </a:lnSpc>
              <a:spcBef>
                <a:spcPts val="0"/>
              </a:spcBef>
              <a:spcAft>
                <a:spcPts val="0"/>
              </a:spcAft>
              <a:buSzPts val="1800"/>
              <a:buNone/>
            </a:pPr>
            <a:r>
              <a:t/>
            </a:r>
            <a:endParaRPr sz="1400">
              <a:latin typeface="Times New Roman"/>
              <a:ea typeface="Times New Roman"/>
              <a:cs typeface="Times New Roman"/>
              <a:sym typeface="Times New Roman"/>
            </a:endParaRPr>
          </a:p>
          <a:p>
            <a:pPr indent="-171450" lvl="0" marL="259922" rtl="0" algn="just">
              <a:lnSpc>
                <a:spcPct val="100000"/>
              </a:lnSpc>
              <a:spcBef>
                <a:spcPts val="0"/>
              </a:spcBef>
              <a:spcAft>
                <a:spcPts val="0"/>
              </a:spcAft>
              <a:buSzPts val="1400"/>
              <a:buFont typeface="Arial"/>
              <a:buChar char="•"/>
            </a:pPr>
            <a:r>
              <a:rPr lang="en" sz="1400">
                <a:latin typeface="Times New Roman"/>
                <a:ea typeface="Times New Roman"/>
                <a:cs typeface="Times New Roman"/>
                <a:sym typeface="Times New Roman"/>
              </a:rPr>
              <a:t>India has 18% of the global population and an increasing burden of chronic respiratory diseases. A Pulmonary disease may be caused by infections, smoking tobacco or other forms of air pollution. </a:t>
            </a:r>
            <a:endParaRPr sz="1400">
              <a:latin typeface="Times New Roman"/>
              <a:ea typeface="Times New Roman"/>
              <a:cs typeface="Times New Roman"/>
              <a:sym typeface="Times New Roman"/>
            </a:endParaRPr>
          </a:p>
          <a:p>
            <a:pPr indent="0" lvl="0" marL="88472" rtl="0" algn="just">
              <a:lnSpc>
                <a:spcPct val="100000"/>
              </a:lnSpc>
              <a:spcBef>
                <a:spcPts val="0"/>
              </a:spcBef>
              <a:spcAft>
                <a:spcPts val="0"/>
              </a:spcAft>
              <a:buSzPts val="1400"/>
              <a:buNone/>
            </a:pPr>
            <a:r>
              <a:t/>
            </a:r>
            <a:endParaRPr sz="1400">
              <a:latin typeface="Times New Roman"/>
              <a:ea typeface="Times New Roman"/>
              <a:cs typeface="Times New Roman"/>
              <a:sym typeface="Times New Roman"/>
            </a:endParaRPr>
          </a:p>
          <a:p>
            <a:pPr indent="-171450" lvl="0" marL="259922" rtl="0" algn="just">
              <a:lnSpc>
                <a:spcPct val="100000"/>
              </a:lnSpc>
              <a:spcBef>
                <a:spcPts val="0"/>
              </a:spcBef>
              <a:spcAft>
                <a:spcPts val="0"/>
              </a:spcAft>
              <a:buSzPts val="1400"/>
              <a:buFont typeface="Arial"/>
              <a:buChar char="•"/>
            </a:pPr>
            <a:r>
              <a:rPr lang="en" sz="1400">
                <a:latin typeface="Times New Roman"/>
                <a:ea typeface="Times New Roman"/>
                <a:cs typeface="Times New Roman"/>
                <a:sym typeface="Times New Roman"/>
              </a:rPr>
              <a:t>According to the world health organization report in 2017 more than 235 million people are suffering from asthma worldwide. In addition, chronic obstructive pulmonary disease (COPD) is expected to be the third leading cause of death by 2030.</a:t>
            </a:r>
            <a:endParaRPr sz="1400">
              <a:latin typeface="Times New Roman"/>
              <a:ea typeface="Times New Roman"/>
              <a:cs typeface="Times New Roman"/>
              <a:sym typeface="Times New Roman"/>
            </a:endParaRPr>
          </a:p>
          <a:p>
            <a:pPr indent="-82550" lvl="0" marL="259922" rtl="0" algn="just">
              <a:lnSpc>
                <a:spcPct val="100000"/>
              </a:lnSpc>
              <a:spcBef>
                <a:spcPts val="0"/>
              </a:spcBef>
              <a:spcAft>
                <a:spcPts val="0"/>
              </a:spcAft>
              <a:buSzPts val="1400"/>
              <a:buFont typeface="Arial"/>
              <a:buNone/>
            </a:pPr>
            <a:r>
              <a:t/>
            </a:r>
            <a:endParaRPr sz="1400">
              <a:solidFill>
                <a:schemeClr val="dk1"/>
              </a:solidFill>
              <a:latin typeface="Times New Roman"/>
              <a:ea typeface="Times New Roman"/>
              <a:cs typeface="Times New Roman"/>
              <a:sym typeface="Times New Roman"/>
            </a:endParaRPr>
          </a:p>
          <a:p>
            <a:pPr indent="-171450" lvl="0" marL="259922" rtl="0" algn="just">
              <a:lnSpc>
                <a:spcPct val="100000"/>
              </a:lnSpc>
              <a:spcBef>
                <a:spcPts val="0"/>
              </a:spcBef>
              <a:spcAft>
                <a:spcPts val="0"/>
              </a:spcAft>
              <a:buSzPts val="1400"/>
              <a:buFont typeface="Arial"/>
              <a:buChar char="•"/>
            </a:pPr>
            <a:r>
              <a:rPr lang="en" sz="1400">
                <a:solidFill>
                  <a:schemeClr val="dk1"/>
                </a:solidFill>
                <a:latin typeface="Times New Roman"/>
                <a:ea typeface="Times New Roman"/>
                <a:cs typeface="Times New Roman"/>
                <a:sym typeface="Times New Roman"/>
              </a:rPr>
              <a:t>Utilize the 12-point body sound recordings found in the "RespiratoryDatabase@TR" dataset for implementation</a:t>
            </a:r>
            <a:endParaRPr sz="1400">
              <a:latin typeface="Times New Roman"/>
              <a:ea typeface="Times New Roman"/>
              <a:cs typeface="Times New Roman"/>
              <a:sym typeface="Times New Roman"/>
            </a:endParaRPr>
          </a:p>
          <a:p>
            <a:pPr indent="-82550" lvl="0" marL="259922" rtl="0" algn="just">
              <a:lnSpc>
                <a:spcPct val="100000"/>
              </a:lnSpc>
              <a:spcBef>
                <a:spcPts val="0"/>
              </a:spcBef>
              <a:spcAft>
                <a:spcPts val="0"/>
              </a:spcAft>
              <a:buSzPts val="1400"/>
              <a:buFont typeface="Arial"/>
              <a:buNone/>
            </a:pPr>
            <a:r>
              <a:t/>
            </a:r>
            <a:endParaRPr sz="1400">
              <a:solidFill>
                <a:schemeClr val="dk1"/>
              </a:solidFill>
              <a:latin typeface="Times New Roman"/>
              <a:ea typeface="Times New Roman"/>
              <a:cs typeface="Times New Roman"/>
              <a:sym typeface="Times New Roman"/>
            </a:endParaRPr>
          </a:p>
          <a:p>
            <a:pPr indent="-171450" lvl="0" marL="259922" rtl="0" algn="just">
              <a:lnSpc>
                <a:spcPct val="100000"/>
              </a:lnSpc>
              <a:spcBef>
                <a:spcPts val="0"/>
              </a:spcBef>
              <a:spcAft>
                <a:spcPts val="0"/>
              </a:spcAft>
              <a:buSzPts val="1400"/>
              <a:buFont typeface="Arial"/>
              <a:buChar char="•"/>
            </a:pPr>
            <a:r>
              <a:rPr lang="en" sz="1400">
                <a:solidFill>
                  <a:schemeClr val="dk1"/>
                </a:solidFill>
                <a:latin typeface="Times New Roman"/>
                <a:ea typeface="Times New Roman"/>
                <a:cs typeface="Times New Roman"/>
                <a:sym typeface="Times New Roman"/>
              </a:rPr>
              <a:t>The process of detection consists of preparing the dataset through preprocessing.</a:t>
            </a:r>
            <a:endParaRPr sz="1400">
              <a:latin typeface="Times New Roman"/>
              <a:ea typeface="Times New Roman"/>
              <a:cs typeface="Times New Roman"/>
              <a:sym typeface="Times New Roman"/>
            </a:endParaRPr>
          </a:p>
          <a:p>
            <a:pPr indent="-82550" lvl="0" marL="259922" rtl="0" algn="just">
              <a:lnSpc>
                <a:spcPct val="100000"/>
              </a:lnSpc>
              <a:spcBef>
                <a:spcPts val="0"/>
              </a:spcBef>
              <a:spcAft>
                <a:spcPts val="0"/>
              </a:spcAft>
              <a:buSzPts val="1400"/>
              <a:buFont typeface="Arial"/>
              <a:buNone/>
            </a:pPr>
            <a:r>
              <a:t/>
            </a:r>
            <a:endParaRPr sz="1400">
              <a:solidFill>
                <a:schemeClr val="dk1"/>
              </a:solidFill>
              <a:latin typeface="Times New Roman"/>
              <a:ea typeface="Times New Roman"/>
              <a:cs typeface="Times New Roman"/>
              <a:sym typeface="Times New Roman"/>
            </a:endParaRPr>
          </a:p>
          <a:p>
            <a:pPr indent="-171450" lvl="0" marL="259922" rtl="0" algn="just">
              <a:lnSpc>
                <a:spcPct val="100000"/>
              </a:lnSpc>
              <a:spcBef>
                <a:spcPts val="0"/>
              </a:spcBef>
              <a:spcAft>
                <a:spcPts val="0"/>
              </a:spcAft>
              <a:buSzPts val="1400"/>
              <a:buFont typeface="Arial"/>
              <a:buChar char="•"/>
            </a:pPr>
            <a:r>
              <a:rPr lang="en" sz="1400">
                <a:solidFill>
                  <a:schemeClr val="dk1"/>
                </a:solidFill>
                <a:latin typeface="Times New Roman"/>
                <a:ea typeface="Times New Roman"/>
                <a:cs typeface="Times New Roman"/>
                <a:sym typeface="Times New Roman"/>
              </a:rPr>
              <a:t>Adding more data to improve generalization and diversity spectrograms, melspectrograms, and chromograms are examples of feature extraction.</a:t>
            </a:r>
            <a:endParaRPr sz="1400">
              <a:latin typeface="Times New Roman"/>
              <a:ea typeface="Times New Roman"/>
              <a:cs typeface="Times New Roman"/>
              <a:sym typeface="Times New Roman"/>
            </a:endParaRPr>
          </a:p>
          <a:p>
            <a:pPr indent="-82550" lvl="0" marL="259922" rtl="0" algn="just">
              <a:lnSpc>
                <a:spcPct val="100000"/>
              </a:lnSpc>
              <a:spcBef>
                <a:spcPts val="0"/>
              </a:spcBef>
              <a:spcAft>
                <a:spcPts val="0"/>
              </a:spcAft>
              <a:buSzPts val="1400"/>
              <a:buFont typeface="Arial"/>
              <a:buNone/>
            </a:pPr>
            <a:r>
              <a:t/>
            </a:r>
            <a:endParaRPr sz="1400">
              <a:solidFill>
                <a:schemeClr val="dk1"/>
              </a:solidFill>
              <a:latin typeface="Times New Roman"/>
              <a:ea typeface="Times New Roman"/>
              <a:cs typeface="Times New Roman"/>
              <a:sym typeface="Times New Roman"/>
            </a:endParaRPr>
          </a:p>
          <a:p>
            <a:pPr indent="-171450" lvl="0" marL="259922" rtl="0" algn="just">
              <a:lnSpc>
                <a:spcPct val="100000"/>
              </a:lnSpc>
              <a:spcBef>
                <a:spcPts val="0"/>
              </a:spcBef>
              <a:spcAft>
                <a:spcPts val="0"/>
              </a:spcAft>
              <a:buSzPts val="1400"/>
              <a:buFont typeface="Arial"/>
              <a:buChar char="•"/>
            </a:pPr>
            <a:r>
              <a:rPr lang="en" sz="1400">
                <a:latin typeface="Times New Roman"/>
                <a:ea typeface="Times New Roman"/>
                <a:cs typeface="Times New Roman"/>
                <a:sym typeface="Times New Roman"/>
              </a:rPr>
              <a:t>Using</a:t>
            </a:r>
            <a:r>
              <a:rPr lang="en" sz="1400">
                <a:solidFill>
                  <a:schemeClr val="dk1"/>
                </a:solidFill>
                <a:latin typeface="Times New Roman"/>
                <a:ea typeface="Times New Roman"/>
                <a:cs typeface="Times New Roman"/>
                <a:sym typeface="Times New Roman"/>
              </a:rPr>
              <a:t> the robust RESNET50 models.</a:t>
            </a:r>
            <a:endParaRPr sz="1400">
              <a:latin typeface="Times New Roman"/>
              <a:ea typeface="Times New Roman"/>
              <a:cs typeface="Times New Roman"/>
              <a:sym typeface="Times New Roman"/>
            </a:endParaRPr>
          </a:p>
          <a:p>
            <a:pPr indent="-82550" lvl="0" marL="259922" rtl="0" algn="just">
              <a:lnSpc>
                <a:spcPct val="100000"/>
              </a:lnSpc>
              <a:spcBef>
                <a:spcPts val="0"/>
              </a:spcBef>
              <a:spcAft>
                <a:spcPts val="0"/>
              </a:spcAft>
              <a:buSzPts val="1400"/>
              <a:buFont typeface="Arial"/>
              <a:buNone/>
            </a:pPr>
            <a:r>
              <a:t/>
            </a:r>
            <a:endParaRPr sz="1400">
              <a:solidFill>
                <a:schemeClr val="dk1"/>
              </a:solidFill>
              <a:latin typeface="Times New Roman"/>
              <a:ea typeface="Times New Roman"/>
              <a:cs typeface="Times New Roman"/>
              <a:sym typeface="Times New Roman"/>
            </a:endParaRPr>
          </a:p>
          <a:p>
            <a:pPr indent="-171450" lvl="0" marL="259922" rtl="0" algn="just">
              <a:lnSpc>
                <a:spcPct val="100000"/>
              </a:lnSpc>
              <a:spcBef>
                <a:spcPts val="0"/>
              </a:spcBef>
              <a:spcAft>
                <a:spcPts val="0"/>
              </a:spcAft>
              <a:buSzPts val="1400"/>
              <a:buFont typeface="Arial"/>
              <a:buChar char="•"/>
            </a:pPr>
            <a:r>
              <a:rPr lang="en" sz="1400">
                <a:solidFill>
                  <a:schemeClr val="dk1"/>
                </a:solidFill>
                <a:latin typeface="Times New Roman"/>
                <a:ea typeface="Times New Roman"/>
                <a:cs typeface="Times New Roman"/>
                <a:sym typeface="Times New Roman"/>
              </a:rPr>
              <a:t>The model helps determine the severity of COPD by classifying levels of the disease.</a:t>
            </a:r>
            <a:endParaRPr sz="1400">
              <a:solidFill>
                <a:schemeClr val="dk1"/>
              </a:solidFill>
              <a:latin typeface="Times New Roman"/>
              <a:ea typeface="Times New Roman"/>
              <a:cs typeface="Times New Roman"/>
              <a:sym typeface="Times New Roman"/>
            </a:endParaRPr>
          </a:p>
          <a:p>
            <a:pPr indent="-114300" lvl="0" marL="259922" rtl="0" algn="just">
              <a:lnSpc>
                <a:spcPct val="100000"/>
              </a:lnSpc>
              <a:spcBef>
                <a:spcPts val="0"/>
              </a:spcBef>
              <a:spcAft>
                <a:spcPts val="0"/>
              </a:spcAft>
              <a:buSzPts val="900"/>
              <a:buFont typeface="Arial"/>
              <a:buNone/>
            </a:pPr>
            <a:r>
              <a:t/>
            </a:r>
            <a:endParaRPr sz="14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3200"/>
              <a:buNone/>
            </a:pPr>
            <a:r>
              <a:t/>
            </a:r>
            <a:endParaRPr sz="14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3"/>
          <p:cNvSpPr txBox="1"/>
          <p:nvPr>
            <p:ph type="title"/>
          </p:nvPr>
        </p:nvSpPr>
        <p:spPr>
          <a:xfrm>
            <a:off x="298174" y="7196"/>
            <a:ext cx="8229600" cy="659554"/>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3200"/>
              <a:buFont typeface="Calibri"/>
              <a:buNone/>
            </a:pPr>
            <a:r>
              <a:rPr b="1" lang="en" sz="3200">
                <a:solidFill>
                  <a:schemeClr val="lt1"/>
                </a:solidFill>
                <a:latin typeface="Times New Roman"/>
                <a:ea typeface="Times New Roman"/>
                <a:cs typeface="Times New Roman"/>
                <a:sym typeface="Times New Roman"/>
              </a:rPr>
              <a:t>IMPLEMENTATION SCREENSHOTS</a:t>
            </a:r>
            <a:endParaRPr b="1" sz="3200">
              <a:solidFill>
                <a:schemeClr val="lt1"/>
              </a:solidFill>
              <a:latin typeface="Times New Roman"/>
              <a:ea typeface="Times New Roman"/>
              <a:cs typeface="Times New Roman"/>
              <a:sym typeface="Times New Roman"/>
            </a:endParaRPr>
          </a:p>
        </p:txBody>
      </p:sp>
      <p:sp>
        <p:nvSpPr>
          <p:cNvPr id="297" name="Google Shape;297;p43"/>
          <p:cNvSpPr txBox="1"/>
          <p:nvPr>
            <p:ph idx="10" type="dt"/>
          </p:nvPr>
        </p:nvSpPr>
        <p:spPr>
          <a:xfrm>
            <a:off x="-1" y="4888706"/>
            <a:ext cx="992981" cy="27384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
              <a:t>08/11/2023</a:t>
            </a:r>
            <a:endParaRPr/>
          </a:p>
        </p:txBody>
      </p:sp>
      <p:sp>
        <p:nvSpPr>
          <p:cNvPr id="298" name="Google Shape;298;p43"/>
          <p:cNvSpPr txBox="1"/>
          <p:nvPr>
            <p:ph idx="12" type="sldNum"/>
          </p:nvPr>
        </p:nvSpPr>
        <p:spPr>
          <a:xfrm>
            <a:off x="7086600" y="4888706"/>
            <a:ext cx="21336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pic>
        <p:nvPicPr>
          <p:cNvPr id="299" name="Google Shape;299;p43"/>
          <p:cNvPicPr preferRelativeResize="0"/>
          <p:nvPr/>
        </p:nvPicPr>
        <p:blipFill rotWithShape="1">
          <a:blip r:embed="rId3">
            <a:alphaModFix/>
          </a:blip>
          <a:srcRect b="0" l="0" r="0" t="0"/>
          <a:stretch/>
        </p:blipFill>
        <p:spPr>
          <a:xfrm>
            <a:off x="904069" y="847427"/>
            <a:ext cx="7017808" cy="394751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4"/>
          <p:cNvSpPr txBox="1"/>
          <p:nvPr>
            <p:ph type="title"/>
          </p:nvPr>
        </p:nvSpPr>
        <p:spPr>
          <a:xfrm>
            <a:off x="298174" y="7196"/>
            <a:ext cx="8229600" cy="659554"/>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3200"/>
              <a:buFont typeface="Calibri"/>
              <a:buNone/>
            </a:pPr>
            <a:r>
              <a:rPr b="1" lang="en" sz="3200">
                <a:solidFill>
                  <a:schemeClr val="lt1"/>
                </a:solidFill>
                <a:latin typeface="Times New Roman"/>
                <a:ea typeface="Times New Roman"/>
                <a:cs typeface="Times New Roman"/>
                <a:sym typeface="Times New Roman"/>
              </a:rPr>
              <a:t>IMPLEMENTATION SCREENSHOTS</a:t>
            </a:r>
            <a:endParaRPr b="1" sz="3200">
              <a:solidFill>
                <a:schemeClr val="lt1"/>
              </a:solidFill>
              <a:latin typeface="Times New Roman"/>
              <a:ea typeface="Times New Roman"/>
              <a:cs typeface="Times New Roman"/>
              <a:sym typeface="Times New Roman"/>
            </a:endParaRPr>
          </a:p>
        </p:txBody>
      </p:sp>
      <p:sp>
        <p:nvSpPr>
          <p:cNvPr id="305" name="Google Shape;305;p44"/>
          <p:cNvSpPr txBox="1"/>
          <p:nvPr>
            <p:ph idx="10" type="dt"/>
          </p:nvPr>
        </p:nvSpPr>
        <p:spPr>
          <a:xfrm>
            <a:off x="0" y="4888706"/>
            <a:ext cx="921026" cy="27384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
              <a:t>9/10/2023</a:t>
            </a:r>
            <a:endParaRPr/>
          </a:p>
        </p:txBody>
      </p:sp>
      <p:sp>
        <p:nvSpPr>
          <p:cNvPr id="306" name="Google Shape;306;p44"/>
          <p:cNvSpPr txBox="1"/>
          <p:nvPr>
            <p:ph idx="12" type="sldNum"/>
          </p:nvPr>
        </p:nvSpPr>
        <p:spPr>
          <a:xfrm>
            <a:off x="7086600" y="4888706"/>
            <a:ext cx="21336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pic>
        <p:nvPicPr>
          <p:cNvPr id="307" name="Google Shape;307;p44"/>
          <p:cNvPicPr preferRelativeResize="0"/>
          <p:nvPr/>
        </p:nvPicPr>
        <p:blipFill rotWithShape="1">
          <a:blip r:embed="rId3">
            <a:alphaModFix/>
          </a:blip>
          <a:srcRect b="0" l="0" r="0" t="0"/>
          <a:stretch/>
        </p:blipFill>
        <p:spPr>
          <a:xfrm>
            <a:off x="1094175" y="860550"/>
            <a:ext cx="6774623" cy="391715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5"/>
          <p:cNvSpPr txBox="1"/>
          <p:nvPr>
            <p:ph type="title"/>
          </p:nvPr>
        </p:nvSpPr>
        <p:spPr>
          <a:xfrm>
            <a:off x="298174" y="7196"/>
            <a:ext cx="8229600" cy="659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3200"/>
              <a:buFont typeface="Calibri"/>
              <a:buNone/>
            </a:pPr>
            <a:r>
              <a:rPr b="1" lang="en" sz="3200">
                <a:solidFill>
                  <a:schemeClr val="lt1"/>
                </a:solidFill>
                <a:latin typeface="Times New Roman"/>
                <a:ea typeface="Times New Roman"/>
                <a:cs typeface="Times New Roman"/>
                <a:sym typeface="Times New Roman"/>
              </a:rPr>
              <a:t>IMPLEMENTATION SCREENSHOTS</a:t>
            </a:r>
            <a:endParaRPr/>
          </a:p>
        </p:txBody>
      </p:sp>
      <p:sp>
        <p:nvSpPr>
          <p:cNvPr id="313" name="Google Shape;313;p45"/>
          <p:cNvSpPr txBox="1"/>
          <p:nvPr>
            <p:ph idx="1" type="body"/>
          </p:nvPr>
        </p:nvSpPr>
        <p:spPr>
          <a:xfrm>
            <a:off x="228600" y="1047750"/>
            <a:ext cx="8610600" cy="3546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t/>
            </a:r>
            <a:endParaRPr/>
          </a:p>
        </p:txBody>
      </p:sp>
      <p:pic>
        <p:nvPicPr>
          <p:cNvPr id="314" name="Google Shape;314;p45"/>
          <p:cNvPicPr preferRelativeResize="0"/>
          <p:nvPr/>
        </p:nvPicPr>
        <p:blipFill rotWithShape="1">
          <a:blip r:embed="rId3">
            <a:alphaModFix/>
          </a:blip>
          <a:srcRect b="0" l="0" r="0" t="0"/>
          <a:stretch/>
        </p:blipFill>
        <p:spPr>
          <a:xfrm>
            <a:off x="1430251" y="932925"/>
            <a:ext cx="6721300" cy="37765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6"/>
          <p:cNvSpPr txBox="1"/>
          <p:nvPr>
            <p:ph type="title"/>
          </p:nvPr>
        </p:nvSpPr>
        <p:spPr>
          <a:xfrm>
            <a:off x="298174" y="7196"/>
            <a:ext cx="8229600" cy="659554"/>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3200"/>
              <a:buFont typeface="Calibri"/>
              <a:buNone/>
            </a:pPr>
            <a:r>
              <a:rPr b="1" lang="en" sz="3200">
                <a:solidFill>
                  <a:schemeClr val="lt1"/>
                </a:solidFill>
                <a:latin typeface="Times New Roman"/>
                <a:ea typeface="Times New Roman"/>
                <a:cs typeface="Times New Roman"/>
                <a:sym typeface="Times New Roman"/>
              </a:rPr>
              <a:t>RESNET50 - CLASSIFICATION REPORT</a:t>
            </a:r>
            <a:endParaRPr b="1" sz="3200">
              <a:solidFill>
                <a:schemeClr val="lt1"/>
              </a:solidFill>
              <a:latin typeface="Times New Roman"/>
              <a:ea typeface="Times New Roman"/>
              <a:cs typeface="Times New Roman"/>
              <a:sym typeface="Times New Roman"/>
            </a:endParaRPr>
          </a:p>
        </p:txBody>
      </p:sp>
      <p:sp>
        <p:nvSpPr>
          <p:cNvPr id="320" name="Google Shape;320;p46"/>
          <p:cNvSpPr txBox="1"/>
          <p:nvPr>
            <p:ph idx="10" type="dt"/>
          </p:nvPr>
        </p:nvSpPr>
        <p:spPr>
          <a:xfrm>
            <a:off x="0" y="4888706"/>
            <a:ext cx="964406" cy="27384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
              <a:t>08/11/2023</a:t>
            </a:r>
            <a:endParaRPr/>
          </a:p>
        </p:txBody>
      </p:sp>
      <p:sp>
        <p:nvSpPr>
          <p:cNvPr id="321" name="Google Shape;321;p46"/>
          <p:cNvSpPr txBox="1"/>
          <p:nvPr>
            <p:ph idx="12" type="sldNum"/>
          </p:nvPr>
        </p:nvSpPr>
        <p:spPr>
          <a:xfrm>
            <a:off x="7086600" y="4888706"/>
            <a:ext cx="21336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pic>
        <p:nvPicPr>
          <p:cNvPr id="322" name="Google Shape;322;p46"/>
          <p:cNvPicPr preferRelativeResize="0"/>
          <p:nvPr/>
        </p:nvPicPr>
        <p:blipFill rotWithShape="1">
          <a:blip r:embed="rId3">
            <a:alphaModFix/>
          </a:blip>
          <a:srcRect b="0" l="0" r="0" t="0"/>
          <a:stretch/>
        </p:blipFill>
        <p:spPr>
          <a:xfrm>
            <a:off x="75402" y="1429290"/>
            <a:ext cx="8993195" cy="294982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7"/>
          <p:cNvSpPr txBox="1"/>
          <p:nvPr>
            <p:ph type="title"/>
          </p:nvPr>
        </p:nvSpPr>
        <p:spPr>
          <a:xfrm>
            <a:off x="298174" y="7196"/>
            <a:ext cx="8229600" cy="659554"/>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3200"/>
              <a:buFont typeface="Calibri"/>
              <a:buNone/>
            </a:pPr>
            <a:r>
              <a:rPr b="1" lang="en" sz="3200">
                <a:solidFill>
                  <a:schemeClr val="lt1"/>
                </a:solidFill>
                <a:latin typeface="Times New Roman"/>
                <a:ea typeface="Times New Roman"/>
                <a:cs typeface="Times New Roman"/>
                <a:sym typeface="Times New Roman"/>
              </a:rPr>
              <a:t>RESNET50 - CONFUSION MATRIX</a:t>
            </a:r>
            <a:endParaRPr b="1" sz="3200">
              <a:solidFill>
                <a:schemeClr val="lt1"/>
              </a:solidFill>
              <a:latin typeface="Times New Roman"/>
              <a:ea typeface="Times New Roman"/>
              <a:cs typeface="Times New Roman"/>
              <a:sym typeface="Times New Roman"/>
            </a:endParaRPr>
          </a:p>
        </p:txBody>
      </p:sp>
      <p:sp>
        <p:nvSpPr>
          <p:cNvPr id="328" name="Google Shape;328;p47" title="jhsakjd"/>
          <p:cNvSpPr txBox="1"/>
          <p:nvPr>
            <p:ph idx="1" type="body"/>
          </p:nvPr>
        </p:nvSpPr>
        <p:spPr>
          <a:xfrm>
            <a:off x="228600" y="1047750"/>
            <a:ext cx="8610600" cy="3546873"/>
          </a:xfrm>
          <a:prstGeom prst="rect">
            <a:avLst/>
          </a:prstGeom>
          <a:noFill/>
          <a:ln>
            <a:noFill/>
          </a:ln>
        </p:spPr>
        <p:txBody>
          <a:bodyPr anchorCtr="0" anchor="t" bIns="45700" lIns="91425" spcFirstLastPara="1" rIns="91425" wrap="square" tIns="45700">
            <a:normAutofit/>
          </a:bodyPr>
          <a:lstStyle/>
          <a:p>
            <a:pPr indent="-209550" lvl="0" marL="457200" rtl="0" algn="l">
              <a:lnSpc>
                <a:spcPct val="150000"/>
              </a:lnSpc>
              <a:spcBef>
                <a:spcPts val="0"/>
              </a:spcBef>
              <a:spcAft>
                <a:spcPts val="0"/>
              </a:spcAft>
              <a:buSzPts val="2000"/>
              <a:buNone/>
            </a:pPr>
            <a:r>
              <a:t/>
            </a:r>
            <a:endParaRPr sz="2000"/>
          </a:p>
        </p:txBody>
      </p:sp>
      <p:sp>
        <p:nvSpPr>
          <p:cNvPr id="329" name="Google Shape;329;p47"/>
          <p:cNvSpPr txBox="1"/>
          <p:nvPr>
            <p:ph idx="10" type="dt"/>
          </p:nvPr>
        </p:nvSpPr>
        <p:spPr>
          <a:xfrm>
            <a:off x="-1" y="4888706"/>
            <a:ext cx="957263" cy="27384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
              <a:t>08/11/2023</a:t>
            </a:r>
            <a:endParaRPr/>
          </a:p>
        </p:txBody>
      </p:sp>
      <p:sp>
        <p:nvSpPr>
          <p:cNvPr id="330" name="Google Shape;330;p47"/>
          <p:cNvSpPr txBox="1"/>
          <p:nvPr>
            <p:ph idx="12" type="sldNum"/>
          </p:nvPr>
        </p:nvSpPr>
        <p:spPr>
          <a:xfrm>
            <a:off x="7086600" y="4888706"/>
            <a:ext cx="21336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pic>
        <p:nvPicPr>
          <p:cNvPr id="331" name="Google Shape;331;p47"/>
          <p:cNvPicPr preferRelativeResize="0"/>
          <p:nvPr/>
        </p:nvPicPr>
        <p:blipFill rotWithShape="1">
          <a:blip r:embed="rId3">
            <a:alphaModFix/>
          </a:blip>
          <a:srcRect b="0" l="0" r="0" t="0"/>
          <a:stretch/>
        </p:blipFill>
        <p:spPr>
          <a:xfrm>
            <a:off x="2506550" y="821425"/>
            <a:ext cx="4518875" cy="38294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8"/>
          <p:cNvSpPr txBox="1"/>
          <p:nvPr>
            <p:ph type="title"/>
          </p:nvPr>
        </p:nvSpPr>
        <p:spPr>
          <a:xfrm>
            <a:off x="298174" y="7196"/>
            <a:ext cx="8229600" cy="659554"/>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3200"/>
              <a:buFont typeface="Calibri"/>
              <a:buNone/>
            </a:pPr>
            <a:r>
              <a:rPr b="1" lang="en" sz="3200">
                <a:solidFill>
                  <a:schemeClr val="lt1"/>
                </a:solidFill>
                <a:latin typeface="Times New Roman"/>
                <a:ea typeface="Times New Roman"/>
                <a:cs typeface="Times New Roman"/>
                <a:sym typeface="Times New Roman"/>
              </a:rPr>
              <a:t>CONCLUSION</a:t>
            </a:r>
            <a:endParaRPr/>
          </a:p>
        </p:txBody>
      </p:sp>
      <p:sp>
        <p:nvSpPr>
          <p:cNvPr id="337" name="Google Shape;337;p48" title="jhsakjd"/>
          <p:cNvSpPr txBox="1"/>
          <p:nvPr>
            <p:ph idx="1" type="body"/>
          </p:nvPr>
        </p:nvSpPr>
        <p:spPr>
          <a:xfrm>
            <a:off x="228600" y="1047750"/>
            <a:ext cx="8610600" cy="3546873"/>
          </a:xfrm>
          <a:prstGeom prst="rect">
            <a:avLst/>
          </a:prstGeom>
          <a:noFill/>
          <a:ln>
            <a:noFill/>
          </a:ln>
        </p:spPr>
        <p:txBody>
          <a:bodyPr anchorCtr="0" anchor="t" bIns="45700" lIns="91425" spcFirstLastPara="1" rIns="91425" wrap="square" tIns="45700">
            <a:normAutofit lnSpcReduction="10000"/>
          </a:bodyPr>
          <a:lstStyle/>
          <a:p>
            <a:pPr indent="-342900" lvl="0" marL="590550" rtl="0" algn="l">
              <a:lnSpc>
                <a:spcPct val="150000"/>
              </a:lnSpc>
              <a:spcBef>
                <a:spcPts val="0"/>
              </a:spcBef>
              <a:spcAft>
                <a:spcPts val="0"/>
              </a:spcAft>
              <a:buSzPts val="2000"/>
              <a:buFont typeface="Arial"/>
              <a:buChar char="•"/>
            </a:pPr>
            <a:r>
              <a:rPr lang="en" sz="2000">
                <a:latin typeface="Times New Roman"/>
                <a:ea typeface="Times New Roman"/>
                <a:cs typeface="Times New Roman"/>
                <a:sym typeface="Times New Roman"/>
              </a:rPr>
              <a:t>Introduction of melspectrogram snippet framework for COPD classification, utilizing lung sound data and ResNet50 transfer learning.</a:t>
            </a:r>
            <a:endParaRPr/>
          </a:p>
          <a:p>
            <a:pPr indent="-215900" lvl="0" marL="590550" rtl="0" algn="l">
              <a:lnSpc>
                <a:spcPct val="150000"/>
              </a:lnSpc>
              <a:spcBef>
                <a:spcPts val="0"/>
              </a:spcBef>
              <a:spcAft>
                <a:spcPts val="0"/>
              </a:spcAft>
              <a:buSzPts val="2000"/>
              <a:buFont typeface="Arial"/>
              <a:buNone/>
            </a:pPr>
            <a:r>
              <a:t/>
            </a:r>
            <a:endParaRPr sz="2000">
              <a:latin typeface="Times New Roman"/>
              <a:ea typeface="Times New Roman"/>
              <a:cs typeface="Times New Roman"/>
              <a:sym typeface="Times New Roman"/>
            </a:endParaRPr>
          </a:p>
          <a:p>
            <a:pPr indent="-342900" lvl="0" marL="590550" rtl="0" algn="l">
              <a:lnSpc>
                <a:spcPct val="150000"/>
              </a:lnSpc>
              <a:spcBef>
                <a:spcPts val="0"/>
              </a:spcBef>
              <a:spcAft>
                <a:spcPts val="0"/>
              </a:spcAft>
              <a:buSzPts val="2000"/>
              <a:buFont typeface="Arial"/>
              <a:buChar char="•"/>
            </a:pPr>
            <a:r>
              <a:rPr lang="en" sz="2000">
                <a:latin typeface="Times New Roman"/>
                <a:ea typeface="Times New Roman"/>
                <a:cs typeface="Times New Roman"/>
                <a:sym typeface="Times New Roman"/>
              </a:rPr>
              <a:t>Framework includes data preprocessing, melspectrogram generation, and ResNet model fine-tuning for enhanced accuracy.</a:t>
            </a:r>
            <a:endParaRPr/>
          </a:p>
          <a:p>
            <a:pPr indent="-215900" lvl="0" marL="590550" rtl="0" algn="l">
              <a:lnSpc>
                <a:spcPct val="150000"/>
              </a:lnSpc>
              <a:spcBef>
                <a:spcPts val="0"/>
              </a:spcBef>
              <a:spcAft>
                <a:spcPts val="0"/>
              </a:spcAft>
              <a:buSzPts val="2000"/>
              <a:buFont typeface="Arial"/>
              <a:buNone/>
            </a:pPr>
            <a:r>
              <a:t/>
            </a:r>
            <a:endParaRPr sz="2000">
              <a:latin typeface="Times New Roman"/>
              <a:ea typeface="Times New Roman"/>
              <a:cs typeface="Times New Roman"/>
              <a:sym typeface="Times New Roman"/>
            </a:endParaRPr>
          </a:p>
          <a:p>
            <a:pPr indent="-342900" lvl="0" marL="590550" rtl="0" algn="l">
              <a:lnSpc>
                <a:spcPct val="150000"/>
              </a:lnSpc>
              <a:spcBef>
                <a:spcPts val="0"/>
              </a:spcBef>
              <a:spcAft>
                <a:spcPts val="0"/>
              </a:spcAft>
              <a:buSzPts val="2000"/>
              <a:buFont typeface="Arial"/>
              <a:buChar char="•"/>
            </a:pPr>
            <a:r>
              <a:rPr lang="en" sz="2000">
                <a:latin typeface="Times New Roman"/>
                <a:ea typeface="Times New Roman"/>
                <a:cs typeface="Times New Roman"/>
                <a:sym typeface="Times New Roman"/>
              </a:rPr>
              <a:t>Achieved an impressive accuracy of 94.57% in multi-class classification using the RespiratoryDatabase@TR dataset for lung sound analysis.</a:t>
            </a:r>
            <a:endParaRPr sz="2000">
              <a:latin typeface="Times New Roman"/>
              <a:ea typeface="Times New Roman"/>
              <a:cs typeface="Times New Roman"/>
              <a:sym typeface="Times New Roman"/>
            </a:endParaRPr>
          </a:p>
        </p:txBody>
      </p:sp>
      <p:sp>
        <p:nvSpPr>
          <p:cNvPr id="338" name="Google Shape;338;p48"/>
          <p:cNvSpPr txBox="1"/>
          <p:nvPr>
            <p:ph idx="10" type="dt"/>
          </p:nvPr>
        </p:nvSpPr>
        <p:spPr>
          <a:xfrm>
            <a:off x="-1" y="4888706"/>
            <a:ext cx="957263" cy="27384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
              <a:t>08/11/2023</a:t>
            </a:r>
            <a:endParaRPr/>
          </a:p>
        </p:txBody>
      </p:sp>
      <p:sp>
        <p:nvSpPr>
          <p:cNvPr id="339" name="Google Shape;339;p48"/>
          <p:cNvSpPr txBox="1"/>
          <p:nvPr>
            <p:ph idx="12" type="sldNum"/>
          </p:nvPr>
        </p:nvSpPr>
        <p:spPr>
          <a:xfrm>
            <a:off x="7086600" y="4888706"/>
            <a:ext cx="21336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9"/>
          <p:cNvSpPr txBox="1"/>
          <p:nvPr>
            <p:ph type="title"/>
          </p:nvPr>
        </p:nvSpPr>
        <p:spPr>
          <a:xfrm>
            <a:off x="298174" y="7196"/>
            <a:ext cx="8229600" cy="659554"/>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3200"/>
              <a:buFont typeface="Calibri"/>
              <a:buNone/>
            </a:pPr>
            <a:r>
              <a:rPr b="1" lang="en" sz="3200">
                <a:solidFill>
                  <a:schemeClr val="lt1"/>
                </a:solidFill>
                <a:latin typeface="Times New Roman"/>
                <a:ea typeface="Times New Roman"/>
                <a:cs typeface="Times New Roman"/>
                <a:sym typeface="Times New Roman"/>
              </a:rPr>
              <a:t>REFERENCES</a:t>
            </a:r>
            <a:endParaRPr b="1" sz="3200">
              <a:solidFill>
                <a:schemeClr val="lt1"/>
              </a:solidFill>
              <a:latin typeface="Times New Roman"/>
              <a:ea typeface="Times New Roman"/>
              <a:cs typeface="Times New Roman"/>
              <a:sym typeface="Times New Roman"/>
            </a:endParaRPr>
          </a:p>
        </p:txBody>
      </p:sp>
      <p:sp>
        <p:nvSpPr>
          <p:cNvPr id="345" name="Google Shape;345;p49" title="jhsakjd"/>
          <p:cNvSpPr txBox="1"/>
          <p:nvPr>
            <p:ph idx="1" type="body"/>
          </p:nvPr>
        </p:nvSpPr>
        <p:spPr>
          <a:xfrm>
            <a:off x="228600" y="1090613"/>
            <a:ext cx="8610600" cy="3645693"/>
          </a:xfrm>
          <a:prstGeom prst="rect">
            <a:avLst/>
          </a:prstGeom>
          <a:noFill/>
          <a:ln>
            <a:noFill/>
          </a:ln>
        </p:spPr>
        <p:txBody>
          <a:bodyPr anchorCtr="0" anchor="t" bIns="45700" lIns="91425" spcFirstLastPara="1" rIns="91425" wrap="square" tIns="45700">
            <a:noAutofit/>
          </a:bodyPr>
          <a:lstStyle/>
          <a:p>
            <a:pPr indent="0" lvl="0" marL="120650" rtl="0" algn="l">
              <a:lnSpc>
                <a:spcPct val="150000"/>
              </a:lnSpc>
              <a:spcBef>
                <a:spcPts val="0"/>
              </a:spcBef>
              <a:spcAft>
                <a:spcPts val="0"/>
              </a:spcAft>
              <a:buSzPts val="1600"/>
              <a:buNone/>
            </a:pPr>
            <a:r>
              <a:rPr lang="en" sz="1050">
                <a:latin typeface="Times New Roman"/>
                <a:ea typeface="Times New Roman"/>
                <a:cs typeface="Times New Roman"/>
                <a:sym typeface="Times New Roman"/>
              </a:rPr>
              <a:t>1.)A Roy and U Satija,(2023), A Novel Melspectrogram Snippet Representation Learning Framework For Severity Detection of Chronic Obstructive Pulmonary Diseases, IEEE Transactions on Intrumentation and Measurement, Vol. 72, No. 1, pp. 1-11.</a:t>
            </a:r>
            <a:endParaRPr/>
          </a:p>
          <a:p>
            <a:pPr indent="0" lvl="0" marL="120650" rtl="0" algn="l">
              <a:lnSpc>
                <a:spcPct val="150000"/>
              </a:lnSpc>
              <a:spcBef>
                <a:spcPts val="0"/>
              </a:spcBef>
              <a:spcAft>
                <a:spcPts val="0"/>
              </a:spcAft>
              <a:buSzPts val="1600"/>
              <a:buNone/>
            </a:pPr>
            <a:r>
              <a:t/>
            </a:r>
            <a:endParaRPr sz="1050">
              <a:latin typeface="Times New Roman"/>
              <a:ea typeface="Times New Roman"/>
              <a:cs typeface="Times New Roman"/>
              <a:sym typeface="Times New Roman"/>
            </a:endParaRPr>
          </a:p>
          <a:p>
            <a:pPr indent="0" lvl="0" marL="120650" rtl="0" algn="l">
              <a:lnSpc>
                <a:spcPct val="150000"/>
              </a:lnSpc>
              <a:spcBef>
                <a:spcPts val="0"/>
              </a:spcBef>
              <a:spcAft>
                <a:spcPts val="0"/>
              </a:spcAft>
              <a:buSzPts val="1600"/>
              <a:buNone/>
            </a:pPr>
            <a:r>
              <a:rPr lang="en" sz="1050">
                <a:latin typeface="Times New Roman"/>
                <a:ea typeface="Times New Roman"/>
                <a:cs typeface="Times New Roman"/>
                <a:sym typeface="Times New Roman"/>
              </a:rPr>
              <a:t>2.)L. Pham, H. Phan, R. Palaniappan, A. Mertins and  I. McLoughlin,(2021), CNN-MoE based framework for classification of respiratory anomalies and lung disease detection in IEEE Journal of Biomedical and Health Informatics, Vol. 25, No. 28, pp. 2938-2947.</a:t>
            </a:r>
            <a:endParaRPr/>
          </a:p>
          <a:p>
            <a:pPr indent="0" lvl="0" marL="120650" rtl="0" algn="l">
              <a:lnSpc>
                <a:spcPct val="150000"/>
              </a:lnSpc>
              <a:spcBef>
                <a:spcPts val="0"/>
              </a:spcBef>
              <a:spcAft>
                <a:spcPts val="0"/>
              </a:spcAft>
              <a:buSzPts val="1600"/>
              <a:buNone/>
            </a:pPr>
            <a:r>
              <a:t/>
            </a:r>
            <a:endParaRPr sz="1050">
              <a:latin typeface="Times New Roman"/>
              <a:ea typeface="Times New Roman"/>
              <a:cs typeface="Times New Roman"/>
              <a:sym typeface="Times New Roman"/>
            </a:endParaRPr>
          </a:p>
          <a:p>
            <a:pPr indent="0" lvl="0" marL="120650" rtl="0" algn="l">
              <a:lnSpc>
                <a:spcPct val="150000"/>
              </a:lnSpc>
              <a:spcBef>
                <a:spcPts val="0"/>
              </a:spcBef>
              <a:spcAft>
                <a:spcPts val="0"/>
              </a:spcAft>
              <a:buSzPts val="1600"/>
              <a:buNone/>
            </a:pPr>
            <a:r>
              <a:rPr lang="en" sz="1050">
                <a:latin typeface="Times New Roman"/>
                <a:ea typeface="Times New Roman"/>
                <a:cs typeface="Times New Roman"/>
                <a:sym typeface="Times New Roman"/>
              </a:rPr>
              <a:t>3.)J. Acharya and A. Basu, (2020), Deep Neural Network for Respiratory Sound Classification in Wearable Devices Enabled by Patient Specific Model Tuning in IEEE Transactions on Biomedical Circuits and Systems, Vol. 14, pp. 535-544.</a:t>
            </a:r>
            <a:endParaRPr/>
          </a:p>
          <a:p>
            <a:pPr indent="0" lvl="0" marL="120650" rtl="0" algn="l">
              <a:lnSpc>
                <a:spcPct val="150000"/>
              </a:lnSpc>
              <a:spcBef>
                <a:spcPts val="0"/>
              </a:spcBef>
              <a:spcAft>
                <a:spcPts val="0"/>
              </a:spcAft>
              <a:buSzPts val="1600"/>
              <a:buNone/>
            </a:pPr>
            <a:r>
              <a:t/>
            </a:r>
            <a:endParaRPr sz="1050">
              <a:latin typeface="Times New Roman"/>
              <a:ea typeface="Times New Roman"/>
              <a:cs typeface="Times New Roman"/>
              <a:sym typeface="Times New Roman"/>
            </a:endParaRPr>
          </a:p>
          <a:p>
            <a:pPr indent="0" lvl="0" marL="120650" rtl="0" algn="l">
              <a:lnSpc>
                <a:spcPct val="150000"/>
              </a:lnSpc>
              <a:spcBef>
                <a:spcPts val="0"/>
              </a:spcBef>
              <a:spcAft>
                <a:spcPts val="0"/>
              </a:spcAft>
              <a:buSzPts val="1600"/>
              <a:buNone/>
            </a:pPr>
            <a:r>
              <a:rPr lang="en" sz="1050">
                <a:latin typeface="Times New Roman"/>
                <a:ea typeface="Times New Roman"/>
                <a:cs typeface="Times New Roman"/>
                <a:sym typeface="Times New Roman"/>
              </a:rPr>
              <a:t>4.)S. B. Shuvo, S. N. Ali, S. I. Swapnil, T. Hasan and M. I. H. Bhuiyan, (2021),  A Lightweight CNN Model for Detecting Respiratory Diseases from Lung Auscultation Sounds using EMD-CWT-based Hybrid Scalogram in IEEE Journal of Biomedical and Health Informatics, Vol. 25, </a:t>
            </a:r>
            <a:endParaRPr/>
          </a:p>
          <a:p>
            <a:pPr indent="0" lvl="0" marL="120650" rtl="0" algn="l">
              <a:lnSpc>
                <a:spcPct val="150000"/>
              </a:lnSpc>
              <a:spcBef>
                <a:spcPts val="0"/>
              </a:spcBef>
              <a:spcAft>
                <a:spcPts val="0"/>
              </a:spcAft>
              <a:buSzPts val="1600"/>
              <a:buNone/>
            </a:pPr>
            <a:r>
              <a:rPr lang="en" sz="1050">
                <a:latin typeface="Times New Roman"/>
                <a:ea typeface="Times New Roman"/>
                <a:cs typeface="Times New Roman"/>
                <a:sym typeface="Times New Roman"/>
              </a:rPr>
              <a:t>pp. 2595-2603. </a:t>
            </a:r>
            <a:endParaRPr/>
          </a:p>
          <a:p>
            <a:pPr indent="0" lvl="0" marL="120650" rtl="0" algn="l">
              <a:lnSpc>
                <a:spcPct val="150000"/>
              </a:lnSpc>
              <a:spcBef>
                <a:spcPts val="0"/>
              </a:spcBef>
              <a:spcAft>
                <a:spcPts val="0"/>
              </a:spcAft>
              <a:buSzPts val="1600"/>
              <a:buNone/>
            </a:pPr>
            <a:r>
              <a:t/>
            </a:r>
            <a:endParaRPr sz="1050">
              <a:latin typeface="Times New Roman"/>
              <a:ea typeface="Times New Roman"/>
              <a:cs typeface="Times New Roman"/>
              <a:sym typeface="Times New Roman"/>
            </a:endParaRPr>
          </a:p>
          <a:p>
            <a:pPr indent="0" lvl="0" marL="120650" rtl="0" algn="l">
              <a:lnSpc>
                <a:spcPct val="150000"/>
              </a:lnSpc>
              <a:spcBef>
                <a:spcPts val="0"/>
              </a:spcBef>
              <a:spcAft>
                <a:spcPts val="0"/>
              </a:spcAft>
              <a:buSzPts val="1600"/>
              <a:buNone/>
            </a:pPr>
            <a:r>
              <a:rPr lang="en" sz="1050">
                <a:latin typeface="Times New Roman"/>
                <a:ea typeface="Times New Roman"/>
                <a:cs typeface="Times New Roman"/>
                <a:sym typeface="Times New Roman"/>
              </a:rPr>
              <a:t>5.)A. H. Sfayyih, N. Sulaiman and A. H. Sabry, (2023), A review on lung disease recognition by acoustic signal analysis with deep learning networks in springer, Journal of Big Data, Vol. 10, pp. 1-23.</a:t>
            </a:r>
            <a:endParaRPr/>
          </a:p>
          <a:p>
            <a:pPr indent="0" lvl="0" marL="120650" rtl="0" algn="l">
              <a:lnSpc>
                <a:spcPct val="150000"/>
              </a:lnSpc>
              <a:spcBef>
                <a:spcPts val="0"/>
              </a:spcBef>
              <a:spcAft>
                <a:spcPts val="0"/>
              </a:spcAft>
              <a:buSzPts val="1600"/>
              <a:buNone/>
            </a:pPr>
            <a:r>
              <a:rPr lang="en" sz="1050">
                <a:latin typeface="Times New Roman"/>
                <a:ea typeface="Times New Roman"/>
                <a:cs typeface="Times New Roman"/>
                <a:sym typeface="Times New Roman"/>
              </a:rPr>
              <a:t>               </a:t>
            </a:r>
            <a:endParaRPr/>
          </a:p>
          <a:p>
            <a:pPr indent="0" lvl="0" marL="120650" rtl="0" algn="just">
              <a:lnSpc>
                <a:spcPct val="150000"/>
              </a:lnSpc>
              <a:spcBef>
                <a:spcPts val="0"/>
              </a:spcBef>
              <a:spcAft>
                <a:spcPts val="0"/>
              </a:spcAft>
              <a:buSzPts val="1600"/>
              <a:buNone/>
            </a:pPr>
            <a:r>
              <a:t/>
            </a:r>
            <a:endParaRPr sz="1050">
              <a:latin typeface="Times New Roman"/>
              <a:ea typeface="Times New Roman"/>
              <a:cs typeface="Times New Roman"/>
              <a:sym typeface="Times New Roman"/>
            </a:endParaRPr>
          </a:p>
          <a:p>
            <a:pPr indent="0" lvl="0" marL="120650" rtl="0" algn="just">
              <a:lnSpc>
                <a:spcPct val="150000"/>
              </a:lnSpc>
              <a:spcBef>
                <a:spcPts val="0"/>
              </a:spcBef>
              <a:spcAft>
                <a:spcPts val="0"/>
              </a:spcAft>
              <a:buSzPts val="1600"/>
              <a:buNone/>
            </a:pPr>
            <a:r>
              <a:t/>
            </a:r>
            <a:endParaRPr sz="1050">
              <a:latin typeface="Times New Roman"/>
              <a:ea typeface="Times New Roman"/>
              <a:cs typeface="Times New Roman"/>
              <a:sym typeface="Times New Roman"/>
            </a:endParaRPr>
          </a:p>
          <a:p>
            <a:pPr indent="0" lvl="0" marL="120650" rtl="0" algn="just">
              <a:lnSpc>
                <a:spcPct val="150000"/>
              </a:lnSpc>
              <a:spcBef>
                <a:spcPts val="0"/>
              </a:spcBef>
              <a:spcAft>
                <a:spcPts val="0"/>
              </a:spcAft>
              <a:buSzPts val="1600"/>
              <a:buNone/>
            </a:pPr>
            <a:r>
              <a:t/>
            </a:r>
            <a:endParaRPr sz="1050">
              <a:latin typeface="Times New Roman"/>
              <a:ea typeface="Times New Roman"/>
              <a:cs typeface="Times New Roman"/>
              <a:sym typeface="Times New Roman"/>
            </a:endParaRPr>
          </a:p>
        </p:txBody>
      </p:sp>
      <p:sp>
        <p:nvSpPr>
          <p:cNvPr id="346" name="Google Shape;346;p49"/>
          <p:cNvSpPr txBox="1"/>
          <p:nvPr>
            <p:ph idx="10" type="dt"/>
          </p:nvPr>
        </p:nvSpPr>
        <p:spPr>
          <a:xfrm>
            <a:off x="-1" y="4888706"/>
            <a:ext cx="957263" cy="27384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
              <a:t>08/11/2023</a:t>
            </a:r>
            <a:endParaRPr/>
          </a:p>
        </p:txBody>
      </p:sp>
      <p:sp>
        <p:nvSpPr>
          <p:cNvPr id="347" name="Google Shape;347;p49"/>
          <p:cNvSpPr txBox="1"/>
          <p:nvPr>
            <p:ph idx="12" type="sldNum"/>
          </p:nvPr>
        </p:nvSpPr>
        <p:spPr>
          <a:xfrm>
            <a:off x="7086600" y="4888706"/>
            <a:ext cx="21336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298174" y="7196"/>
            <a:ext cx="8229600" cy="659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 sz="3200">
                <a:solidFill>
                  <a:schemeClr val="lt1"/>
                </a:solidFill>
                <a:latin typeface="Times New Roman"/>
                <a:ea typeface="Times New Roman"/>
                <a:cs typeface="Times New Roman"/>
                <a:sym typeface="Times New Roman"/>
              </a:rPr>
              <a:t>BASIC CONCEPTS</a:t>
            </a:r>
            <a:endParaRPr b="1" sz="3200">
              <a:solidFill>
                <a:schemeClr val="lt1"/>
              </a:solidFill>
              <a:latin typeface="Times New Roman"/>
              <a:ea typeface="Times New Roman"/>
              <a:cs typeface="Times New Roman"/>
              <a:sym typeface="Times New Roman"/>
            </a:endParaRPr>
          </a:p>
        </p:txBody>
      </p:sp>
      <p:sp>
        <p:nvSpPr>
          <p:cNvPr id="153" name="Google Shape;153;p26"/>
          <p:cNvSpPr txBox="1"/>
          <p:nvPr>
            <p:ph idx="1" type="body"/>
          </p:nvPr>
        </p:nvSpPr>
        <p:spPr>
          <a:xfrm>
            <a:off x="228600" y="1047750"/>
            <a:ext cx="8610600" cy="35469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100000"/>
              </a:lnSpc>
              <a:spcBef>
                <a:spcPts val="360"/>
              </a:spcBef>
              <a:spcAft>
                <a:spcPts val="0"/>
              </a:spcAft>
              <a:buSzPct val="51428"/>
              <a:buNone/>
            </a:pPr>
            <a:r>
              <a:rPr b="1" lang="en" sz="3500">
                <a:latin typeface="Times New Roman"/>
                <a:ea typeface="Times New Roman"/>
                <a:cs typeface="Times New Roman"/>
                <a:sym typeface="Times New Roman"/>
              </a:rPr>
              <a:t>COPD</a:t>
            </a:r>
            <a:r>
              <a:rPr b="1" lang="en">
                <a:latin typeface="Times New Roman"/>
                <a:ea typeface="Times New Roman"/>
                <a:cs typeface="Times New Roman"/>
                <a:sym typeface="Times New Roman"/>
              </a:rPr>
              <a:t> </a:t>
            </a:r>
            <a:endParaRPr b="1">
              <a:latin typeface="Times New Roman"/>
              <a:ea typeface="Times New Roman"/>
              <a:cs typeface="Times New Roman"/>
              <a:sym typeface="Times New Roman"/>
            </a:endParaRPr>
          </a:p>
          <a:p>
            <a:pPr indent="0" lvl="0" marL="0" rtl="0" algn="l">
              <a:lnSpc>
                <a:spcPct val="100000"/>
              </a:lnSpc>
              <a:spcBef>
                <a:spcPts val="360"/>
              </a:spcBef>
              <a:spcAft>
                <a:spcPts val="0"/>
              </a:spcAft>
              <a:buSzPct val="56250"/>
              <a:buNone/>
            </a:pPr>
            <a:r>
              <a:t/>
            </a:r>
            <a:endParaRPr b="1">
              <a:latin typeface="Times New Roman"/>
              <a:ea typeface="Times New Roman"/>
              <a:cs typeface="Times New Roman"/>
              <a:sym typeface="Times New Roman"/>
            </a:endParaRPr>
          </a:p>
          <a:p>
            <a:pPr indent="-308610" lvl="0" marL="457200" rtl="0" algn="l">
              <a:lnSpc>
                <a:spcPct val="100000"/>
              </a:lnSpc>
              <a:spcBef>
                <a:spcPts val="0"/>
              </a:spcBef>
              <a:spcAft>
                <a:spcPts val="0"/>
              </a:spcAft>
              <a:buSzPct val="56250"/>
              <a:buFont typeface="Times New Roman"/>
              <a:buChar char="•"/>
            </a:pPr>
            <a:r>
              <a:rPr lang="en">
                <a:latin typeface="Times New Roman"/>
                <a:ea typeface="Times New Roman"/>
                <a:cs typeface="Times New Roman"/>
                <a:sym typeface="Times New Roman"/>
              </a:rPr>
              <a:t>COPD is a progressive lung disease primarily caused by long-term exposure to irritants, including cigarette smoke.</a:t>
            </a:r>
            <a:endParaRPr>
              <a:latin typeface="Times New Roman"/>
              <a:ea typeface="Times New Roman"/>
              <a:cs typeface="Times New Roman"/>
              <a:sym typeface="Times New Roman"/>
            </a:endParaRPr>
          </a:p>
          <a:p>
            <a:pPr indent="-308610" lvl="0" marL="457200" rtl="0" algn="l">
              <a:lnSpc>
                <a:spcPct val="100000"/>
              </a:lnSpc>
              <a:spcBef>
                <a:spcPts val="0"/>
              </a:spcBef>
              <a:spcAft>
                <a:spcPts val="0"/>
              </a:spcAft>
              <a:buSzPct val="56250"/>
              <a:buFont typeface="Times New Roman"/>
              <a:buChar char="•"/>
            </a:pPr>
            <a:r>
              <a:rPr lang="en">
                <a:latin typeface="Times New Roman"/>
                <a:ea typeface="Times New Roman"/>
                <a:cs typeface="Times New Roman"/>
                <a:sym typeface="Times New Roman"/>
              </a:rPr>
              <a:t>Global prevalence: Over 235 million people have asthma, and COPD is expected to be the third leading cause of death by 2030.</a:t>
            </a:r>
            <a:endParaRPr>
              <a:latin typeface="Times New Roman"/>
              <a:ea typeface="Times New Roman"/>
              <a:cs typeface="Times New Roman"/>
              <a:sym typeface="Times New Roman"/>
            </a:endParaRPr>
          </a:p>
          <a:p>
            <a:pPr indent="-308610" lvl="0" marL="457200" rtl="0" algn="l">
              <a:lnSpc>
                <a:spcPct val="100000"/>
              </a:lnSpc>
              <a:spcBef>
                <a:spcPts val="0"/>
              </a:spcBef>
              <a:spcAft>
                <a:spcPts val="0"/>
              </a:spcAft>
              <a:buSzPct val="56250"/>
              <a:buFont typeface="Times New Roman"/>
              <a:buChar char="•"/>
            </a:pPr>
            <a:r>
              <a:rPr lang="en">
                <a:latin typeface="Times New Roman"/>
                <a:ea typeface="Times New Roman"/>
                <a:cs typeface="Times New Roman"/>
                <a:sym typeface="Times New Roman"/>
              </a:rPr>
              <a:t>COPD is classified into five stages (COPD0 to COPD4) to assess severity.</a:t>
            </a:r>
            <a:endParaRPr>
              <a:latin typeface="Times New Roman"/>
              <a:ea typeface="Times New Roman"/>
              <a:cs typeface="Times New Roman"/>
              <a:sym typeface="Times New Roman"/>
            </a:endParaRPr>
          </a:p>
          <a:p>
            <a:pPr indent="-308610" lvl="0" marL="457200" rtl="0" algn="l">
              <a:lnSpc>
                <a:spcPct val="100000"/>
              </a:lnSpc>
              <a:spcBef>
                <a:spcPts val="0"/>
              </a:spcBef>
              <a:spcAft>
                <a:spcPts val="0"/>
              </a:spcAft>
              <a:buSzPct val="56250"/>
              <a:buFont typeface="Times New Roman"/>
              <a:buChar char="•"/>
            </a:pPr>
            <a:r>
              <a:rPr lang="en">
                <a:latin typeface="Times New Roman"/>
                <a:ea typeface="Times New Roman"/>
                <a:cs typeface="Times New Roman"/>
                <a:sym typeface="Times New Roman"/>
              </a:rPr>
              <a:t>It encompasses chronic bronchitis and emphysema, often coexisting.</a:t>
            </a:r>
            <a:endParaRPr>
              <a:latin typeface="Times New Roman"/>
              <a:ea typeface="Times New Roman"/>
              <a:cs typeface="Times New Roman"/>
              <a:sym typeface="Times New Roman"/>
            </a:endParaRPr>
          </a:p>
          <a:p>
            <a:pPr indent="-308610" lvl="0" marL="457200" rtl="0" algn="l">
              <a:lnSpc>
                <a:spcPct val="100000"/>
              </a:lnSpc>
              <a:spcBef>
                <a:spcPts val="0"/>
              </a:spcBef>
              <a:spcAft>
                <a:spcPts val="0"/>
              </a:spcAft>
              <a:buSzPct val="56250"/>
              <a:buFont typeface="Times New Roman"/>
              <a:buChar char="•"/>
            </a:pPr>
            <a:r>
              <a:rPr lang="en">
                <a:latin typeface="Times New Roman"/>
                <a:ea typeface="Times New Roman"/>
                <a:cs typeface="Times New Roman"/>
                <a:sym typeface="Times New Roman"/>
              </a:rPr>
              <a:t>Management includes lifestyle changes, medication, and personalized healthcare support.</a:t>
            </a:r>
            <a:endParaRPr>
              <a:latin typeface="Times New Roman"/>
              <a:ea typeface="Times New Roman"/>
              <a:cs typeface="Times New Roman"/>
              <a:sym typeface="Times New Roman"/>
            </a:endParaRPr>
          </a:p>
          <a:p>
            <a:pPr indent="0" lvl="0" marL="0" rtl="0" algn="l">
              <a:lnSpc>
                <a:spcPct val="100000"/>
              </a:lnSpc>
              <a:spcBef>
                <a:spcPts val="360"/>
              </a:spcBef>
              <a:spcAft>
                <a:spcPts val="0"/>
              </a:spcAft>
              <a:buSzPct val="56250"/>
              <a:buNone/>
            </a:pPr>
            <a:r>
              <a:t/>
            </a:r>
            <a:endParaRPr>
              <a:latin typeface="Times New Roman"/>
              <a:ea typeface="Times New Roman"/>
              <a:cs typeface="Times New Roman"/>
              <a:sym typeface="Times New Roman"/>
            </a:endParaRPr>
          </a:p>
        </p:txBody>
      </p:sp>
      <p:sp>
        <p:nvSpPr>
          <p:cNvPr id="154" name="Google Shape;154;p26"/>
          <p:cNvSpPr txBox="1"/>
          <p:nvPr>
            <p:ph idx="12" type="sldNum"/>
          </p:nvPr>
        </p:nvSpPr>
        <p:spPr>
          <a:xfrm>
            <a:off x="7086600" y="4888706"/>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298174" y="7196"/>
            <a:ext cx="8229600" cy="659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100"/>
              <a:buFont typeface="Arial"/>
              <a:buNone/>
            </a:pPr>
            <a:r>
              <a:rPr b="1" lang="en" sz="3200">
                <a:solidFill>
                  <a:schemeClr val="lt1"/>
                </a:solidFill>
                <a:latin typeface="Times New Roman"/>
                <a:ea typeface="Times New Roman"/>
                <a:cs typeface="Times New Roman"/>
                <a:sym typeface="Times New Roman"/>
              </a:rPr>
              <a:t>BASIC CONCEPTS</a:t>
            </a:r>
            <a:endParaRPr b="1" sz="3200">
              <a:latin typeface="Times New Roman"/>
              <a:ea typeface="Times New Roman"/>
              <a:cs typeface="Times New Roman"/>
              <a:sym typeface="Times New Roman"/>
            </a:endParaRPr>
          </a:p>
        </p:txBody>
      </p:sp>
      <p:sp>
        <p:nvSpPr>
          <p:cNvPr id="161" name="Google Shape;161;p27"/>
          <p:cNvSpPr txBox="1"/>
          <p:nvPr>
            <p:ph idx="1" type="body"/>
          </p:nvPr>
        </p:nvSpPr>
        <p:spPr>
          <a:xfrm>
            <a:off x="203597" y="1114426"/>
            <a:ext cx="8736806" cy="3529012"/>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SzPts val="1800"/>
              <a:buNone/>
            </a:pPr>
            <a:r>
              <a:rPr b="1" lang="en" sz="2050">
                <a:latin typeface="Times New Roman"/>
                <a:ea typeface="Times New Roman"/>
                <a:cs typeface="Times New Roman"/>
                <a:sym typeface="Times New Roman"/>
              </a:rPr>
              <a:t>AUDIO SIGNAL PROCESSING</a:t>
            </a:r>
            <a:endParaRPr b="1" sz="2050">
              <a:latin typeface="Times New Roman"/>
              <a:ea typeface="Times New Roman"/>
              <a:cs typeface="Times New Roman"/>
              <a:sym typeface="Times New Roman"/>
            </a:endParaRPr>
          </a:p>
          <a:p>
            <a:pPr indent="0" lvl="0" marL="0" rtl="0" algn="just">
              <a:lnSpc>
                <a:spcPct val="80000"/>
              </a:lnSpc>
              <a:spcBef>
                <a:spcPts val="0"/>
              </a:spcBef>
              <a:spcAft>
                <a:spcPts val="0"/>
              </a:spcAft>
              <a:buSzPts val="1800"/>
              <a:buNone/>
            </a:pPr>
            <a:r>
              <a:t/>
            </a:r>
            <a:endParaRPr sz="2050">
              <a:latin typeface="Times New Roman"/>
              <a:ea typeface="Times New Roman"/>
              <a:cs typeface="Times New Roman"/>
              <a:sym typeface="Times New Roman"/>
            </a:endParaRPr>
          </a:p>
          <a:p>
            <a:pPr indent="-358775" lvl="0" marL="457200" rtl="0" algn="just">
              <a:lnSpc>
                <a:spcPct val="80000"/>
              </a:lnSpc>
              <a:spcBef>
                <a:spcPts val="0"/>
              </a:spcBef>
              <a:spcAft>
                <a:spcPts val="0"/>
              </a:spcAft>
              <a:buSzPts val="2050"/>
              <a:buFont typeface="Times New Roman"/>
              <a:buChar char="•"/>
            </a:pPr>
            <a:r>
              <a:rPr lang="en" sz="2050">
                <a:latin typeface="Times New Roman"/>
                <a:ea typeface="Times New Roman"/>
                <a:cs typeface="Times New Roman"/>
                <a:sym typeface="Times New Roman"/>
              </a:rPr>
              <a:t>Audio signal processing manipulates and analyzes audio signals, serving roles in music production, speech recognition, telecommunications, and more.</a:t>
            </a:r>
            <a:endParaRPr sz="2050">
              <a:latin typeface="Times New Roman"/>
              <a:ea typeface="Times New Roman"/>
              <a:cs typeface="Times New Roman"/>
              <a:sym typeface="Times New Roman"/>
            </a:endParaRPr>
          </a:p>
          <a:p>
            <a:pPr indent="-358775" lvl="0" marL="457200" rtl="0" algn="just">
              <a:lnSpc>
                <a:spcPct val="80000"/>
              </a:lnSpc>
              <a:spcBef>
                <a:spcPts val="0"/>
              </a:spcBef>
              <a:spcAft>
                <a:spcPts val="0"/>
              </a:spcAft>
              <a:buSzPts val="2050"/>
              <a:buFont typeface="Times New Roman"/>
              <a:buChar char="•"/>
            </a:pPr>
            <a:r>
              <a:rPr lang="en" sz="2050">
                <a:latin typeface="Times New Roman"/>
                <a:ea typeface="Times New Roman"/>
                <a:cs typeface="Times New Roman"/>
                <a:sym typeface="Times New Roman"/>
              </a:rPr>
              <a:t>Analog-to-digital conversion (ADC) transforms analog audio into digital format for effective processing and transmission.</a:t>
            </a:r>
            <a:endParaRPr sz="2050">
              <a:latin typeface="Times New Roman"/>
              <a:ea typeface="Times New Roman"/>
              <a:cs typeface="Times New Roman"/>
              <a:sym typeface="Times New Roman"/>
            </a:endParaRPr>
          </a:p>
          <a:p>
            <a:pPr indent="-358775" lvl="0" marL="457200" rtl="0" algn="just">
              <a:lnSpc>
                <a:spcPct val="80000"/>
              </a:lnSpc>
              <a:spcBef>
                <a:spcPts val="0"/>
              </a:spcBef>
              <a:spcAft>
                <a:spcPts val="0"/>
              </a:spcAft>
              <a:buSzPts val="2050"/>
              <a:buFont typeface="Times New Roman"/>
              <a:buChar char="•"/>
            </a:pPr>
            <a:r>
              <a:rPr lang="en" sz="2050">
                <a:latin typeface="Times New Roman"/>
                <a:ea typeface="Times New Roman"/>
                <a:cs typeface="Times New Roman"/>
                <a:sym typeface="Times New Roman"/>
              </a:rPr>
              <a:t>Digital signal processing (DSP) techniques include filtering, equalization, compression, and domain transformations for audio signal enhancement.</a:t>
            </a:r>
            <a:endParaRPr sz="2050">
              <a:latin typeface="Times New Roman"/>
              <a:ea typeface="Times New Roman"/>
              <a:cs typeface="Times New Roman"/>
              <a:sym typeface="Times New Roman"/>
            </a:endParaRPr>
          </a:p>
          <a:p>
            <a:pPr indent="-358775" lvl="0" marL="457200" rtl="0" algn="just">
              <a:lnSpc>
                <a:spcPct val="80000"/>
              </a:lnSpc>
              <a:spcBef>
                <a:spcPts val="0"/>
              </a:spcBef>
              <a:spcAft>
                <a:spcPts val="0"/>
              </a:spcAft>
              <a:buSzPts val="2050"/>
              <a:buFont typeface="Times New Roman"/>
              <a:buChar char="•"/>
            </a:pPr>
            <a:r>
              <a:rPr lang="en" sz="2050">
                <a:latin typeface="Times New Roman"/>
                <a:ea typeface="Times New Roman"/>
                <a:cs typeface="Times New Roman"/>
                <a:sym typeface="Times New Roman"/>
              </a:rPr>
              <a:t>Music production relies on audio signal processing for mixing, mastering, and real-time effects in recording and live events.</a:t>
            </a:r>
            <a:endParaRPr sz="2050">
              <a:latin typeface="Times New Roman"/>
              <a:ea typeface="Times New Roman"/>
              <a:cs typeface="Times New Roman"/>
              <a:sym typeface="Times New Roman"/>
            </a:endParaRPr>
          </a:p>
          <a:p>
            <a:pPr indent="-358775" lvl="0" marL="457200" rtl="0" algn="just">
              <a:lnSpc>
                <a:spcPct val="80000"/>
              </a:lnSpc>
              <a:spcBef>
                <a:spcPts val="0"/>
              </a:spcBef>
              <a:spcAft>
                <a:spcPts val="0"/>
              </a:spcAft>
              <a:buSzPts val="2050"/>
              <a:buFont typeface="Times New Roman"/>
              <a:buChar char="•"/>
            </a:pPr>
            <a:r>
              <a:rPr lang="en" sz="2050">
                <a:latin typeface="Times New Roman"/>
                <a:ea typeface="Times New Roman"/>
                <a:cs typeface="Times New Roman"/>
                <a:sym typeface="Times New Roman"/>
              </a:rPr>
              <a:t>Speech recognition uses audio signal processing to extract speech features, enabling applications in voice-activated systems, transcription, and virtual assistants.</a:t>
            </a:r>
            <a:endParaRPr sz="2050">
              <a:latin typeface="Times New Roman"/>
              <a:ea typeface="Times New Roman"/>
              <a:cs typeface="Times New Roman"/>
              <a:sym typeface="Times New Roman"/>
            </a:endParaRPr>
          </a:p>
          <a:p>
            <a:pPr indent="-228600" lvl="0" marL="457200" rtl="0" algn="just">
              <a:lnSpc>
                <a:spcPct val="80000"/>
              </a:lnSpc>
              <a:spcBef>
                <a:spcPts val="0"/>
              </a:spcBef>
              <a:spcAft>
                <a:spcPts val="0"/>
              </a:spcAft>
              <a:buSzPts val="1665"/>
              <a:buNone/>
            </a:pPr>
            <a:r>
              <a:t/>
            </a:r>
            <a:endParaRPr sz="1850">
              <a:latin typeface="Times New Roman"/>
              <a:ea typeface="Times New Roman"/>
              <a:cs typeface="Times New Roman"/>
              <a:sym typeface="Times New Roman"/>
            </a:endParaRPr>
          </a:p>
          <a:p>
            <a:pPr indent="0" lvl="0" marL="114300" rtl="0" algn="just">
              <a:lnSpc>
                <a:spcPct val="80000"/>
              </a:lnSpc>
              <a:spcBef>
                <a:spcPts val="0"/>
              </a:spcBef>
              <a:spcAft>
                <a:spcPts val="0"/>
              </a:spcAft>
              <a:buSzPts val="1665"/>
              <a:buNone/>
            </a:pPr>
            <a:r>
              <a:t/>
            </a:r>
            <a:endParaRPr sz="1850">
              <a:latin typeface="Times New Roman"/>
              <a:ea typeface="Times New Roman"/>
              <a:cs typeface="Times New Roman"/>
              <a:sym typeface="Times New Roman"/>
            </a:endParaRPr>
          </a:p>
        </p:txBody>
      </p:sp>
      <p:sp>
        <p:nvSpPr>
          <p:cNvPr id="162" name="Google Shape;162;p27"/>
          <p:cNvSpPr txBox="1"/>
          <p:nvPr>
            <p:ph idx="12" type="sldNum"/>
          </p:nvPr>
        </p:nvSpPr>
        <p:spPr>
          <a:xfrm>
            <a:off x="7086600" y="4888706"/>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298174" y="7196"/>
            <a:ext cx="8229600" cy="659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100"/>
              <a:buFont typeface="Arial"/>
              <a:buNone/>
            </a:pPr>
            <a:r>
              <a:rPr b="1" lang="en" sz="3200">
                <a:solidFill>
                  <a:schemeClr val="lt1"/>
                </a:solidFill>
                <a:latin typeface="Times New Roman"/>
                <a:ea typeface="Times New Roman"/>
                <a:cs typeface="Times New Roman"/>
                <a:sym typeface="Times New Roman"/>
              </a:rPr>
              <a:t>BASIC CONCEPTS</a:t>
            </a:r>
            <a:endParaRPr b="1" sz="3200">
              <a:latin typeface="Times New Roman"/>
              <a:ea typeface="Times New Roman"/>
              <a:cs typeface="Times New Roman"/>
              <a:sym typeface="Times New Roman"/>
            </a:endParaRPr>
          </a:p>
        </p:txBody>
      </p:sp>
      <p:sp>
        <p:nvSpPr>
          <p:cNvPr id="169" name="Google Shape;169;p28"/>
          <p:cNvSpPr txBox="1"/>
          <p:nvPr>
            <p:ph idx="1" type="body"/>
          </p:nvPr>
        </p:nvSpPr>
        <p:spPr>
          <a:xfrm>
            <a:off x="185737" y="1042989"/>
            <a:ext cx="8643938" cy="3907630"/>
          </a:xfrm>
          <a:prstGeom prst="rect">
            <a:avLst/>
          </a:prstGeom>
          <a:noFill/>
          <a:ln>
            <a:noFill/>
          </a:ln>
        </p:spPr>
        <p:txBody>
          <a:bodyPr anchorCtr="0" anchor="t" bIns="45700" lIns="91425" spcFirstLastPara="1" rIns="91425" wrap="square" tIns="45700">
            <a:noAutofit/>
          </a:bodyPr>
          <a:lstStyle/>
          <a:p>
            <a:pPr indent="0" lvl="0" marL="114300" rtl="0" algn="l">
              <a:lnSpc>
                <a:spcPct val="80000"/>
              </a:lnSpc>
              <a:spcBef>
                <a:spcPts val="0"/>
              </a:spcBef>
              <a:spcAft>
                <a:spcPts val="0"/>
              </a:spcAft>
              <a:buSzPts val="1100"/>
              <a:buNone/>
            </a:pPr>
            <a:r>
              <a:rPr b="1" lang="en" sz="2250">
                <a:latin typeface="Times New Roman"/>
                <a:ea typeface="Times New Roman"/>
                <a:cs typeface="Times New Roman"/>
                <a:sym typeface="Times New Roman"/>
              </a:rPr>
              <a:t>DEEP NEURAL NETWORKS</a:t>
            </a:r>
            <a:endParaRPr b="1" sz="2250">
              <a:latin typeface="Times New Roman"/>
              <a:ea typeface="Times New Roman"/>
              <a:cs typeface="Times New Roman"/>
              <a:sym typeface="Times New Roman"/>
            </a:endParaRPr>
          </a:p>
          <a:p>
            <a:pPr indent="0" lvl="0" marL="114300" rtl="0" algn="l">
              <a:lnSpc>
                <a:spcPct val="80000"/>
              </a:lnSpc>
              <a:spcBef>
                <a:spcPts val="0"/>
              </a:spcBef>
              <a:spcAft>
                <a:spcPts val="0"/>
              </a:spcAft>
              <a:buSzPts val="1100"/>
              <a:buNone/>
            </a:pPr>
            <a:r>
              <a:t/>
            </a:r>
            <a:endParaRPr sz="2250">
              <a:latin typeface="Times New Roman"/>
              <a:ea typeface="Times New Roman"/>
              <a:cs typeface="Times New Roman"/>
              <a:sym typeface="Times New Roman"/>
            </a:endParaRPr>
          </a:p>
          <a:p>
            <a:pPr indent="-358775" lvl="0" marL="457200" rtl="0" algn="l">
              <a:lnSpc>
                <a:spcPct val="80000"/>
              </a:lnSpc>
              <a:spcBef>
                <a:spcPts val="0"/>
              </a:spcBef>
              <a:spcAft>
                <a:spcPts val="0"/>
              </a:spcAft>
              <a:buSzPts val="2050"/>
              <a:buFont typeface="Times New Roman"/>
              <a:buChar char="•"/>
            </a:pPr>
            <a:r>
              <a:rPr lang="en" sz="1600">
                <a:latin typeface="Times New Roman"/>
                <a:ea typeface="Times New Roman"/>
                <a:cs typeface="Times New Roman"/>
                <a:sym typeface="Times New Roman"/>
              </a:rPr>
              <a:t>DNNs are a vital advancement in artificial intelligence and machine learning, mimicking the human brain's architecture.</a:t>
            </a:r>
            <a:endParaRPr/>
          </a:p>
          <a:p>
            <a:pPr indent="-228600" lvl="0" marL="457200" rtl="0" algn="l">
              <a:lnSpc>
                <a:spcPct val="80000"/>
              </a:lnSpc>
              <a:spcBef>
                <a:spcPts val="0"/>
              </a:spcBef>
              <a:spcAft>
                <a:spcPts val="0"/>
              </a:spcAft>
              <a:buSzPts val="2050"/>
              <a:buFont typeface="Times New Roman"/>
              <a:buNone/>
            </a:pPr>
            <a:r>
              <a:t/>
            </a:r>
            <a:endParaRPr sz="1600">
              <a:latin typeface="Times New Roman"/>
              <a:ea typeface="Times New Roman"/>
              <a:cs typeface="Times New Roman"/>
              <a:sym typeface="Times New Roman"/>
            </a:endParaRPr>
          </a:p>
          <a:p>
            <a:pPr indent="-358775" lvl="0" marL="457200" rtl="0" algn="l">
              <a:lnSpc>
                <a:spcPct val="80000"/>
              </a:lnSpc>
              <a:spcBef>
                <a:spcPts val="0"/>
              </a:spcBef>
              <a:spcAft>
                <a:spcPts val="0"/>
              </a:spcAft>
              <a:buSzPts val="2050"/>
              <a:buFont typeface="Times New Roman"/>
              <a:buChar char="•"/>
            </a:pPr>
            <a:r>
              <a:rPr lang="en" sz="1600">
                <a:latin typeface="Times New Roman"/>
                <a:ea typeface="Times New Roman"/>
                <a:cs typeface="Times New Roman"/>
                <a:sym typeface="Times New Roman"/>
              </a:rPr>
              <a:t>They consist of numerous layers of interconnected artificial neurons, facilitating their applications in various fields, including reinforcement learning, natural language processing, and image and audio recognition.</a:t>
            </a:r>
            <a:endParaRPr/>
          </a:p>
          <a:p>
            <a:pPr indent="-228600" lvl="0" marL="457200" rtl="0" algn="l">
              <a:lnSpc>
                <a:spcPct val="80000"/>
              </a:lnSpc>
              <a:spcBef>
                <a:spcPts val="0"/>
              </a:spcBef>
              <a:spcAft>
                <a:spcPts val="0"/>
              </a:spcAft>
              <a:buSzPts val="2050"/>
              <a:buFont typeface="Times New Roman"/>
              <a:buNone/>
            </a:pPr>
            <a:r>
              <a:t/>
            </a:r>
            <a:endParaRPr sz="1600">
              <a:latin typeface="Times New Roman"/>
              <a:ea typeface="Times New Roman"/>
              <a:cs typeface="Times New Roman"/>
              <a:sym typeface="Times New Roman"/>
            </a:endParaRPr>
          </a:p>
          <a:p>
            <a:pPr indent="-358775" lvl="0" marL="457200" rtl="0" algn="l">
              <a:lnSpc>
                <a:spcPct val="80000"/>
              </a:lnSpc>
              <a:spcBef>
                <a:spcPts val="0"/>
              </a:spcBef>
              <a:spcAft>
                <a:spcPts val="0"/>
              </a:spcAft>
              <a:buSzPts val="2050"/>
              <a:buFont typeface="Times New Roman"/>
              <a:buChar char="•"/>
            </a:pPr>
            <a:r>
              <a:rPr lang="en" sz="1600">
                <a:latin typeface="Times New Roman"/>
                <a:ea typeface="Times New Roman"/>
                <a:cs typeface="Times New Roman"/>
                <a:sym typeface="Times New Roman"/>
              </a:rPr>
              <a:t>DNNs are known for their depth, featuring many hidden layers between input and output layers, making them adept at handling complex tasks.</a:t>
            </a:r>
            <a:endParaRPr/>
          </a:p>
          <a:p>
            <a:pPr indent="-228600" lvl="0" marL="457200" rtl="0" algn="l">
              <a:lnSpc>
                <a:spcPct val="80000"/>
              </a:lnSpc>
              <a:spcBef>
                <a:spcPts val="0"/>
              </a:spcBef>
              <a:spcAft>
                <a:spcPts val="0"/>
              </a:spcAft>
              <a:buSzPts val="2050"/>
              <a:buFont typeface="Times New Roman"/>
              <a:buNone/>
            </a:pPr>
            <a:r>
              <a:t/>
            </a:r>
            <a:endParaRPr sz="1600">
              <a:latin typeface="Times New Roman"/>
              <a:ea typeface="Times New Roman"/>
              <a:cs typeface="Times New Roman"/>
              <a:sym typeface="Times New Roman"/>
            </a:endParaRPr>
          </a:p>
          <a:p>
            <a:pPr indent="-358775" lvl="0" marL="457200" rtl="0" algn="l">
              <a:lnSpc>
                <a:spcPct val="80000"/>
              </a:lnSpc>
              <a:spcBef>
                <a:spcPts val="0"/>
              </a:spcBef>
              <a:spcAft>
                <a:spcPts val="0"/>
              </a:spcAft>
              <a:buSzPts val="2050"/>
              <a:buFont typeface="Times New Roman"/>
              <a:buChar char="•"/>
            </a:pPr>
            <a:r>
              <a:rPr lang="en" sz="1600">
                <a:latin typeface="Times New Roman"/>
                <a:ea typeface="Times New Roman"/>
                <a:cs typeface="Times New Roman"/>
                <a:sym typeface="Times New Roman"/>
              </a:rPr>
              <a:t>Their depth enables them to capture intricate and hierarchical patterns in data, making them effective in tasks requiring a high level of abstraction and understanding.</a:t>
            </a:r>
            <a:endParaRPr/>
          </a:p>
          <a:p>
            <a:pPr indent="-228600" lvl="0" marL="457200" rtl="0" algn="l">
              <a:lnSpc>
                <a:spcPct val="80000"/>
              </a:lnSpc>
              <a:spcBef>
                <a:spcPts val="0"/>
              </a:spcBef>
              <a:spcAft>
                <a:spcPts val="0"/>
              </a:spcAft>
              <a:buSzPts val="2050"/>
              <a:buFont typeface="Times New Roman"/>
              <a:buNone/>
            </a:pPr>
            <a:r>
              <a:t/>
            </a:r>
            <a:endParaRPr sz="1600">
              <a:latin typeface="Times New Roman"/>
              <a:ea typeface="Times New Roman"/>
              <a:cs typeface="Times New Roman"/>
              <a:sym typeface="Times New Roman"/>
            </a:endParaRPr>
          </a:p>
          <a:p>
            <a:pPr indent="-358775" lvl="0" marL="457200" rtl="0" algn="l">
              <a:lnSpc>
                <a:spcPct val="80000"/>
              </a:lnSpc>
              <a:spcBef>
                <a:spcPts val="0"/>
              </a:spcBef>
              <a:spcAft>
                <a:spcPts val="0"/>
              </a:spcAft>
              <a:buSzPts val="2050"/>
              <a:buFont typeface="Times New Roman"/>
              <a:buChar char="•"/>
            </a:pPr>
            <a:r>
              <a:rPr lang="en" sz="1600">
                <a:latin typeface="Times New Roman"/>
                <a:ea typeface="Times New Roman"/>
                <a:cs typeface="Times New Roman"/>
                <a:sym typeface="Times New Roman"/>
              </a:rPr>
              <a:t>DNNs have transformed multiple domains by providing state-of-the-art solutions in areas like speech recognition, image classification, and game-playing algorithms.</a:t>
            </a:r>
            <a:endParaRPr sz="1600">
              <a:latin typeface="Times New Roman"/>
              <a:ea typeface="Times New Roman"/>
              <a:cs typeface="Times New Roman"/>
              <a:sym typeface="Times New Roman"/>
            </a:endParaRPr>
          </a:p>
          <a:p>
            <a:pPr indent="0" lvl="0" marL="114300" rtl="0" algn="l">
              <a:lnSpc>
                <a:spcPct val="80000"/>
              </a:lnSpc>
              <a:spcBef>
                <a:spcPts val="0"/>
              </a:spcBef>
              <a:spcAft>
                <a:spcPts val="0"/>
              </a:spcAft>
              <a:buSzPts val="1665"/>
              <a:buNone/>
            </a:pPr>
            <a:r>
              <a:t/>
            </a:r>
            <a:endParaRPr sz="2050">
              <a:latin typeface="Times New Roman"/>
              <a:ea typeface="Times New Roman"/>
              <a:cs typeface="Times New Roman"/>
              <a:sym typeface="Times New Roman"/>
            </a:endParaRPr>
          </a:p>
        </p:txBody>
      </p:sp>
      <p:sp>
        <p:nvSpPr>
          <p:cNvPr id="170" name="Google Shape;170;p28"/>
          <p:cNvSpPr txBox="1"/>
          <p:nvPr>
            <p:ph idx="12" type="sldNum"/>
          </p:nvPr>
        </p:nvSpPr>
        <p:spPr>
          <a:xfrm>
            <a:off x="7086600" y="4888706"/>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298175" y="7201"/>
            <a:ext cx="8229600" cy="746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2400"/>
              <a:buNone/>
            </a:pPr>
            <a:r>
              <a:rPr b="1" lang="en" sz="3200">
                <a:solidFill>
                  <a:schemeClr val="lt1"/>
                </a:solidFill>
                <a:latin typeface="Times New Roman"/>
                <a:ea typeface="Times New Roman"/>
                <a:cs typeface="Times New Roman"/>
                <a:sym typeface="Times New Roman"/>
              </a:rPr>
              <a:t>LITERATURE REVIEW</a:t>
            </a:r>
            <a:endParaRPr b="1" sz="3200">
              <a:latin typeface="Times New Roman"/>
              <a:ea typeface="Times New Roman"/>
              <a:cs typeface="Times New Roman"/>
              <a:sym typeface="Times New Roman"/>
            </a:endParaRPr>
          </a:p>
        </p:txBody>
      </p:sp>
      <p:sp>
        <p:nvSpPr>
          <p:cNvPr id="177" name="Google Shape;177;p29"/>
          <p:cNvSpPr txBox="1"/>
          <p:nvPr>
            <p:ph idx="1" type="body"/>
          </p:nvPr>
        </p:nvSpPr>
        <p:spPr>
          <a:xfrm>
            <a:off x="228600" y="1047750"/>
            <a:ext cx="8610600" cy="3546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t/>
            </a:r>
            <a:endParaRPr sz="2000"/>
          </a:p>
          <a:p>
            <a:pPr indent="0" lvl="0" marL="0" rtl="0" algn="l">
              <a:lnSpc>
                <a:spcPct val="100000"/>
              </a:lnSpc>
              <a:spcBef>
                <a:spcPts val="360"/>
              </a:spcBef>
              <a:spcAft>
                <a:spcPts val="0"/>
              </a:spcAft>
              <a:buSzPts val="1800"/>
              <a:buNone/>
            </a:pPr>
            <a:r>
              <a:t/>
            </a:r>
            <a:endParaRPr sz="2000"/>
          </a:p>
        </p:txBody>
      </p:sp>
      <p:sp>
        <p:nvSpPr>
          <p:cNvPr id="178" name="Google Shape;178;p29"/>
          <p:cNvSpPr txBox="1"/>
          <p:nvPr>
            <p:ph idx="12" type="sldNum"/>
          </p:nvPr>
        </p:nvSpPr>
        <p:spPr>
          <a:xfrm>
            <a:off x="7086600" y="4888706"/>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
        <p:nvSpPr>
          <p:cNvPr id="179" name="Google Shape;179;p29"/>
          <p:cNvSpPr txBox="1"/>
          <p:nvPr/>
        </p:nvSpPr>
        <p:spPr>
          <a:xfrm>
            <a:off x="107675" y="901116"/>
            <a:ext cx="8929169" cy="39395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Times New Roman"/>
                <a:ea typeface="Times New Roman"/>
                <a:cs typeface="Times New Roman"/>
                <a:sym typeface="Times New Roman"/>
              </a:rPr>
              <a:t>A Roy and U Satija,(2023), A Novel Melspectrogram Snippet Representation Learning Framework For Severity Detection of Chronic Obstructive Pulmonary Diseases, IEEE Transactions on Intrumentation and Measurement, Vol. 72, No. 1, pp. 1-11.</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t/>
            </a:r>
            <a:endParaRPr b="1" i="0" sz="1400" u="none" cap="none" strike="noStrike">
              <a:solidFill>
                <a:schemeClr val="dk1"/>
              </a:solidFill>
              <a:latin typeface="Times New Roman"/>
              <a:ea typeface="Times New Roman"/>
              <a:cs typeface="Times New Roman"/>
              <a:sym typeface="Times New Roman"/>
            </a:endParaRPr>
          </a:p>
          <a:p>
            <a:pPr indent="-285750" lvl="0" marL="285750" marR="0" rtl="0" algn="just">
              <a:lnSpc>
                <a:spcPct val="100000"/>
              </a:lnSpc>
              <a:spcBef>
                <a:spcPts val="800"/>
              </a:spcBef>
              <a:spcAft>
                <a:spcPts val="0"/>
              </a:spcAft>
              <a:buClr>
                <a:srgbClr val="000000"/>
              </a:buClr>
              <a:buSzPts val="1400"/>
              <a:buFont typeface="Arial"/>
              <a:buChar char="•"/>
            </a:pPr>
            <a:r>
              <a:rPr b="0" i="0" lang="en" sz="1400" u="none" cap="none" strike="noStrike">
                <a:solidFill>
                  <a:srgbClr val="000000"/>
                </a:solidFill>
                <a:latin typeface="Times New Roman"/>
                <a:ea typeface="Times New Roman"/>
                <a:cs typeface="Times New Roman"/>
                <a:sym typeface="Times New Roman"/>
              </a:rPr>
              <a:t>Data collection: Collect a dataset of audio signals from patients with COPD. The dataset should be labeled with the severity of the patient's COPD.</a:t>
            </a:r>
            <a:endParaRPr/>
          </a:p>
          <a:p>
            <a:pPr indent="-285750" lvl="0" marL="285750" marR="0" rtl="0" algn="just">
              <a:lnSpc>
                <a:spcPct val="100000"/>
              </a:lnSpc>
              <a:spcBef>
                <a:spcPts val="800"/>
              </a:spcBef>
              <a:spcAft>
                <a:spcPts val="0"/>
              </a:spcAft>
              <a:buClr>
                <a:srgbClr val="000000"/>
              </a:buClr>
              <a:buSzPts val="1400"/>
              <a:buFont typeface="Arial"/>
              <a:buChar char="•"/>
            </a:pPr>
            <a:r>
              <a:rPr b="0" i="0" lang="en" sz="1400" u="none" cap="none" strike="noStrike">
                <a:solidFill>
                  <a:srgbClr val="000000"/>
                </a:solidFill>
                <a:latin typeface="Times New Roman"/>
                <a:ea typeface="Times New Roman"/>
                <a:cs typeface="Times New Roman"/>
                <a:sym typeface="Times New Roman"/>
              </a:rPr>
              <a:t>Data preprocessing: Preprocess the audio signals to remove noise and other artifacts. You may also need to normalize the signals.</a:t>
            </a:r>
            <a:endParaRPr/>
          </a:p>
          <a:p>
            <a:pPr indent="-285750" lvl="0" marL="285750" marR="0" rtl="0" algn="just">
              <a:lnSpc>
                <a:spcPct val="100000"/>
              </a:lnSpc>
              <a:spcBef>
                <a:spcPts val="800"/>
              </a:spcBef>
              <a:spcAft>
                <a:spcPts val="0"/>
              </a:spcAft>
              <a:buClr>
                <a:srgbClr val="000000"/>
              </a:buClr>
              <a:buSzPts val="1400"/>
              <a:buFont typeface="Arial"/>
              <a:buChar char="•"/>
            </a:pPr>
            <a:r>
              <a:rPr b="0" i="0" lang="en" sz="1400" u="none" cap="none" strike="noStrike">
                <a:solidFill>
                  <a:srgbClr val="000000"/>
                </a:solidFill>
                <a:latin typeface="Times New Roman"/>
                <a:ea typeface="Times New Roman"/>
                <a:cs typeface="Times New Roman"/>
                <a:sym typeface="Times New Roman"/>
              </a:rPr>
              <a:t>Feature extraction: Extract features from the audio signals that are relevant to COPD severity classification. Some common features include mel-spectrogram, spectrogram, and chromogram.</a:t>
            </a:r>
            <a:endParaRPr/>
          </a:p>
          <a:p>
            <a:pPr indent="-285750" lvl="0" marL="285750" marR="0" rtl="0" algn="just">
              <a:lnSpc>
                <a:spcPct val="100000"/>
              </a:lnSpc>
              <a:spcBef>
                <a:spcPts val="800"/>
              </a:spcBef>
              <a:spcAft>
                <a:spcPts val="0"/>
              </a:spcAft>
              <a:buClr>
                <a:srgbClr val="000000"/>
              </a:buClr>
              <a:buSzPts val="1400"/>
              <a:buFont typeface="Arial"/>
              <a:buChar char="•"/>
            </a:pPr>
            <a:r>
              <a:rPr b="0" i="0" lang="en" sz="1400" u="none" cap="none" strike="noStrike">
                <a:solidFill>
                  <a:srgbClr val="000000"/>
                </a:solidFill>
                <a:latin typeface="Times New Roman"/>
                <a:ea typeface="Times New Roman"/>
                <a:cs typeface="Times New Roman"/>
                <a:sym typeface="Times New Roman"/>
              </a:rPr>
              <a:t>Model training: Train a machine learning model to classify the COPD severity of the audio signals. You can use a variety of machine learning models, such as ResNet, YOLO, and support vector machines.</a:t>
            </a:r>
            <a:endParaRPr/>
          </a:p>
          <a:p>
            <a:pPr indent="-285750" lvl="0" marL="285750" marR="0" rtl="0" algn="just">
              <a:lnSpc>
                <a:spcPct val="100000"/>
              </a:lnSpc>
              <a:spcBef>
                <a:spcPts val="800"/>
              </a:spcBef>
              <a:spcAft>
                <a:spcPts val="0"/>
              </a:spcAft>
              <a:buClr>
                <a:srgbClr val="000000"/>
              </a:buClr>
              <a:buSzPts val="1400"/>
              <a:buFont typeface="Arial"/>
              <a:buChar char="•"/>
            </a:pPr>
            <a:r>
              <a:rPr b="0" i="0" lang="en" sz="1400" u="none" cap="none" strike="noStrike">
                <a:solidFill>
                  <a:srgbClr val="000000"/>
                </a:solidFill>
                <a:latin typeface="Times New Roman"/>
                <a:ea typeface="Times New Roman"/>
                <a:cs typeface="Times New Roman"/>
                <a:sym typeface="Times New Roman"/>
              </a:rPr>
              <a:t>Model evaluation: Evaluate the performance of the trained model on a held-out test set. This will help you to avoid overfitting and ensure that the model generalizes well to new data</a:t>
            </a:r>
            <a:endParaRPr/>
          </a:p>
          <a:p>
            <a:pPr indent="0" lvl="0" marL="0" marR="0" rtl="0" algn="just">
              <a:lnSpc>
                <a:spcPct val="100000"/>
              </a:lnSpc>
              <a:spcBef>
                <a:spcPts val="80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298175" y="7201"/>
            <a:ext cx="8229600" cy="746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400"/>
              </a:spcBef>
              <a:spcAft>
                <a:spcPts val="0"/>
              </a:spcAft>
              <a:buClr>
                <a:schemeClr val="dk1"/>
              </a:buClr>
              <a:buSzPts val="1100"/>
              <a:buFont typeface="Arial"/>
              <a:buNone/>
            </a:pPr>
            <a:r>
              <a:rPr b="1" lang="en" sz="3200">
                <a:solidFill>
                  <a:schemeClr val="lt1"/>
                </a:solidFill>
                <a:latin typeface="Times New Roman"/>
                <a:ea typeface="Times New Roman"/>
                <a:cs typeface="Times New Roman"/>
                <a:sym typeface="Times New Roman"/>
              </a:rPr>
              <a:t>LITERATURE REVIEW</a:t>
            </a:r>
            <a:endParaRPr b="1" sz="3200">
              <a:solidFill>
                <a:schemeClr val="lt1"/>
              </a:solidFill>
              <a:latin typeface="Times New Roman"/>
              <a:ea typeface="Times New Roman"/>
              <a:cs typeface="Times New Roman"/>
              <a:sym typeface="Times New Roman"/>
            </a:endParaRPr>
          </a:p>
        </p:txBody>
      </p:sp>
      <p:sp>
        <p:nvSpPr>
          <p:cNvPr id="186" name="Google Shape;186;p30"/>
          <p:cNvSpPr txBox="1"/>
          <p:nvPr>
            <p:ph idx="1" type="body"/>
          </p:nvPr>
        </p:nvSpPr>
        <p:spPr>
          <a:xfrm>
            <a:off x="228600" y="1047750"/>
            <a:ext cx="8610600" cy="35469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400"/>
              </a:spcBef>
              <a:spcAft>
                <a:spcPts val="0"/>
              </a:spcAft>
              <a:buSzPts val="1800"/>
              <a:buNone/>
            </a:pPr>
            <a:r>
              <a:t/>
            </a:r>
            <a:endParaRPr b="1" sz="2000">
              <a:latin typeface="Times New Roman"/>
              <a:ea typeface="Times New Roman"/>
              <a:cs typeface="Times New Roman"/>
              <a:sym typeface="Times New Roman"/>
            </a:endParaRPr>
          </a:p>
          <a:p>
            <a:pPr indent="0" lvl="0" marL="0" rtl="0" algn="just">
              <a:lnSpc>
                <a:spcPct val="100000"/>
              </a:lnSpc>
              <a:spcBef>
                <a:spcPts val="360"/>
              </a:spcBef>
              <a:spcAft>
                <a:spcPts val="0"/>
              </a:spcAft>
              <a:buSzPts val="1800"/>
              <a:buNone/>
            </a:pPr>
            <a:r>
              <a:t/>
            </a:r>
            <a:endParaRPr sz="2000">
              <a:latin typeface="Times New Roman"/>
              <a:ea typeface="Times New Roman"/>
              <a:cs typeface="Times New Roman"/>
              <a:sym typeface="Times New Roman"/>
            </a:endParaRPr>
          </a:p>
        </p:txBody>
      </p:sp>
      <p:sp>
        <p:nvSpPr>
          <p:cNvPr id="187" name="Google Shape;187;p30"/>
          <p:cNvSpPr txBox="1"/>
          <p:nvPr>
            <p:ph idx="12" type="sldNum"/>
          </p:nvPr>
        </p:nvSpPr>
        <p:spPr>
          <a:xfrm>
            <a:off x="7086600" y="4888706"/>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
        <p:nvSpPr>
          <p:cNvPr id="188" name="Google Shape;188;p30"/>
          <p:cNvSpPr txBox="1"/>
          <p:nvPr/>
        </p:nvSpPr>
        <p:spPr>
          <a:xfrm>
            <a:off x="4154090" y="2900362"/>
            <a:ext cx="914400" cy="914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30"/>
          <p:cNvSpPr txBox="1"/>
          <p:nvPr/>
        </p:nvSpPr>
        <p:spPr>
          <a:xfrm>
            <a:off x="140496" y="1135859"/>
            <a:ext cx="8610600" cy="4154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Times New Roman"/>
                <a:ea typeface="Times New Roman"/>
                <a:cs typeface="Times New Roman"/>
                <a:sym typeface="Times New Roman"/>
              </a:rPr>
              <a:t>L. Pham, H. Phan, R. Palaniappan, A. Mertins and  I. McLoughlin (2021), CNN-MoE based framework for classification of respiratory anomalies and lung disease detection, IEEE Journal of Biomedical and Health Informatics, Vol. 25, No. 28, pp. 2938-2947.</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800"/>
              </a:spcBef>
              <a:spcAft>
                <a:spcPts val="0"/>
              </a:spcAft>
              <a:buClr>
                <a:srgbClr val="000000"/>
              </a:buClr>
              <a:buSzPts val="1400"/>
              <a:buFont typeface="Arial"/>
              <a:buChar char="•"/>
            </a:pPr>
            <a:r>
              <a:rPr b="0" i="0" lang="en" sz="1400" u="none" cap="none" strike="noStrike">
                <a:solidFill>
                  <a:srgbClr val="000000"/>
                </a:solidFill>
                <a:latin typeface="Times New Roman"/>
                <a:ea typeface="Times New Roman"/>
                <a:cs typeface="Times New Roman"/>
                <a:sym typeface="Times New Roman"/>
              </a:rPr>
              <a:t>Use mel-spectrogram features. Mel-spectrogram features are a well-established representation for audio classification tasks, and they have been shown to be effective for COPD classification in previous studies.</a:t>
            </a:r>
            <a:endParaRPr/>
          </a:p>
          <a:p>
            <a:pPr indent="-285750" lvl="0" marL="285750" marR="0" rtl="0" algn="l">
              <a:lnSpc>
                <a:spcPct val="100000"/>
              </a:lnSpc>
              <a:spcBef>
                <a:spcPts val="800"/>
              </a:spcBef>
              <a:spcAft>
                <a:spcPts val="0"/>
              </a:spcAft>
              <a:buClr>
                <a:srgbClr val="000000"/>
              </a:buClr>
              <a:buSzPts val="1400"/>
              <a:buFont typeface="Arial"/>
              <a:buChar char="•"/>
            </a:pPr>
            <a:r>
              <a:rPr b="0" i="0" lang="en" sz="1400" u="none" cap="none" strike="noStrike">
                <a:solidFill>
                  <a:srgbClr val="000000"/>
                </a:solidFill>
                <a:latin typeface="Times New Roman"/>
                <a:ea typeface="Times New Roman"/>
                <a:cs typeface="Times New Roman"/>
                <a:sym typeface="Times New Roman"/>
              </a:rPr>
              <a:t>Use a multi-expert ensemble (MoE) architecture. The MoE architecture allows for training a large number of experts in parallel, which can improve the performance of the model.</a:t>
            </a:r>
            <a:endParaRPr/>
          </a:p>
          <a:p>
            <a:pPr indent="-285750" lvl="0" marL="285750" marR="0" rtl="0" algn="l">
              <a:lnSpc>
                <a:spcPct val="100000"/>
              </a:lnSpc>
              <a:spcBef>
                <a:spcPts val="800"/>
              </a:spcBef>
              <a:spcAft>
                <a:spcPts val="0"/>
              </a:spcAft>
              <a:buClr>
                <a:srgbClr val="000000"/>
              </a:buClr>
              <a:buSzPts val="1400"/>
              <a:buFont typeface="Arial"/>
              <a:buChar char="•"/>
            </a:pPr>
            <a:r>
              <a:rPr b="0" i="0" lang="en" sz="1400" u="none" cap="none" strike="noStrike">
                <a:solidFill>
                  <a:srgbClr val="000000"/>
                </a:solidFill>
                <a:latin typeface="Times New Roman"/>
                <a:ea typeface="Times New Roman"/>
                <a:cs typeface="Times New Roman"/>
                <a:sym typeface="Times New Roman"/>
              </a:rPr>
              <a:t>Use a pre-trained CNN model as a starting point. This can save time and effort, as you will not need to train the model from scratch.</a:t>
            </a:r>
            <a:endParaRPr/>
          </a:p>
          <a:p>
            <a:pPr indent="-285750" lvl="0" marL="285750" marR="0" rtl="0" algn="l">
              <a:lnSpc>
                <a:spcPct val="100000"/>
              </a:lnSpc>
              <a:spcBef>
                <a:spcPts val="800"/>
              </a:spcBef>
              <a:spcAft>
                <a:spcPts val="0"/>
              </a:spcAft>
              <a:buClr>
                <a:srgbClr val="000000"/>
              </a:buClr>
              <a:buSzPts val="1400"/>
              <a:buFont typeface="Arial"/>
              <a:buChar char="•"/>
            </a:pPr>
            <a:r>
              <a:rPr b="0" i="0" lang="en" sz="1400" u="none" cap="none" strike="noStrike">
                <a:solidFill>
                  <a:srgbClr val="000000"/>
                </a:solidFill>
                <a:latin typeface="Times New Roman"/>
                <a:ea typeface="Times New Roman"/>
                <a:cs typeface="Times New Roman"/>
                <a:sym typeface="Times New Roman"/>
              </a:rPr>
              <a:t>Finetune the CNN model on your dataset. This will help the model to learn the specific features of your data that are relevant to COPD severity classification.</a:t>
            </a:r>
            <a:endParaRPr/>
          </a:p>
          <a:p>
            <a:pPr indent="-285750" lvl="0" marL="285750" marR="0" rtl="0" algn="l">
              <a:lnSpc>
                <a:spcPct val="100000"/>
              </a:lnSpc>
              <a:spcBef>
                <a:spcPts val="800"/>
              </a:spcBef>
              <a:spcAft>
                <a:spcPts val="0"/>
              </a:spcAft>
              <a:buClr>
                <a:srgbClr val="000000"/>
              </a:buClr>
              <a:buSzPts val="1400"/>
              <a:buFont typeface="Arial"/>
              <a:buChar char="•"/>
            </a:pPr>
            <a:r>
              <a:rPr b="0" i="0" lang="en" sz="1400" u="none" cap="none" strike="noStrike">
                <a:solidFill>
                  <a:srgbClr val="000000"/>
                </a:solidFill>
                <a:latin typeface="Times New Roman"/>
                <a:ea typeface="Times New Roman"/>
                <a:cs typeface="Times New Roman"/>
                <a:sym typeface="Times New Roman"/>
              </a:rPr>
              <a:t>Use cross-validation to evaluate the performance of your model. This will help you to avoid overfitting and ensure that the model generalizes well to new data.</a:t>
            </a:r>
            <a:endParaRPr/>
          </a:p>
          <a:p>
            <a:pPr indent="0" lvl="0" marL="0" marR="0" rtl="0" algn="l">
              <a:lnSpc>
                <a:spcPct val="100000"/>
              </a:lnSpc>
              <a:spcBef>
                <a:spcPts val="8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298175" y="7201"/>
            <a:ext cx="8229600" cy="746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2667"/>
              <a:buNone/>
            </a:pPr>
            <a:r>
              <a:rPr b="1" lang="en" sz="3200">
                <a:solidFill>
                  <a:schemeClr val="lt1"/>
                </a:solidFill>
                <a:latin typeface="Times New Roman"/>
                <a:ea typeface="Times New Roman"/>
                <a:cs typeface="Times New Roman"/>
                <a:sym typeface="Times New Roman"/>
              </a:rPr>
              <a:t>LITERATURE REVIEW</a:t>
            </a:r>
            <a:endParaRPr b="1" sz="3200">
              <a:latin typeface="Times New Roman"/>
              <a:ea typeface="Times New Roman"/>
              <a:cs typeface="Times New Roman"/>
              <a:sym typeface="Times New Roman"/>
            </a:endParaRPr>
          </a:p>
        </p:txBody>
      </p:sp>
      <p:sp>
        <p:nvSpPr>
          <p:cNvPr id="196" name="Google Shape;196;p31"/>
          <p:cNvSpPr txBox="1"/>
          <p:nvPr>
            <p:ph idx="1" type="body"/>
          </p:nvPr>
        </p:nvSpPr>
        <p:spPr>
          <a:xfrm>
            <a:off x="0" y="821531"/>
            <a:ext cx="8993981" cy="3943350"/>
          </a:xfrm>
          <a:prstGeom prst="rect">
            <a:avLst/>
          </a:prstGeom>
          <a:noFill/>
          <a:ln>
            <a:noFill/>
          </a:ln>
        </p:spPr>
        <p:txBody>
          <a:bodyPr anchorCtr="0" anchor="t" bIns="45700" lIns="91425" spcFirstLastPara="1" rIns="91425" wrap="square" tIns="45700">
            <a:noAutofit/>
          </a:bodyPr>
          <a:lstStyle/>
          <a:p>
            <a:pPr indent="0" lvl="0" marL="114300" rtl="0" algn="just">
              <a:lnSpc>
                <a:spcPct val="100000"/>
              </a:lnSpc>
              <a:spcBef>
                <a:spcPts val="360"/>
              </a:spcBef>
              <a:spcAft>
                <a:spcPts val="0"/>
              </a:spcAft>
              <a:buSzPts val="1800"/>
              <a:buNone/>
            </a:pPr>
            <a:r>
              <a:rPr b="1" lang="en" sz="1400">
                <a:latin typeface="Times New Roman"/>
                <a:ea typeface="Times New Roman"/>
                <a:cs typeface="Times New Roman"/>
                <a:sym typeface="Times New Roman"/>
              </a:rPr>
              <a:t>J. Acharya and A. Basu, (2020), Deep Neural Network for Respiratory Sound Classification in Wearable Devices Enabled by Patient Specific Model Tuning, IEEE Transactions on Biomedical Circuits and Systems, Vol. 14, pp. 535-544.</a:t>
            </a:r>
            <a:endParaRPr sz="1400">
              <a:latin typeface="Times New Roman"/>
              <a:ea typeface="Times New Roman"/>
              <a:cs typeface="Times New Roman"/>
              <a:sym typeface="Times New Roman"/>
            </a:endParaRPr>
          </a:p>
          <a:p>
            <a:pPr indent="0" lvl="0" marL="114300" rtl="0" algn="just">
              <a:lnSpc>
                <a:spcPct val="100000"/>
              </a:lnSpc>
              <a:spcBef>
                <a:spcPts val="360"/>
              </a:spcBef>
              <a:spcAft>
                <a:spcPts val="0"/>
              </a:spcAft>
              <a:buSzPts val="1800"/>
              <a:buNone/>
            </a:pPr>
            <a:r>
              <a:t/>
            </a:r>
            <a:endParaRPr b="1" sz="1400">
              <a:latin typeface="Times New Roman"/>
              <a:ea typeface="Times New Roman"/>
              <a:cs typeface="Times New Roman"/>
              <a:sym typeface="Times New Roman"/>
            </a:endParaRPr>
          </a:p>
          <a:p>
            <a:pPr indent="-342900" lvl="0" marL="457200" rtl="0" algn="l">
              <a:lnSpc>
                <a:spcPct val="107000"/>
              </a:lnSpc>
              <a:spcBef>
                <a:spcPts val="360"/>
              </a:spcBef>
              <a:spcAft>
                <a:spcPts val="0"/>
              </a:spcAft>
              <a:buSzPts val="1800"/>
              <a:buFont typeface="Arial"/>
              <a:buChar char="•"/>
            </a:pPr>
            <a:r>
              <a:rPr lang="en" sz="1400">
                <a:latin typeface="Times New Roman"/>
                <a:ea typeface="Times New Roman"/>
                <a:cs typeface="Times New Roman"/>
                <a:sym typeface="Times New Roman"/>
              </a:rPr>
              <a:t>Use a deep neural network architecture. DNNs have been shown to be effective for a variety of classification tasks, including COPD classification.</a:t>
            </a:r>
            <a:endParaRPr sz="1400">
              <a:latin typeface="Times New Roman"/>
              <a:ea typeface="Times New Roman"/>
              <a:cs typeface="Times New Roman"/>
              <a:sym typeface="Times New Roman"/>
            </a:endParaRPr>
          </a:p>
          <a:p>
            <a:pPr indent="-342900" lvl="0" marL="457200" rtl="0" algn="l">
              <a:lnSpc>
                <a:spcPct val="107000"/>
              </a:lnSpc>
              <a:spcBef>
                <a:spcPts val="1160"/>
              </a:spcBef>
              <a:spcAft>
                <a:spcPts val="0"/>
              </a:spcAft>
              <a:buSzPts val="1800"/>
              <a:buChar char="•"/>
            </a:pPr>
            <a:r>
              <a:rPr lang="en" sz="1400">
                <a:latin typeface="Times New Roman"/>
                <a:ea typeface="Times New Roman"/>
                <a:cs typeface="Times New Roman"/>
                <a:sym typeface="Times New Roman"/>
              </a:rPr>
              <a:t>Use mel-spectrogram features. Mel-spectrogram features are a well-established representation for audio classification tasks, and they have been shown to be effective for COPD classification in previous studies.</a:t>
            </a:r>
            <a:endParaRPr sz="1400">
              <a:latin typeface="Times New Roman"/>
              <a:ea typeface="Times New Roman"/>
              <a:cs typeface="Times New Roman"/>
              <a:sym typeface="Times New Roman"/>
            </a:endParaRPr>
          </a:p>
          <a:p>
            <a:pPr indent="-342900" lvl="0" marL="457200" rtl="0" algn="l">
              <a:lnSpc>
                <a:spcPct val="107000"/>
              </a:lnSpc>
              <a:spcBef>
                <a:spcPts val="1160"/>
              </a:spcBef>
              <a:spcAft>
                <a:spcPts val="0"/>
              </a:spcAft>
              <a:buSzPts val="1800"/>
              <a:buChar char="•"/>
            </a:pPr>
            <a:r>
              <a:rPr lang="en" sz="1400">
                <a:latin typeface="Times New Roman"/>
                <a:ea typeface="Times New Roman"/>
                <a:cs typeface="Times New Roman"/>
                <a:sym typeface="Times New Roman"/>
              </a:rPr>
              <a:t>Use a patient-specific model tuning approach. This approach involves tuning the hyperparameters of the DNN model to optimize its performance for each individual patient. </a:t>
            </a:r>
            <a:endParaRPr/>
          </a:p>
          <a:p>
            <a:pPr indent="-342900" lvl="0" marL="457200" rtl="0" algn="l">
              <a:lnSpc>
                <a:spcPct val="107000"/>
              </a:lnSpc>
              <a:spcBef>
                <a:spcPts val="1160"/>
              </a:spcBef>
              <a:spcAft>
                <a:spcPts val="0"/>
              </a:spcAft>
              <a:buSzPts val="1800"/>
              <a:buChar char="•"/>
            </a:pPr>
            <a:r>
              <a:rPr lang="en" sz="1400">
                <a:latin typeface="Times New Roman"/>
                <a:ea typeface="Times New Roman"/>
                <a:cs typeface="Times New Roman"/>
                <a:sym typeface="Times New Roman"/>
              </a:rPr>
              <a:t>Use a wearable device to collect audio signals. Wearable devices are becoming increasingly popular for collecting health data, and they can be used to collect audio signals from patients with COPD in real time. This allows for continuous monitoring of the patient's COPD severity.</a:t>
            </a:r>
            <a:endParaRPr/>
          </a:p>
          <a:p>
            <a:pPr indent="-342900" lvl="0" marL="457200" rtl="0" algn="l">
              <a:lnSpc>
                <a:spcPct val="107000"/>
              </a:lnSpc>
              <a:spcBef>
                <a:spcPts val="1160"/>
              </a:spcBef>
              <a:spcAft>
                <a:spcPts val="0"/>
              </a:spcAft>
              <a:buSzPts val="1800"/>
              <a:buChar char="•"/>
            </a:pPr>
            <a:r>
              <a:rPr lang="en" sz="1400">
                <a:latin typeface="Times New Roman"/>
                <a:ea typeface="Times New Roman"/>
                <a:cs typeface="Times New Roman"/>
                <a:sym typeface="Times New Roman"/>
              </a:rPr>
              <a:t>Use a cloud-based platform to train and deploy the DNN model. </a:t>
            </a:r>
            <a:endParaRPr b="1" sz="1400">
              <a:latin typeface="Times New Roman"/>
              <a:ea typeface="Times New Roman"/>
              <a:cs typeface="Times New Roman"/>
              <a:sym typeface="Times New Roman"/>
            </a:endParaRPr>
          </a:p>
          <a:p>
            <a:pPr indent="0" lvl="0" marL="114300" rtl="0" algn="l">
              <a:lnSpc>
                <a:spcPct val="107000"/>
              </a:lnSpc>
              <a:spcBef>
                <a:spcPts val="1160"/>
              </a:spcBef>
              <a:spcAft>
                <a:spcPts val="0"/>
              </a:spcAft>
              <a:buSzPts val="1800"/>
              <a:buNone/>
            </a:pPr>
            <a:r>
              <a:t/>
            </a:r>
            <a:endParaRPr sz="1400">
              <a:latin typeface="Times New Roman"/>
              <a:ea typeface="Times New Roman"/>
              <a:cs typeface="Times New Roman"/>
              <a:sym typeface="Times New Roman"/>
            </a:endParaRPr>
          </a:p>
          <a:p>
            <a:pPr indent="0" lvl="0" marL="114300" rtl="0" algn="just">
              <a:lnSpc>
                <a:spcPct val="100000"/>
              </a:lnSpc>
              <a:spcBef>
                <a:spcPts val="1160"/>
              </a:spcBef>
              <a:spcAft>
                <a:spcPts val="0"/>
              </a:spcAft>
              <a:buSzPts val="1800"/>
              <a:buNone/>
            </a:pPr>
            <a:r>
              <a:t/>
            </a:r>
            <a:endParaRPr b="1" sz="1800">
              <a:solidFill>
                <a:schemeClr val="dk1"/>
              </a:solidFill>
              <a:latin typeface="Times New Roman"/>
              <a:ea typeface="Times New Roman"/>
              <a:cs typeface="Times New Roman"/>
              <a:sym typeface="Times New Roman"/>
            </a:endParaRPr>
          </a:p>
          <a:p>
            <a:pPr indent="0" lvl="0" marL="114300" rtl="0" algn="just">
              <a:lnSpc>
                <a:spcPct val="100000"/>
              </a:lnSpc>
              <a:spcBef>
                <a:spcPts val="360"/>
              </a:spcBef>
              <a:spcAft>
                <a:spcPts val="0"/>
              </a:spcAft>
              <a:buSzPts val="1800"/>
              <a:buNone/>
            </a:pPr>
            <a:r>
              <a:t/>
            </a:r>
            <a:endParaRPr b="1" sz="1800">
              <a:latin typeface="Times New Roman"/>
              <a:ea typeface="Times New Roman"/>
              <a:cs typeface="Times New Roman"/>
              <a:sym typeface="Times New Roman"/>
            </a:endParaRPr>
          </a:p>
        </p:txBody>
      </p:sp>
      <p:sp>
        <p:nvSpPr>
          <p:cNvPr id="197" name="Google Shape;197;p31"/>
          <p:cNvSpPr txBox="1"/>
          <p:nvPr>
            <p:ph idx="12" type="sldNum"/>
          </p:nvPr>
        </p:nvSpPr>
        <p:spPr>
          <a:xfrm>
            <a:off x="7086600" y="4888706"/>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298175" y="7201"/>
            <a:ext cx="8229600" cy="746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2667"/>
              <a:buNone/>
            </a:pPr>
            <a:r>
              <a:rPr b="1" lang="en" sz="3200">
                <a:solidFill>
                  <a:schemeClr val="lt1"/>
                </a:solidFill>
                <a:latin typeface="Times New Roman"/>
                <a:ea typeface="Times New Roman"/>
                <a:cs typeface="Times New Roman"/>
                <a:sym typeface="Times New Roman"/>
              </a:rPr>
              <a:t>LITERATURE REVIEW</a:t>
            </a:r>
            <a:endParaRPr b="1" sz="3200">
              <a:latin typeface="Times New Roman"/>
              <a:ea typeface="Times New Roman"/>
              <a:cs typeface="Times New Roman"/>
              <a:sym typeface="Times New Roman"/>
            </a:endParaRPr>
          </a:p>
        </p:txBody>
      </p:sp>
      <p:sp>
        <p:nvSpPr>
          <p:cNvPr id="204" name="Google Shape;204;p32"/>
          <p:cNvSpPr txBox="1"/>
          <p:nvPr>
            <p:ph idx="1" type="body"/>
          </p:nvPr>
        </p:nvSpPr>
        <p:spPr>
          <a:xfrm>
            <a:off x="0" y="821531"/>
            <a:ext cx="9144000" cy="3971925"/>
          </a:xfrm>
          <a:prstGeom prst="rect">
            <a:avLst/>
          </a:prstGeom>
          <a:noFill/>
          <a:ln>
            <a:noFill/>
          </a:ln>
        </p:spPr>
        <p:txBody>
          <a:bodyPr anchorCtr="0" anchor="t" bIns="45700" lIns="91425" spcFirstLastPara="1" rIns="91425" wrap="square" tIns="45700">
            <a:noAutofit/>
          </a:bodyPr>
          <a:lstStyle/>
          <a:p>
            <a:pPr indent="0" lvl="0" marL="114300" rtl="0" algn="l">
              <a:lnSpc>
                <a:spcPct val="100000"/>
              </a:lnSpc>
              <a:spcBef>
                <a:spcPts val="360"/>
              </a:spcBef>
              <a:spcAft>
                <a:spcPts val="0"/>
              </a:spcAft>
              <a:buSzPts val="1800"/>
              <a:buNone/>
            </a:pPr>
            <a:r>
              <a:rPr b="1" lang="en" sz="1400">
                <a:latin typeface="Times New Roman"/>
                <a:ea typeface="Times New Roman"/>
                <a:cs typeface="Times New Roman"/>
                <a:sym typeface="Times New Roman"/>
              </a:rPr>
              <a:t>S. B. Shuvo, S. N. Ali, S. I. Swapnil, T. Hasan and M. I. H. Bhuiyan, (2021),  A Lightweight CNN Model for Detecting Respiratory Diseases from Lung Auscultation Sounds using EMD-CWT-based Hybrid Scalogram, IEEE Journal of Biomedical and Health Informatics, Vol. 25, pp. 2595-2603</a:t>
            </a:r>
            <a:endParaRPr sz="1400">
              <a:latin typeface="Times New Roman"/>
              <a:ea typeface="Times New Roman"/>
              <a:cs typeface="Times New Roman"/>
              <a:sym typeface="Times New Roman"/>
            </a:endParaRPr>
          </a:p>
          <a:p>
            <a:pPr indent="-342900" lvl="0" marL="457200" rtl="0" algn="l">
              <a:lnSpc>
                <a:spcPct val="100000"/>
              </a:lnSpc>
              <a:spcBef>
                <a:spcPts val="1160"/>
              </a:spcBef>
              <a:spcAft>
                <a:spcPts val="0"/>
              </a:spcAft>
              <a:buSzPts val="1800"/>
              <a:buChar char="•"/>
            </a:pPr>
            <a:r>
              <a:rPr lang="en" sz="1400">
                <a:latin typeface="Times New Roman"/>
                <a:ea typeface="Times New Roman"/>
                <a:cs typeface="Times New Roman"/>
                <a:sym typeface="Times New Roman"/>
              </a:rPr>
              <a:t>Use a lightweight CNN architecture. This is important for COPD severity classification on wearable devices, which have limited computational resources.</a:t>
            </a:r>
            <a:endParaRPr sz="1400">
              <a:latin typeface="Times New Roman"/>
              <a:ea typeface="Times New Roman"/>
              <a:cs typeface="Times New Roman"/>
              <a:sym typeface="Times New Roman"/>
            </a:endParaRPr>
          </a:p>
          <a:p>
            <a:pPr indent="-342900" lvl="0" marL="457200" rtl="0" algn="l">
              <a:lnSpc>
                <a:spcPct val="100000"/>
              </a:lnSpc>
              <a:spcBef>
                <a:spcPts val="1160"/>
              </a:spcBef>
              <a:spcAft>
                <a:spcPts val="0"/>
              </a:spcAft>
              <a:buSzPts val="1800"/>
              <a:buChar char="•"/>
            </a:pPr>
            <a:r>
              <a:rPr lang="en" sz="1400">
                <a:latin typeface="Times New Roman"/>
                <a:ea typeface="Times New Roman"/>
                <a:cs typeface="Times New Roman"/>
                <a:sym typeface="Times New Roman"/>
              </a:rPr>
              <a:t>Use EMD-CWT-based hybrid scalogram features. These features have been shown to be effective for COPD classification in previous studies.</a:t>
            </a:r>
            <a:endParaRPr sz="1400">
              <a:latin typeface="Times New Roman"/>
              <a:ea typeface="Times New Roman"/>
              <a:cs typeface="Times New Roman"/>
              <a:sym typeface="Times New Roman"/>
            </a:endParaRPr>
          </a:p>
          <a:p>
            <a:pPr indent="-342900" lvl="0" marL="457200" rtl="0" algn="l">
              <a:lnSpc>
                <a:spcPct val="100000"/>
              </a:lnSpc>
              <a:spcBef>
                <a:spcPts val="1160"/>
              </a:spcBef>
              <a:spcAft>
                <a:spcPts val="0"/>
              </a:spcAft>
              <a:buSzPts val="1800"/>
              <a:buChar char="•"/>
            </a:pPr>
            <a:r>
              <a:rPr lang="en" sz="1400">
                <a:latin typeface="Times New Roman"/>
                <a:ea typeface="Times New Roman"/>
                <a:cs typeface="Times New Roman"/>
                <a:sym typeface="Times New Roman"/>
              </a:rPr>
              <a:t>Use a transfer learning approach. This involves training the CNN model on a pre-trained model, such as VGG16 or ResNet50, and then fine-tuning it on your dataset of audio signals from patients with COPD. This can save time and effort, and it can also improve the performance of the model.</a:t>
            </a:r>
            <a:endParaRPr sz="1400">
              <a:latin typeface="Times New Roman"/>
              <a:ea typeface="Times New Roman"/>
              <a:cs typeface="Times New Roman"/>
              <a:sym typeface="Times New Roman"/>
            </a:endParaRPr>
          </a:p>
          <a:p>
            <a:pPr indent="-342900" lvl="0" marL="457200" rtl="0" algn="l">
              <a:lnSpc>
                <a:spcPct val="100000"/>
              </a:lnSpc>
              <a:spcBef>
                <a:spcPts val="1160"/>
              </a:spcBef>
              <a:spcAft>
                <a:spcPts val="0"/>
              </a:spcAft>
              <a:buSzPts val="1800"/>
              <a:buChar char="•"/>
            </a:pPr>
            <a:r>
              <a:rPr lang="en" sz="1400">
                <a:latin typeface="Times New Roman"/>
                <a:ea typeface="Times New Roman"/>
                <a:cs typeface="Times New Roman"/>
                <a:sym typeface="Times New Roman"/>
              </a:rPr>
              <a:t>Use data augmentation techniques. This will increase the size and diversity of your training dataset, which can help to prevent overfitting.</a:t>
            </a:r>
            <a:endParaRPr sz="1400">
              <a:latin typeface="Times New Roman"/>
              <a:ea typeface="Times New Roman"/>
              <a:cs typeface="Times New Roman"/>
              <a:sym typeface="Times New Roman"/>
            </a:endParaRPr>
          </a:p>
          <a:p>
            <a:pPr indent="-342900" lvl="0" marL="457200" rtl="0" algn="l">
              <a:lnSpc>
                <a:spcPct val="100000"/>
              </a:lnSpc>
              <a:spcBef>
                <a:spcPts val="1160"/>
              </a:spcBef>
              <a:spcAft>
                <a:spcPts val="800"/>
              </a:spcAft>
              <a:buSzPts val="1800"/>
              <a:buChar char="•"/>
            </a:pPr>
            <a:r>
              <a:rPr lang="en" sz="1400">
                <a:latin typeface="Times New Roman"/>
                <a:ea typeface="Times New Roman"/>
                <a:cs typeface="Times New Roman"/>
                <a:sym typeface="Times New Roman"/>
              </a:rPr>
              <a:t>Evaluate the performance of your model on a held-out test set. This will help you to ensure that the model generalizes well to new data</a:t>
            </a:r>
            <a:endParaRPr sz="1400">
              <a:latin typeface="Times New Roman"/>
              <a:ea typeface="Times New Roman"/>
              <a:cs typeface="Times New Roman"/>
              <a:sym typeface="Times New Roman"/>
            </a:endParaRPr>
          </a:p>
        </p:txBody>
      </p:sp>
      <p:sp>
        <p:nvSpPr>
          <p:cNvPr id="205" name="Google Shape;205;p32"/>
          <p:cNvSpPr txBox="1"/>
          <p:nvPr>
            <p:ph idx="12" type="sldNum"/>
          </p:nvPr>
        </p:nvSpPr>
        <p:spPr>
          <a:xfrm>
            <a:off x="7086600" y="4888706"/>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