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b5651432e_4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b5651432e_4_46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5b5651432e_4_46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8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b5651432e_4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b5651432e_4_56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5b5651432e_4_56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8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b5651432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b5651432e_4_0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5b5651432e_4_0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8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b5651432e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b5651432e_4_8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5b5651432e_4_8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8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b5651432e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b5651432e_4_66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5b5651432e_4_66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8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b5651432e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b5651432e_4_25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b5651432e_4_25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8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b5651432e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b5651432e_4_36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5b5651432e_4_36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8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b5651432e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b5651432e_4_36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5b5651432e_4_36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8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572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b5651432e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b5651432e_4_15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5b5651432e_4_15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300" cy="498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298174" y="7196"/>
            <a:ext cx="8229600" cy="65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106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857500" y="452921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457200" y="2286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7/20/2023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9144000" cy="819150"/>
          </a:xfrm>
          <a:prstGeom prst="rect">
            <a:avLst/>
          </a:prstGeom>
          <a:solidFill>
            <a:srgbClr val="1E25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8534400" y="0"/>
            <a:ext cx="609600" cy="819150"/>
          </a:xfrm>
          <a:prstGeom prst="rect">
            <a:avLst/>
          </a:prstGeom>
          <a:solidFill>
            <a:srgbClr val="EA9314"/>
          </a:solidFill>
          <a:ln w="25400" cap="flat" cmpd="sng">
            <a:solidFill>
              <a:srgbClr val="EA93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4991250"/>
            <a:ext cx="7162800" cy="95100"/>
          </a:xfrm>
          <a:prstGeom prst="rect">
            <a:avLst/>
          </a:prstGeom>
          <a:solidFill>
            <a:srgbClr val="EA93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0" y="4838850"/>
            <a:ext cx="7162800" cy="95100"/>
          </a:xfrm>
          <a:prstGeom prst="rect">
            <a:avLst/>
          </a:prstGeom>
          <a:solidFill>
            <a:srgbClr val="1E25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2" descr="FInal Logo Bold.png"/>
          <p:cNvPicPr preferRelativeResize="0"/>
          <p:nvPr/>
        </p:nvPicPr>
        <p:blipFill rotWithShape="1">
          <a:blip r:embed="rId2">
            <a:alphaModFix/>
          </a:blip>
          <a:srcRect l="6667" t="35000" r="44166" b="28333"/>
          <a:stretch/>
        </p:blipFill>
        <p:spPr>
          <a:xfrm>
            <a:off x="7239000" y="4781550"/>
            <a:ext cx="945572" cy="35258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8229600" y="5010150"/>
            <a:ext cx="914400" cy="76200"/>
          </a:xfrm>
          <a:prstGeom prst="rect">
            <a:avLst/>
          </a:prstGeom>
          <a:solidFill>
            <a:srgbClr val="EA93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 rot="10800000" flipH="1">
            <a:off x="8229600" y="4857750"/>
            <a:ext cx="914400" cy="76200"/>
          </a:xfrm>
          <a:prstGeom prst="rect">
            <a:avLst/>
          </a:prstGeom>
          <a:solidFill>
            <a:srgbClr val="1E25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0" y="4888706"/>
            <a:ext cx="92102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7086600" y="488870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418742" TargetMode="External"/><Relationship Id="rId7" Type="http://schemas.openxmlformats.org/officeDocument/2006/relationships/hyperlink" Target="https://enveurope.springeropen.com/articles/10.1186/s12302-020-00450-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jb.springeropen.com/articles/10.1186/s43168-021-00092-9" TargetMode="External"/><Relationship Id="rId5" Type="http://schemas.openxmlformats.org/officeDocument/2006/relationships/hyperlink" Target="https://journalofbigdata.springeropen.com/articles/10.1186/s40537-023-00762-z" TargetMode="External"/><Relationship Id="rId4" Type="http://schemas.openxmlformats.org/officeDocument/2006/relationships/hyperlink" Target="https://ieeexplore.ieee.org/document/937274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0" y="4888706"/>
            <a:ext cx="92102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7/20/2023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342900" y="10872"/>
            <a:ext cx="82296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>
                <a:solidFill>
                  <a:srgbClr val="FFFFFF"/>
                </a:solidFill>
              </a:rPr>
              <a:t> </a:t>
            </a:r>
            <a:r>
              <a:rPr lang="en-US" sz="3133" dirty="0">
                <a:solidFill>
                  <a:srgbClr val="FFFFFF"/>
                </a:solidFill>
              </a:rPr>
              <a:t>COPD PROGRESSION ASSESSMENT USING DEEP LEARNING MODELS</a:t>
            </a:r>
            <a:endParaRPr sz="3133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228600" y="904876"/>
            <a:ext cx="8610600" cy="3689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RAHUL G (2127200502035)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SENAJITH S R (2127200502041)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VISHNUVASAN T S (2127200502051)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AD18711 – MINIPROJECT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Batch No 					: 17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Name of the Supervisor 	: Ms. KHANAGHAVALLE G 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Date of Review 			: 24/07/2023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Domain 					: DEEP LEARNING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298174" y="7196"/>
            <a:ext cx="8229600" cy="65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A Deep Learning Framework for Predicting COPD Severity Based on Respiratory Sounds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10600" cy="354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Chronic obstructive pulmonary disease (COPD) is a major cause of death worldwide. Early diagnosis and intervention are essential for improving patient outcomes. However, traditional methods of diagnosing COPD, such as spirometry, can be time-consuming and inaccurate.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Methodology: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The authors use a deep learning framework that consists of a CNN for feature extraction and a LSTM for classification. The CNN extracts features from the respiratory sounds, and the LSTM classifies the extracted features into one of four categories: mild, moderate, severe, and very severe.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7086600" y="4888706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298175" y="7201"/>
            <a:ext cx="8229600" cy="746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A Novel Convolutional Neural Network Model for COPD Detection Based on Respiratory Sounds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10600" cy="354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Chronic obstructive pulmonary disease (COPD) is a major cause of death worldwide. Early diagnosis and intervention are essential for improving patient outcomes. However, traditional methods of diagnosing COPD, such as spirometry, can be time-consuming and inaccurate.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Methodology: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The authors propose a CNN model that consists of two convolutional layers, two max-pooling layers, and two fully connected layers. The CNN extracts features from the respiratory sounds, and the fully connected layers classify the extracted features into one of two categories: COPD and non-COPD.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7086600" y="4888706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298174" y="7196"/>
            <a:ext cx="8229600" cy="65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 sz="32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106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CNN architecture is used.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audio signal is captured from lungs.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audio signal is then converted to melspectrogram graphical images.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images are fed into CNN for processing.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architecture will be fine tuned.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results will be fetched from the CNN </a:t>
            </a:r>
            <a:endParaRPr sz="2400"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0" y="4888706"/>
            <a:ext cx="92102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7/20/2023</a:t>
            </a:r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7086600" y="488870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298174" y="7196"/>
            <a:ext cx="8229600" cy="65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&amp; SOFTWARE REQUIREMENTS</a:t>
            </a:r>
            <a:endParaRPr sz="3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106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8 GB 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11th Gen Intel(R) Core(TM) i5-1115G4 @ 3.00GHz   3.00 GHz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64 bit OS (Linux/Windows/Mac)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Python 3.6 or higher, Pytorch 1.7 or higher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Google Colab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dt" idx="10"/>
          </p:nvPr>
        </p:nvSpPr>
        <p:spPr>
          <a:xfrm>
            <a:off x="0" y="4888706"/>
            <a:ext cx="92102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7/20/2023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ldNum" idx="12"/>
          </p:nvPr>
        </p:nvSpPr>
        <p:spPr>
          <a:xfrm>
            <a:off x="7086600" y="488870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298174" y="7196"/>
            <a:ext cx="8229600" cy="65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chemeClr val="lt1"/>
                </a:solidFill>
              </a:rPr>
              <a:t>REFERENCES</a:t>
            </a:r>
            <a:endParaRPr sz="3200" b="1">
              <a:solidFill>
                <a:schemeClr val="lt1"/>
              </a:solidFill>
            </a:endParaRPr>
          </a:p>
        </p:txBody>
      </p:sp>
      <p:sp>
        <p:nvSpPr>
          <p:cNvPr id="196" name="Google Shape;196;p25" title="jhsakjd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106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Deep Learning Framework Applied For Predicting Anomaly of Respiratory Sounds | IEEE Conference Publication</a:t>
            </a:r>
            <a:endParaRPr sz="20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CNN-MoE Based Framework for Classification of Respiratory Anomalies and Lung Disease Detection | IEEE Journals &amp; Magazine</a:t>
            </a:r>
            <a:endParaRPr sz="20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 review on lung disease recognition by acoustic signal analysis with deep learning networks | Journal of Big Data</a:t>
            </a:r>
            <a:endParaRPr sz="20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Evaluation of the impact of COPD severity grading and oxygen saturation on the retinal nerve fiber layer thickness and subfoveal choroidal thickness in COPD patients | The Egyptian Journal of Bronchology</a:t>
            </a:r>
            <a:endParaRPr sz="20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Urban population exposure to air pollution in Europe over the last decades</a:t>
            </a:r>
            <a:endParaRPr sz="2000"/>
          </a:p>
        </p:txBody>
      </p:sp>
      <p:sp>
        <p:nvSpPr>
          <p:cNvPr id="197" name="Google Shape;197;p25"/>
          <p:cNvSpPr txBox="1">
            <a:spLocks noGrp="1"/>
          </p:cNvSpPr>
          <p:nvPr>
            <p:ph type="dt" idx="10"/>
          </p:nvPr>
        </p:nvSpPr>
        <p:spPr>
          <a:xfrm>
            <a:off x="0" y="4888706"/>
            <a:ext cx="92102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7/20/2023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7086600" y="488870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298174" y="7196"/>
            <a:ext cx="8229600" cy="65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106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827"/>
              <a:t>COPD - </a:t>
            </a:r>
            <a:r>
              <a:rPr lang="en-US" sz="8827" b="1"/>
              <a:t>Chronic Obstructive Pulmonary Disease</a:t>
            </a:r>
            <a:r>
              <a:rPr lang="en-US" sz="8827"/>
              <a:t> is the </a:t>
            </a:r>
            <a:r>
              <a:rPr lang="en-US" sz="8827" i="1"/>
              <a:t>third leading cause of death</a:t>
            </a:r>
            <a:r>
              <a:rPr lang="en-US" sz="8827"/>
              <a:t> worldwide, causing </a:t>
            </a:r>
            <a:r>
              <a:rPr lang="en-US" sz="8827" b="1"/>
              <a:t>3.23 Million</a:t>
            </a:r>
            <a:r>
              <a:rPr lang="en-US" sz="8827"/>
              <a:t> </a:t>
            </a:r>
            <a:r>
              <a:rPr lang="en-US" sz="8827" i="1"/>
              <a:t>deaths</a:t>
            </a:r>
            <a:r>
              <a:rPr lang="en-US" sz="8827"/>
              <a:t> in 2019.</a:t>
            </a:r>
            <a:endParaRPr sz="8827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8827"/>
              <a:t>To </a:t>
            </a:r>
            <a:r>
              <a:rPr lang="en-US" sz="8827" i="1"/>
              <a:t>assess the progression</a:t>
            </a:r>
            <a:r>
              <a:rPr lang="en-US" sz="8827"/>
              <a:t> of COPD using Deep Learning Models:</a:t>
            </a:r>
            <a:endParaRPr sz="8827"/>
          </a:p>
          <a:p>
            <a:pPr marL="2743200" lvl="0" indent="-3687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8827"/>
              <a:t>Binary Classification </a:t>
            </a:r>
            <a:endParaRPr sz="8827"/>
          </a:p>
          <a:p>
            <a:pPr marL="2743200" lvl="0" indent="-368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8827"/>
              <a:t>Multi Class Classification</a:t>
            </a:r>
            <a:endParaRPr sz="8827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8827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5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0" y="4888706"/>
            <a:ext cx="92102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7/20/2023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7086600" y="488870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98174" y="7196"/>
            <a:ext cx="8229600" cy="65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CONCEPTS</a:t>
            </a:r>
            <a:endParaRPr sz="33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10600" cy="354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500" b="1"/>
              <a:t>COPD</a:t>
            </a:r>
            <a:r>
              <a:rPr lang="en-US" b="1"/>
              <a:t> </a:t>
            </a:r>
            <a:endParaRPr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Chronic Obstructive Pulmonary Disease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progressive lung disease characterized by airflow limitation and breathing difficulties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Primary causes includes - smoking, air pollutants and genetic factors.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7086600" y="4888706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298174" y="7196"/>
            <a:ext cx="8229600" cy="65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US" sz="33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CONCEPTS</a:t>
            </a:r>
            <a:endParaRPr b="1"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10600" cy="354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/>
              <a:t>MELSPECTROGRAM</a:t>
            </a:r>
            <a:endParaRPr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Mel frequency spectrogram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Represents the short term power spectrum of a signal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Processed to mimic human auditory systems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7086600" y="4888706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298174" y="7196"/>
            <a:ext cx="8229600" cy="65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US" sz="33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CONCEPTS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10600" cy="354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/>
              <a:t>YAMNET</a:t>
            </a:r>
            <a:endParaRPr b="1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Sound classification for audio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Process using audio spectrograms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/>
              <a:t>CNN</a:t>
            </a:r>
            <a:endParaRPr b="1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Image - CDS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General purpose architecture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7086600" y="4888706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228599" y="48596"/>
            <a:ext cx="8229600" cy="65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142"/>
              <a:buFont typeface="Arial"/>
              <a:buNone/>
            </a:pPr>
            <a:r>
              <a:rPr lang="en-US" sz="3422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622" b="1"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10600" cy="354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CNN-MoE based framework for classification of respiratory anomalies and lung disease detection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CNN-MoE based framework for classification of respiratory anomalies and lung disease detection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Deep Learning Framework for Predicting COPD Severity Based on Respiratory Sounds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Novel Convolutional Neural Network Model for COPD Detection Based on Respiratory Sounds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7086600" y="4888706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298175" y="7201"/>
            <a:ext cx="8229600" cy="746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Deep Learning Framework Applied for Predicting Anomaly of Respiratory Sounds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10600" cy="354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Respiratory diseases are a major cause of death worldwide. Early diagnosis and intervention are essential for improving patient outcomes. However, traditional methods of diagnosing respiratory diseases, such as auscultation, can be time-consuming and inaccurate.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Methodology: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We will use a two-stage deep learning framework. In the first stage, we will extract features from the audio recordings using a convolutional neural network (CNN). In the second stage, we will use a recurrent neural network (RNN) to classify the extracted features into one of the four categories.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7086600" y="4888706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7086600" y="4888706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175F30-18C6-3A18-BF23-7A007BFAC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51" y="1428641"/>
            <a:ext cx="6896698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7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298175" y="7201"/>
            <a:ext cx="8229600" cy="746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US" sz="25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CNN-MoE based framework for classification of respiratory anomalies and lung disease detection</a:t>
            </a:r>
            <a:endParaRPr sz="32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10600" cy="354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Respiratory diseases are a major cause of death worldwide. Early diagnosis and intervention are essential for improving patient outcomes. However, traditional methods of diagnosing respiratory diseases, such as auscultation, can be time-consuming and inaccurate.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Methodology: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We will use a CNN-MoE based framework. The CNN will extract features from the audio recordings, and the MoE will combine the predictions of multiple CNNs to improve the classification accuracy.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7086600" y="4888706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Office PowerPoint</Application>
  <PresentationFormat>On-screen Show (16:9)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1_Office Theme</vt:lpstr>
      <vt:lpstr>  COPD PROGRESSION ASSESSMENT USING DEEP LEARNING MODELS</vt:lpstr>
      <vt:lpstr>PROBLEM STATEMENT</vt:lpstr>
      <vt:lpstr>BASIC CONCEPTS</vt:lpstr>
      <vt:lpstr>BASIC CONCEPTS</vt:lpstr>
      <vt:lpstr>BASIC CONCEPTS</vt:lpstr>
      <vt:lpstr>LITERATURE SURVEY</vt:lpstr>
      <vt:lpstr>Deep Learning Framework Applied for Predicting Anomaly of Respiratory Sounds</vt:lpstr>
      <vt:lpstr>PowerPoint Presentation</vt:lpstr>
      <vt:lpstr>CNN-MoE based framework for classification of respiratory anomalies and lung disease detection</vt:lpstr>
      <vt:lpstr>A Deep Learning Framework for Predicting COPD Severity Based on Respiratory Sounds</vt:lpstr>
      <vt:lpstr>A Novel Convolutional Neural Network Model for COPD Detection Based on Respiratory Sounds</vt:lpstr>
      <vt:lpstr>PROPOSED WORK</vt:lpstr>
      <vt:lpstr>HARDWARE &amp; SOFTWARE REQUIREMENTS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COPD PROGRESSION ASSESSMENT USING DEEP LEARNING MODELS</dc:title>
  <dc:creator>Senajith</dc:creator>
  <cp:lastModifiedBy>Senajith S R</cp:lastModifiedBy>
  <cp:revision>1</cp:revision>
  <dcterms:modified xsi:type="dcterms:W3CDTF">2023-09-01T06:01:58Z</dcterms:modified>
</cp:coreProperties>
</file>