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 id="2147483670"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21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QUANTITY</a:t>
            </a:r>
            <a:r>
              <a:rPr lang="en-IN" baseline="0"/>
              <a:t> OF DATA BEFORE AND AFTER PREPROCESSING</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Sheet1!$D$5</c:f>
              <c:strCache>
                <c:ptCount val="1"/>
                <c:pt idx="0">
                  <c:v>BEFORE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Sheet1!$C$6:$C$10</c:f>
              <c:strCache>
                <c:ptCount val="5"/>
                <c:pt idx="0">
                  <c:v>COPD0</c:v>
                </c:pt>
                <c:pt idx="1">
                  <c:v>COPD1</c:v>
                </c:pt>
                <c:pt idx="2">
                  <c:v>COPD2</c:v>
                </c:pt>
                <c:pt idx="3">
                  <c:v>COPD3</c:v>
                </c:pt>
                <c:pt idx="4">
                  <c:v>COPD4</c:v>
                </c:pt>
              </c:strCache>
            </c:strRef>
          </c:cat>
          <c:val>
            <c:numRef>
              <c:f>Sheet1!$D$6:$D$10</c:f>
              <c:numCache>
                <c:formatCode>General</c:formatCode>
                <c:ptCount val="5"/>
                <c:pt idx="0">
                  <c:v>72</c:v>
                </c:pt>
                <c:pt idx="1">
                  <c:v>60</c:v>
                </c:pt>
                <c:pt idx="2">
                  <c:v>84</c:v>
                </c:pt>
                <c:pt idx="3">
                  <c:v>84</c:v>
                </c:pt>
                <c:pt idx="4">
                  <c:v>204</c:v>
                </c:pt>
              </c:numCache>
            </c:numRef>
          </c:val>
          <c:extLst>
            <c:ext xmlns:c16="http://schemas.microsoft.com/office/drawing/2014/chart" uri="{C3380CC4-5D6E-409C-BE32-E72D297353CC}">
              <c16:uniqueId val="{00000000-D8E9-4CCF-B49D-8FF38A0D171D}"/>
            </c:ext>
          </c:extLst>
        </c:ser>
        <c:ser>
          <c:idx val="1"/>
          <c:order val="1"/>
          <c:tx>
            <c:strRef>
              <c:f>Sheet1!$E$5</c:f>
              <c:strCache>
                <c:ptCount val="1"/>
                <c:pt idx="0">
                  <c:v>AFTER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Sheet1!$C$6:$C$10</c:f>
              <c:strCache>
                <c:ptCount val="5"/>
                <c:pt idx="0">
                  <c:v>COPD0</c:v>
                </c:pt>
                <c:pt idx="1">
                  <c:v>COPD1</c:v>
                </c:pt>
                <c:pt idx="2">
                  <c:v>COPD2</c:v>
                </c:pt>
                <c:pt idx="3">
                  <c:v>COPD3</c:v>
                </c:pt>
                <c:pt idx="4">
                  <c:v>COPD4</c:v>
                </c:pt>
              </c:strCache>
            </c:strRef>
          </c:cat>
          <c:val>
            <c:numRef>
              <c:f>Sheet1!$E$6:$E$10</c:f>
              <c:numCache>
                <c:formatCode>General</c:formatCode>
                <c:ptCount val="5"/>
                <c:pt idx="0">
                  <c:v>207</c:v>
                </c:pt>
                <c:pt idx="1">
                  <c:v>168</c:v>
                </c:pt>
                <c:pt idx="2">
                  <c:v>228</c:v>
                </c:pt>
                <c:pt idx="3">
                  <c:v>239</c:v>
                </c:pt>
                <c:pt idx="4">
                  <c:v>553</c:v>
                </c:pt>
              </c:numCache>
            </c:numRef>
          </c:val>
          <c:extLst>
            <c:ext xmlns:c16="http://schemas.microsoft.com/office/drawing/2014/chart" uri="{C3380CC4-5D6E-409C-BE32-E72D297353CC}">
              <c16:uniqueId val="{00000001-D8E9-4CCF-B49D-8FF38A0D171D}"/>
            </c:ext>
          </c:extLst>
        </c:ser>
        <c:dLbls>
          <c:dLblPos val="outEnd"/>
          <c:showLegendKey val="0"/>
          <c:showVal val="1"/>
          <c:showCatName val="0"/>
          <c:showSerName val="0"/>
          <c:showPercent val="0"/>
          <c:showBubbleSize val="0"/>
        </c:dLbls>
        <c:gapWidth val="100"/>
        <c:overlap val="-24"/>
        <c:axId val="70080960"/>
        <c:axId val="1939938464"/>
      </c:barChart>
      <c:catAx>
        <c:axId val="700809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39938464"/>
        <c:crosses val="autoZero"/>
        <c:auto val="1"/>
        <c:lblAlgn val="ctr"/>
        <c:lblOffset val="100"/>
        <c:noMultiLvlLbl val="0"/>
      </c:catAx>
      <c:valAx>
        <c:axId val="193993846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080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7b1887a813_2_79:notes"/>
          <p:cNvSpPr txBox="1">
            <a:spLocks noGrp="1"/>
          </p:cNvSpPr>
          <p:nvPr>
            <p:ph type="body" idx="1"/>
          </p:nvPr>
        </p:nvSpPr>
        <p:spPr>
          <a:xfrm>
            <a:off x="685480" y="4400934"/>
            <a:ext cx="5487041" cy="3599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g27b1887a813_2_79: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7b1887a813_2_146: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g27b1887a813_2_146:notes"/>
          <p:cNvSpPr txBox="1">
            <a:spLocks noGrp="1"/>
          </p:cNvSpPr>
          <p:nvPr>
            <p:ph type="body" idx="1"/>
          </p:nvPr>
        </p:nvSpPr>
        <p:spPr>
          <a:xfrm>
            <a:off x="685480" y="4400934"/>
            <a:ext cx="5486965" cy="35996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g27b1887a813_2_146:notes"/>
          <p:cNvSpPr txBox="1">
            <a:spLocks noGrp="1"/>
          </p:cNvSpPr>
          <p:nvPr>
            <p:ph type="sldNum" idx="12"/>
          </p:nvPr>
        </p:nvSpPr>
        <p:spPr>
          <a:xfrm>
            <a:off x="3883852" y="8684899"/>
            <a:ext cx="2972447" cy="45921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7b1887a813_2_153: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g27b1887a813_2_153:notes"/>
          <p:cNvSpPr txBox="1">
            <a:spLocks noGrp="1"/>
          </p:cNvSpPr>
          <p:nvPr>
            <p:ph type="body" idx="1"/>
          </p:nvPr>
        </p:nvSpPr>
        <p:spPr>
          <a:xfrm>
            <a:off x="685480" y="4400934"/>
            <a:ext cx="5486965" cy="35996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g27b1887a813_2_153:notes"/>
          <p:cNvSpPr txBox="1">
            <a:spLocks noGrp="1"/>
          </p:cNvSpPr>
          <p:nvPr>
            <p:ph type="sldNum" idx="12"/>
          </p:nvPr>
        </p:nvSpPr>
        <p:spPr>
          <a:xfrm>
            <a:off x="3883852" y="8684899"/>
            <a:ext cx="2972447" cy="45921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7b1887a813_2_160: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g27b1887a813_2_160:notes"/>
          <p:cNvSpPr txBox="1">
            <a:spLocks noGrp="1"/>
          </p:cNvSpPr>
          <p:nvPr>
            <p:ph type="body" idx="1"/>
          </p:nvPr>
        </p:nvSpPr>
        <p:spPr>
          <a:xfrm>
            <a:off x="685480" y="4400934"/>
            <a:ext cx="5486965" cy="35996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g27b1887a813_2_160:notes"/>
          <p:cNvSpPr txBox="1">
            <a:spLocks noGrp="1"/>
          </p:cNvSpPr>
          <p:nvPr>
            <p:ph type="sldNum" idx="12"/>
          </p:nvPr>
        </p:nvSpPr>
        <p:spPr>
          <a:xfrm>
            <a:off x="3883852" y="8684899"/>
            <a:ext cx="2972447" cy="45921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7b1887a813_2_167:notes"/>
          <p:cNvSpPr txBox="1">
            <a:spLocks noGrp="1"/>
          </p:cNvSpPr>
          <p:nvPr>
            <p:ph type="body" idx="1"/>
          </p:nvPr>
        </p:nvSpPr>
        <p:spPr>
          <a:xfrm>
            <a:off x="685480" y="4400934"/>
            <a:ext cx="5487041" cy="3599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g27b1887a813_2_167: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7b1887a813_2_181:notes"/>
          <p:cNvSpPr txBox="1">
            <a:spLocks noGrp="1"/>
          </p:cNvSpPr>
          <p:nvPr>
            <p:ph type="body" idx="1"/>
          </p:nvPr>
        </p:nvSpPr>
        <p:spPr>
          <a:xfrm>
            <a:off x="685480" y="4400934"/>
            <a:ext cx="5487041" cy="3599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g27b1887a813_2_181: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7b1887a813_2_196: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g27b1887a813_2_196:notes"/>
          <p:cNvSpPr txBox="1">
            <a:spLocks noGrp="1"/>
          </p:cNvSpPr>
          <p:nvPr>
            <p:ph type="body" idx="1"/>
          </p:nvPr>
        </p:nvSpPr>
        <p:spPr>
          <a:xfrm>
            <a:off x="685480" y="4400934"/>
            <a:ext cx="5486965" cy="35996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g27b1887a813_2_196:notes"/>
          <p:cNvSpPr txBox="1">
            <a:spLocks noGrp="1"/>
          </p:cNvSpPr>
          <p:nvPr>
            <p:ph type="sldNum" idx="12"/>
          </p:nvPr>
        </p:nvSpPr>
        <p:spPr>
          <a:xfrm>
            <a:off x="3883852" y="8684899"/>
            <a:ext cx="2972447" cy="45921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7b1887a813_2_189:notes"/>
          <p:cNvSpPr txBox="1">
            <a:spLocks noGrp="1"/>
          </p:cNvSpPr>
          <p:nvPr>
            <p:ph type="body" idx="1"/>
          </p:nvPr>
        </p:nvSpPr>
        <p:spPr>
          <a:xfrm>
            <a:off x="685480" y="4400934"/>
            <a:ext cx="5487041" cy="3599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g27b1887a813_2_189: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7b1887a813_2_2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g27b1887a813_2_203:notes"/>
          <p:cNvSpPr txBox="1">
            <a:spLocks noGrp="1"/>
          </p:cNvSpPr>
          <p:nvPr>
            <p:ph type="body" idx="1"/>
          </p:nvPr>
        </p:nvSpPr>
        <p:spPr>
          <a:xfrm>
            <a:off x="685480" y="4400934"/>
            <a:ext cx="5486965" cy="35996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g27b1887a813_2_203:notes"/>
          <p:cNvSpPr txBox="1">
            <a:spLocks noGrp="1"/>
          </p:cNvSpPr>
          <p:nvPr>
            <p:ph type="sldNum" idx="12"/>
          </p:nvPr>
        </p:nvSpPr>
        <p:spPr>
          <a:xfrm>
            <a:off x="3883852" y="8684899"/>
            <a:ext cx="2972447" cy="45921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7b1887a813_2_211: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g27b1887a813_2_211:notes"/>
          <p:cNvSpPr txBox="1">
            <a:spLocks noGrp="1"/>
          </p:cNvSpPr>
          <p:nvPr>
            <p:ph type="body" idx="1"/>
          </p:nvPr>
        </p:nvSpPr>
        <p:spPr>
          <a:xfrm>
            <a:off x="685480" y="4400934"/>
            <a:ext cx="5486965" cy="35996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3" name="Google Shape;273;g27b1887a813_2_211:notes"/>
          <p:cNvSpPr txBox="1">
            <a:spLocks noGrp="1"/>
          </p:cNvSpPr>
          <p:nvPr>
            <p:ph type="sldNum" idx="12"/>
          </p:nvPr>
        </p:nvSpPr>
        <p:spPr>
          <a:xfrm>
            <a:off x="3883852" y="8684899"/>
            <a:ext cx="2972447" cy="45921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7b1887a813_2_219: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g27b1887a813_2_219:notes"/>
          <p:cNvSpPr txBox="1">
            <a:spLocks noGrp="1"/>
          </p:cNvSpPr>
          <p:nvPr>
            <p:ph type="body" idx="1"/>
          </p:nvPr>
        </p:nvSpPr>
        <p:spPr>
          <a:xfrm>
            <a:off x="685480" y="4400934"/>
            <a:ext cx="5486965" cy="35996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g27b1887a813_2_219:notes"/>
          <p:cNvSpPr txBox="1">
            <a:spLocks noGrp="1"/>
          </p:cNvSpPr>
          <p:nvPr>
            <p:ph type="sldNum" idx="12"/>
          </p:nvPr>
        </p:nvSpPr>
        <p:spPr>
          <a:xfrm>
            <a:off x="3883852" y="8684899"/>
            <a:ext cx="2972447" cy="45921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7b1887a813_2_88:notes"/>
          <p:cNvSpPr txBox="1">
            <a:spLocks noGrp="1"/>
          </p:cNvSpPr>
          <p:nvPr>
            <p:ph type="body" idx="1"/>
          </p:nvPr>
        </p:nvSpPr>
        <p:spPr>
          <a:xfrm>
            <a:off x="685480" y="4400934"/>
            <a:ext cx="5487041" cy="3599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g27b1887a813_2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7b1887a813_2_2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g27b1887a813_2_226:notes"/>
          <p:cNvSpPr txBox="1">
            <a:spLocks noGrp="1"/>
          </p:cNvSpPr>
          <p:nvPr>
            <p:ph type="body" idx="1"/>
          </p:nvPr>
        </p:nvSpPr>
        <p:spPr>
          <a:xfrm>
            <a:off x="685480" y="4400934"/>
            <a:ext cx="5486965" cy="35996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g27b1887a813_2_226:notes"/>
          <p:cNvSpPr txBox="1">
            <a:spLocks noGrp="1"/>
          </p:cNvSpPr>
          <p:nvPr>
            <p:ph type="sldNum" idx="12"/>
          </p:nvPr>
        </p:nvSpPr>
        <p:spPr>
          <a:xfrm>
            <a:off x="3883852" y="8684899"/>
            <a:ext cx="2972447" cy="45921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7b1887a813_2_235:notes"/>
          <p:cNvSpPr txBox="1">
            <a:spLocks noGrp="1"/>
          </p:cNvSpPr>
          <p:nvPr>
            <p:ph type="body" idx="1"/>
          </p:nvPr>
        </p:nvSpPr>
        <p:spPr>
          <a:xfrm>
            <a:off x="685480" y="4400934"/>
            <a:ext cx="5487041" cy="3599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9" name="Google Shape;299;g27b1887a813_2_235: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7b1887a813_2_243:notes"/>
          <p:cNvSpPr txBox="1">
            <a:spLocks noGrp="1"/>
          </p:cNvSpPr>
          <p:nvPr>
            <p:ph type="body" idx="1"/>
          </p:nvPr>
        </p:nvSpPr>
        <p:spPr>
          <a:xfrm>
            <a:off x="685480" y="4400934"/>
            <a:ext cx="5487041" cy="3599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g27b1887a813_2_243: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7b1887a813_2_252:notes"/>
          <p:cNvSpPr txBox="1">
            <a:spLocks noGrp="1"/>
          </p:cNvSpPr>
          <p:nvPr>
            <p:ph type="body" idx="1"/>
          </p:nvPr>
        </p:nvSpPr>
        <p:spPr>
          <a:xfrm>
            <a:off x="685480" y="4400934"/>
            <a:ext cx="5487041" cy="3599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g27b1887a813_2_252: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7b1887a813_2_261:notes"/>
          <p:cNvSpPr txBox="1">
            <a:spLocks noGrp="1"/>
          </p:cNvSpPr>
          <p:nvPr>
            <p:ph type="body" idx="1"/>
          </p:nvPr>
        </p:nvSpPr>
        <p:spPr>
          <a:xfrm>
            <a:off x="685480" y="4400934"/>
            <a:ext cx="5487041" cy="3599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8" name="Google Shape;328;g27b1887a813_2_261: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7b1887a813_2_269:notes"/>
          <p:cNvSpPr txBox="1">
            <a:spLocks noGrp="1"/>
          </p:cNvSpPr>
          <p:nvPr>
            <p:ph type="body" idx="1"/>
          </p:nvPr>
        </p:nvSpPr>
        <p:spPr>
          <a:xfrm>
            <a:off x="685480" y="4400934"/>
            <a:ext cx="5487041" cy="3599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g27b1887a813_2_2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7b1887a813_2_276:notes"/>
          <p:cNvSpPr txBox="1">
            <a:spLocks noGrp="1"/>
          </p:cNvSpPr>
          <p:nvPr>
            <p:ph type="body" idx="1"/>
          </p:nvPr>
        </p:nvSpPr>
        <p:spPr>
          <a:xfrm>
            <a:off x="685480" y="4400934"/>
            <a:ext cx="5487041" cy="35997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5" name="Google Shape;345;g27b1887a813_2_2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7b1887a813_2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g27b1887a813_2_96:notes"/>
          <p:cNvSpPr txBox="1">
            <a:spLocks noGrp="1"/>
          </p:cNvSpPr>
          <p:nvPr>
            <p:ph type="body" idx="1"/>
          </p:nvPr>
        </p:nvSpPr>
        <p:spPr>
          <a:xfrm>
            <a:off x="685480" y="4400934"/>
            <a:ext cx="5486965" cy="35996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g27b1887a813_2_96:notes"/>
          <p:cNvSpPr txBox="1">
            <a:spLocks noGrp="1"/>
          </p:cNvSpPr>
          <p:nvPr>
            <p:ph type="sldNum" idx="12"/>
          </p:nvPr>
        </p:nvSpPr>
        <p:spPr>
          <a:xfrm>
            <a:off x="3883852" y="8684899"/>
            <a:ext cx="2972447" cy="45921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7b1887a813_2_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27b1887a813_2_103:notes"/>
          <p:cNvSpPr txBox="1">
            <a:spLocks noGrp="1"/>
          </p:cNvSpPr>
          <p:nvPr>
            <p:ph type="body" idx="1"/>
          </p:nvPr>
        </p:nvSpPr>
        <p:spPr>
          <a:xfrm>
            <a:off x="685480" y="4400934"/>
            <a:ext cx="5486965" cy="35996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g27b1887a813_2_103:notes"/>
          <p:cNvSpPr txBox="1">
            <a:spLocks noGrp="1"/>
          </p:cNvSpPr>
          <p:nvPr>
            <p:ph type="sldNum" idx="12"/>
          </p:nvPr>
        </p:nvSpPr>
        <p:spPr>
          <a:xfrm>
            <a:off x="3883852" y="8684899"/>
            <a:ext cx="2972447" cy="45921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7b1887a813_2_110: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27b1887a813_2_110:notes"/>
          <p:cNvSpPr txBox="1">
            <a:spLocks noGrp="1"/>
          </p:cNvSpPr>
          <p:nvPr>
            <p:ph type="body" idx="1"/>
          </p:nvPr>
        </p:nvSpPr>
        <p:spPr>
          <a:xfrm>
            <a:off x="685480" y="4400934"/>
            <a:ext cx="5486965" cy="35996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g27b1887a813_2_110:notes"/>
          <p:cNvSpPr txBox="1">
            <a:spLocks noGrp="1"/>
          </p:cNvSpPr>
          <p:nvPr>
            <p:ph type="sldNum" idx="12"/>
          </p:nvPr>
        </p:nvSpPr>
        <p:spPr>
          <a:xfrm>
            <a:off x="3883852" y="8684899"/>
            <a:ext cx="2972447" cy="45921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7b1887a813_2_1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27b1887a813_2_117:notes"/>
          <p:cNvSpPr txBox="1">
            <a:spLocks noGrp="1"/>
          </p:cNvSpPr>
          <p:nvPr>
            <p:ph type="body" idx="1"/>
          </p:nvPr>
        </p:nvSpPr>
        <p:spPr>
          <a:xfrm>
            <a:off x="685480" y="4400934"/>
            <a:ext cx="5486965" cy="35996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4" name="Google Shape;174;g27b1887a813_2_117:notes"/>
          <p:cNvSpPr txBox="1">
            <a:spLocks noGrp="1"/>
          </p:cNvSpPr>
          <p:nvPr>
            <p:ph type="sldNum" idx="12"/>
          </p:nvPr>
        </p:nvSpPr>
        <p:spPr>
          <a:xfrm>
            <a:off x="3883852" y="8684899"/>
            <a:ext cx="2972447" cy="45921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7b1887a813_2_124: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g27b1887a813_2_124:notes"/>
          <p:cNvSpPr txBox="1">
            <a:spLocks noGrp="1"/>
          </p:cNvSpPr>
          <p:nvPr>
            <p:ph type="body" idx="1"/>
          </p:nvPr>
        </p:nvSpPr>
        <p:spPr>
          <a:xfrm>
            <a:off x="685480" y="4400934"/>
            <a:ext cx="5486965" cy="35996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g27b1887a813_2_124:notes"/>
          <p:cNvSpPr txBox="1">
            <a:spLocks noGrp="1"/>
          </p:cNvSpPr>
          <p:nvPr>
            <p:ph type="sldNum" idx="12"/>
          </p:nvPr>
        </p:nvSpPr>
        <p:spPr>
          <a:xfrm>
            <a:off x="3883852" y="8684899"/>
            <a:ext cx="2972447" cy="45921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7b1887a813_2_132: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g27b1887a813_2_132:notes"/>
          <p:cNvSpPr txBox="1">
            <a:spLocks noGrp="1"/>
          </p:cNvSpPr>
          <p:nvPr>
            <p:ph type="body" idx="1"/>
          </p:nvPr>
        </p:nvSpPr>
        <p:spPr>
          <a:xfrm>
            <a:off x="685480" y="4400934"/>
            <a:ext cx="5486965" cy="35996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g27b1887a813_2_132:notes"/>
          <p:cNvSpPr txBox="1">
            <a:spLocks noGrp="1"/>
          </p:cNvSpPr>
          <p:nvPr>
            <p:ph type="sldNum" idx="12"/>
          </p:nvPr>
        </p:nvSpPr>
        <p:spPr>
          <a:xfrm>
            <a:off x="3883852" y="8684899"/>
            <a:ext cx="2972447" cy="45921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7b1887a813_2_139:notes"/>
          <p:cNvSpPr>
            <a:spLocks noGrp="1" noRot="1" noChangeAspect="1"/>
          </p:cNvSpPr>
          <p:nvPr>
            <p:ph type="sldImg" idx="2"/>
          </p:nvPr>
        </p:nvSpPr>
        <p:spPr>
          <a:xfrm>
            <a:off x="426022" y="1143366"/>
            <a:ext cx="6005955" cy="308504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27b1887a813_2_139:notes"/>
          <p:cNvSpPr txBox="1">
            <a:spLocks noGrp="1"/>
          </p:cNvSpPr>
          <p:nvPr>
            <p:ph type="body" idx="1"/>
          </p:nvPr>
        </p:nvSpPr>
        <p:spPr>
          <a:xfrm>
            <a:off x="685480" y="4400934"/>
            <a:ext cx="5486965" cy="35996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g27b1887a813_2_139:notes"/>
          <p:cNvSpPr txBox="1">
            <a:spLocks noGrp="1"/>
          </p:cNvSpPr>
          <p:nvPr>
            <p:ph type="sldNum" idx="12"/>
          </p:nvPr>
        </p:nvSpPr>
        <p:spPr>
          <a:xfrm>
            <a:off x="3883852" y="8684899"/>
            <a:ext cx="2972447" cy="459216"/>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298174" y="7196"/>
            <a:ext cx="8229600" cy="659554"/>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228600" y="1047750"/>
            <a:ext cx="8610600" cy="354687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9" name="Google Shape;59;p14"/>
          <p:cNvSpPr txBox="1">
            <a:spLocks noGrp="1"/>
          </p:cNvSpPr>
          <p:nvPr>
            <p:ph type="ftr" idx="11"/>
          </p:nvPr>
        </p:nvSpPr>
        <p:spPr>
          <a:xfrm>
            <a:off x="2857500" y="452921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4"/>
          <p:cNvSpPr txBox="1"/>
          <p:nvPr/>
        </p:nvSpPr>
        <p:spPr>
          <a:xfrm>
            <a:off x="457200" y="228600"/>
            <a:ext cx="8001000" cy="685800"/>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ctr" rtl="0">
              <a:lnSpc>
                <a:spcPct val="100000"/>
              </a:lnSpc>
              <a:spcBef>
                <a:spcPts val="0"/>
              </a:spcBef>
              <a:spcAft>
                <a:spcPts val="0"/>
              </a:spcAft>
              <a:buClr>
                <a:srgbClr val="000000"/>
              </a:buClr>
              <a:buSzPct val="100000"/>
              <a:buFont typeface="Arial"/>
              <a:buNone/>
            </a:pPr>
            <a:r>
              <a:rPr lang="en" sz="4400" b="0" i="0" u="none" strike="noStrike" cap="none">
                <a:solidFill>
                  <a:srgbClr val="000000"/>
                </a:solidFill>
                <a:latin typeface="Calibri"/>
                <a:ea typeface="Calibri"/>
                <a:cs typeface="Calibri"/>
                <a:sym typeface="Calibri"/>
              </a:rPr>
              <a:t>Click to edit Master title style</a:t>
            </a:r>
            <a:endParaRPr sz="1400" b="0" i="0" u="none" strike="noStrike" cap="none">
              <a:solidFill>
                <a:srgbClr val="000000"/>
              </a:solidFill>
              <a:latin typeface="Arial"/>
              <a:ea typeface="Arial"/>
              <a:cs typeface="Arial"/>
              <a:sym typeface="Arial"/>
            </a:endParaRPr>
          </a:p>
        </p:txBody>
      </p:sp>
      <p:sp>
        <p:nvSpPr>
          <p:cNvPr id="61" name="Google Shape;61;p14"/>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888888"/>
                </a:solidFill>
                <a:latin typeface="Calibri"/>
                <a:ea typeface="Calibri"/>
                <a:cs typeface="Calibri"/>
                <a:sym typeface="Calibri"/>
              </a:rPr>
              <a:t>7/20/2023</a:t>
            </a:r>
            <a:endParaRPr sz="1200" b="0" i="0" u="none" strike="noStrike" cap="none">
              <a:solidFill>
                <a:srgbClr val="888888"/>
              </a:solidFill>
              <a:latin typeface="Calibri"/>
              <a:ea typeface="Calibri"/>
              <a:cs typeface="Calibri"/>
              <a:sym typeface="Calibri"/>
            </a:endParaRPr>
          </a:p>
        </p:txBody>
      </p:sp>
      <p:sp>
        <p:nvSpPr>
          <p:cNvPr id="62" name="Google Shape;62;p1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rgbClr val="888888"/>
                </a:solidFill>
                <a:latin typeface="Calibri"/>
                <a:ea typeface="Calibri"/>
                <a:cs typeface="Calibri"/>
                <a:sym typeface="Calibri"/>
              </a:rPr>
              <a:t>‹#›</a:t>
            </a:fld>
            <a:endParaRPr sz="1200" b="0" i="0" u="none" strike="noStrike" cap="none">
              <a:solidFill>
                <a:srgbClr val="888888"/>
              </a:solidFill>
              <a:latin typeface="Calibri"/>
              <a:ea typeface="Calibri"/>
              <a:cs typeface="Calibri"/>
              <a:sym typeface="Calibri"/>
            </a:endParaRPr>
          </a:p>
        </p:txBody>
      </p:sp>
      <p:sp>
        <p:nvSpPr>
          <p:cNvPr id="63" name="Google Shape;63;p14"/>
          <p:cNvSpPr/>
          <p:nvPr/>
        </p:nvSpPr>
        <p:spPr>
          <a:xfrm>
            <a:off x="0" y="0"/>
            <a:ext cx="9144000" cy="819150"/>
          </a:xfrm>
          <a:prstGeom prst="rect">
            <a:avLst/>
          </a:prstGeom>
          <a:solidFill>
            <a:srgbClr val="1E25AE"/>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400"/>
              <a:buFont typeface="Arial"/>
              <a:buNone/>
            </a:pPr>
            <a:endParaRPr sz="4400" b="0" i="0" u="none" strike="noStrike" cap="none">
              <a:solidFill>
                <a:srgbClr val="FFFFFF"/>
              </a:solidFill>
              <a:latin typeface="Calibri"/>
              <a:ea typeface="Calibri"/>
              <a:cs typeface="Calibri"/>
              <a:sym typeface="Calibri"/>
            </a:endParaRPr>
          </a:p>
        </p:txBody>
      </p:sp>
      <p:sp>
        <p:nvSpPr>
          <p:cNvPr id="64" name="Google Shape;64;p14"/>
          <p:cNvSpPr/>
          <p:nvPr/>
        </p:nvSpPr>
        <p:spPr>
          <a:xfrm>
            <a:off x="8534400" y="0"/>
            <a:ext cx="609600" cy="819150"/>
          </a:xfrm>
          <a:prstGeom prst="rect">
            <a:avLst/>
          </a:prstGeom>
          <a:solidFill>
            <a:srgbClr val="EA9314"/>
          </a:solidFill>
          <a:ln w="25400" cap="flat" cmpd="sng">
            <a:solidFill>
              <a:srgbClr val="EA931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5" name="Google Shape;65;p14"/>
          <p:cNvSpPr/>
          <p:nvPr/>
        </p:nvSpPr>
        <p:spPr>
          <a:xfrm>
            <a:off x="0" y="4991250"/>
            <a:ext cx="7162800" cy="95100"/>
          </a:xfrm>
          <a:prstGeom prst="rect">
            <a:avLst/>
          </a:prstGeom>
          <a:solidFill>
            <a:srgbClr val="EA93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 name="Google Shape;66;p14"/>
          <p:cNvSpPr/>
          <p:nvPr/>
        </p:nvSpPr>
        <p:spPr>
          <a:xfrm>
            <a:off x="0" y="4838850"/>
            <a:ext cx="7162800" cy="95100"/>
          </a:xfrm>
          <a:prstGeom prst="rect">
            <a:avLst/>
          </a:prstGeom>
          <a:solidFill>
            <a:srgbClr val="1E25A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67" name="Google Shape;67;p14" descr="FInal Logo Bold.png"/>
          <p:cNvPicPr preferRelativeResize="0"/>
          <p:nvPr/>
        </p:nvPicPr>
        <p:blipFill rotWithShape="1">
          <a:blip r:embed="rId2">
            <a:alphaModFix/>
          </a:blip>
          <a:srcRect l="6667" t="35000" r="44166" b="28333"/>
          <a:stretch/>
        </p:blipFill>
        <p:spPr>
          <a:xfrm>
            <a:off x="7239000" y="4781550"/>
            <a:ext cx="945572" cy="352586"/>
          </a:xfrm>
          <a:prstGeom prst="rect">
            <a:avLst/>
          </a:prstGeom>
          <a:noFill/>
          <a:ln>
            <a:noFill/>
          </a:ln>
        </p:spPr>
      </p:pic>
      <p:sp>
        <p:nvSpPr>
          <p:cNvPr id="68" name="Google Shape;68;p14"/>
          <p:cNvSpPr/>
          <p:nvPr/>
        </p:nvSpPr>
        <p:spPr>
          <a:xfrm>
            <a:off x="8229600" y="5010150"/>
            <a:ext cx="914400" cy="76200"/>
          </a:xfrm>
          <a:prstGeom prst="rect">
            <a:avLst/>
          </a:prstGeom>
          <a:solidFill>
            <a:srgbClr val="EA93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 name="Google Shape;69;p14"/>
          <p:cNvSpPr/>
          <p:nvPr/>
        </p:nvSpPr>
        <p:spPr>
          <a:xfrm rot="10800000" flipH="1">
            <a:off x="8229600" y="4857750"/>
            <a:ext cx="914400" cy="76200"/>
          </a:xfrm>
          <a:prstGeom prst="rect">
            <a:avLst/>
          </a:prstGeom>
          <a:solidFill>
            <a:srgbClr val="1E25A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 name="Google Shape;70;p14"/>
          <p:cNvSpPr txBox="1">
            <a:spLocks noGrp="1"/>
          </p:cNvSpPr>
          <p:nvPr>
            <p:ph type="dt" idx="10"/>
          </p:nvPr>
        </p:nvSpPr>
        <p:spPr>
          <a:xfrm>
            <a:off x="0" y="4888706"/>
            <a:ext cx="921026"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7086600" y="4888706"/>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75" name="Google Shape;75;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body" idx="1"/>
          </p:nvPr>
        </p:nvSpPr>
        <p:spPr>
          <a:xfrm>
            <a:off x="457200" y="900113"/>
            <a:ext cx="4038600" cy="2545556"/>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1" name="Google Shape;81;p16"/>
          <p:cNvSpPr txBox="1">
            <a:spLocks noGrp="1"/>
          </p:cNvSpPr>
          <p:nvPr>
            <p:ph type="body" idx="2"/>
          </p:nvPr>
        </p:nvSpPr>
        <p:spPr>
          <a:xfrm>
            <a:off x="4648200" y="900113"/>
            <a:ext cx="4038600" cy="2545556"/>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2" name="Google Shape;82;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7"/>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88" name="Google Shape;88;p17"/>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89" name="Google Shape;89;p17"/>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90" name="Google Shape;90;p17"/>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91" name="Google Shape;91;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0"/>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06" name="Google Shape;106;p20"/>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07" name="Google Shape;107;p2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2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2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1"/>
          <p:cNvSpPr>
            <a:spLocks noGrp="1"/>
          </p:cNvSpPr>
          <p:nvPr>
            <p:ph type="pic" idx="2"/>
          </p:nvPr>
        </p:nvSpPr>
        <p:spPr>
          <a:xfrm>
            <a:off x="1792288" y="459581"/>
            <a:ext cx="5486400" cy="3086100"/>
          </a:xfrm>
          <a:prstGeom prst="rect">
            <a:avLst/>
          </a:prstGeom>
          <a:noFill/>
          <a:ln>
            <a:noFill/>
          </a:ln>
        </p:spPr>
      </p:sp>
      <p:sp>
        <p:nvSpPr>
          <p:cNvPr id="113" name="Google Shape;113;p21"/>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14" name="Google Shape;114;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22"/>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0" name="Google Shape;120;p2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2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rot="5400000">
            <a:off x="6012656" y="771525"/>
            <a:ext cx="3290888"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3"/>
          <p:cNvSpPr txBox="1">
            <a:spLocks noGrp="1"/>
          </p:cNvSpPr>
          <p:nvPr>
            <p:ph type="body" idx="1"/>
          </p:nvPr>
        </p:nvSpPr>
        <p:spPr>
          <a:xfrm rot="5400000">
            <a:off x="1821656" y="-1209675"/>
            <a:ext cx="3290888"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6" name="Google Shape;126;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7.jpg"/></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9.jpg"/></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dt" idx="10"/>
          </p:nvPr>
        </p:nvSpPr>
        <p:spPr>
          <a:xfrm>
            <a:off x="0" y="4888706"/>
            <a:ext cx="921026" cy="27384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9/04/2023</a:t>
            </a:r>
            <a:endParaRPr/>
          </a:p>
        </p:txBody>
      </p:sp>
      <p:sp>
        <p:nvSpPr>
          <p:cNvPr id="134" name="Google Shape;134;p24"/>
          <p:cNvSpPr txBox="1">
            <a:spLocks noGrp="1"/>
          </p:cNvSpPr>
          <p:nvPr>
            <p:ph type="title"/>
          </p:nvPr>
        </p:nvSpPr>
        <p:spPr>
          <a:xfrm>
            <a:off x="342900" y="10872"/>
            <a:ext cx="8229600" cy="8358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Times New Roman"/>
              <a:buNone/>
            </a:pPr>
            <a:r>
              <a:rPr lang="en" sz="2800" b="1" i="0" u="none" strike="noStrike" cap="none">
                <a:solidFill>
                  <a:schemeClr val="lt1"/>
                </a:solidFill>
                <a:latin typeface="Times New Roman"/>
                <a:ea typeface="Times New Roman"/>
                <a:cs typeface="Times New Roman"/>
                <a:sym typeface="Times New Roman"/>
              </a:rPr>
              <a:t> </a:t>
            </a:r>
            <a:r>
              <a:rPr lang="en" sz="2500">
                <a:solidFill>
                  <a:srgbClr val="FFFFFF"/>
                </a:solidFill>
                <a:latin typeface="Times New Roman"/>
                <a:ea typeface="Times New Roman"/>
                <a:cs typeface="Times New Roman"/>
                <a:sym typeface="Times New Roman"/>
              </a:rPr>
              <a:t> </a:t>
            </a:r>
            <a:r>
              <a:rPr lang="en" sz="3133">
                <a:solidFill>
                  <a:srgbClr val="FFFFFF"/>
                </a:solidFill>
                <a:latin typeface="Times New Roman"/>
                <a:ea typeface="Times New Roman"/>
                <a:cs typeface="Times New Roman"/>
                <a:sym typeface="Times New Roman"/>
              </a:rPr>
              <a:t>COPD PROGRESSION ASSESSMENT USING DEEP LEARNING MODELS</a:t>
            </a:r>
            <a:endParaRPr sz="3133" i="0" u="none" strike="noStrike" cap="none">
              <a:solidFill>
                <a:schemeClr val="lt1"/>
              </a:solidFill>
              <a:latin typeface="Times New Roman"/>
              <a:ea typeface="Times New Roman"/>
              <a:cs typeface="Times New Roman"/>
              <a:sym typeface="Times New Roman"/>
            </a:endParaRPr>
          </a:p>
        </p:txBody>
      </p:sp>
      <p:sp>
        <p:nvSpPr>
          <p:cNvPr id="135" name="Google Shape;135;p24"/>
          <p:cNvSpPr/>
          <p:nvPr/>
        </p:nvSpPr>
        <p:spPr>
          <a:xfrm>
            <a:off x="4453217" y="2387084"/>
            <a:ext cx="23756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36" name="Google Shape;136;p24"/>
          <p:cNvSpPr/>
          <p:nvPr/>
        </p:nvSpPr>
        <p:spPr>
          <a:xfrm>
            <a:off x="4453217" y="2387084"/>
            <a:ext cx="23756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37" name="Google Shape;137;p24"/>
          <p:cNvSpPr txBox="1">
            <a:spLocks noGrp="1"/>
          </p:cNvSpPr>
          <p:nvPr>
            <p:ph type="body" idx="1"/>
          </p:nvPr>
        </p:nvSpPr>
        <p:spPr>
          <a:xfrm>
            <a:off x="228600" y="904876"/>
            <a:ext cx="8610600" cy="3689748"/>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200"/>
              <a:buNone/>
            </a:pPr>
            <a:r>
              <a:rPr lang="en" sz="2200" b="1">
                <a:latin typeface="Times New Roman"/>
                <a:ea typeface="Times New Roman"/>
                <a:cs typeface="Times New Roman"/>
                <a:sym typeface="Times New Roman"/>
              </a:rPr>
              <a:t>RAHUL G (2127200502035)</a:t>
            </a:r>
            <a:endParaRPr sz="220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3200"/>
              <a:buNone/>
            </a:pPr>
            <a:r>
              <a:rPr lang="en" sz="2200" b="1">
                <a:latin typeface="Times New Roman"/>
                <a:ea typeface="Times New Roman"/>
                <a:cs typeface="Times New Roman"/>
                <a:sym typeface="Times New Roman"/>
              </a:rPr>
              <a:t>SENAJITH S R (2127200502041)</a:t>
            </a:r>
            <a:endParaRPr sz="220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3200"/>
              <a:buNone/>
            </a:pPr>
            <a:r>
              <a:rPr lang="en" sz="2200" b="1">
                <a:latin typeface="Times New Roman"/>
                <a:ea typeface="Times New Roman"/>
                <a:cs typeface="Times New Roman"/>
                <a:sym typeface="Times New Roman"/>
              </a:rPr>
              <a:t>VISHNUVASAN T S (2127200502051)</a:t>
            </a:r>
            <a:endParaRPr sz="220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3200"/>
              <a:buNone/>
            </a:pPr>
            <a:endParaRPr sz="220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3200"/>
              <a:buNone/>
            </a:pPr>
            <a:r>
              <a:rPr lang="en" sz="2200" b="1">
                <a:latin typeface="Times New Roman"/>
                <a:ea typeface="Times New Roman"/>
                <a:cs typeface="Times New Roman"/>
                <a:sym typeface="Times New Roman"/>
              </a:rPr>
              <a:t>AD18711 – MINIPROJECT</a:t>
            </a:r>
            <a:endParaRPr sz="2200" b="1">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3200"/>
              <a:buNone/>
            </a:pPr>
            <a:endParaRPr sz="2200" b="1">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3200"/>
              <a:buNone/>
            </a:pPr>
            <a:r>
              <a:rPr lang="en" sz="2200" b="1">
                <a:latin typeface="Times New Roman"/>
                <a:ea typeface="Times New Roman"/>
                <a:cs typeface="Times New Roman"/>
                <a:sym typeface="Times New Roman"/>
              </a:rPr>
              <a:t>First Review</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3200"/>
              <a:buNone/>
            </a:pPr>
            <a:r>
              <a:rPr lang="en" sz="2200" b="1">
                <a:latin typeface="Times New Roman"/>
                <a:ea typeface="Times New Roman"/>
                <a:cs typeface="Times New Roman"/>
                <a:sym typeface="Times New Roman"/>
              </a:rPr>
              <a:t>Batch No 			: 17</a:t>
            </a:r>
            <a:endParaRPr sz="220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3200"/>
              <a:buNone/>
            </a:pPr>
            <a:r>
              <a:rPr lang="en" sz="2200" b="1">
                <a:latin typeface="Times New Roman"/>
                <a:ea typeface="Times New Roman"/>
                <a:cs typeface="Times New Roman"/>
                <a:sym typeface="Times New Roman"/>
              </a:rPr>
              <a:t>Name of the Supervisor 	: Ms. KHANAGHAVALLE G R</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3200"/>
              <a:buNone/>
            </a:pPr>
            <a:r>
              <a:rPr lang="en" sz="2200" b="1">
                <a:latin typeface="Times New Roman"/>
                <a:ea typeface="Times New Roman"/>
                <a:cs typeface="Times New Roman"/>
                <a:sym typeface="Times New Roman"/>
              </a:rPr>
              <a:t>Date of Review 		: 04/09/2023</a:t>
            </a:r>
            <a:endParaRPr sz="220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3200"/>
              <a:buNone/>
            </a:pPr>
            <a:r>
              <a:rPr lang="en" sz="2200" b="1">
                <a:latin typeface="Times New Roman"/>
                <a:ea typeface="Times New Roman"/>
                <a:cs typeface="Times New Roman"/>
                <a:sym typeface="Times New Roman"/>
              </a:rPr>
              <a:t>Domain 			: DEEP LEARNING</a:t>
            </a:r>
            <a:endParaRPr sz="220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3200"/>
              <a:buNone/>
            </a:pPr>
            <a:endParaRPr sz="2200" b="1">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298175" y="7201"/>
            <a:ext cx="8229600" cy="746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SzPct val="95238"/>
              <a:buNone/>
            </a:pPr>
            <a:r>
              <a:rPr lang="en" sz="2800">
                <a:solidFill>
                  <a:schemeClr val="lt1"/>
                </a:solidFill>
                <a:latin typeface="Times New Roman"/>
                <a:ea typeface="Times New Roman"/>
                <a:cs typeface="Times New Roman"/>
                <a:sym typeface="Times New Roman"/>
              </a:rPr>
              <a:t>A review on lung disease recognition by acoustic signal analysis with deep learning networks</a:t>
            </a:r>
            <a:endParaRPr>
              <a:latin typeface="Times New Roman"/>
              <a:ea typeface="Times New Roman"/>
              <a:cs typeface="Times New Roman"/>
              <a:sym typeface="Times New Roman"/>
            </a:endParaRPr>
          </a:p>
        </p:txBody>
      </p:sp>
      <p:sp>
        <p:nvSpPr>
          <p:cNvPr id="210" name="Google Shape;210;p33"/>
          <p:cNvSpPr txBox="1">
            <a:spLocks noGrp="1"/>
          </p:cNvSpPr>
          <p:nvPr>
            <p:ph type="body" idx="1"/>
          </p:nvPr>
        </p:nvSpPr>
        <p:spPr>
          <a:xfrm>
            <a:off x="156338" y="1341811"/>
            <a:ext cx="8610600" cy="3546900"/>
          </a:xfrm>
          <a:prstGeom prst="rect">
            <a:avLst/>
          </a:prstGeom>
          <a:noFill/>
          <a:ln>
            <a:noFill/>
          </a:ln>
        </p:spPr>
        <p:txBody>
          <a:bodyPr spcFirstLastPara="1" wrap="square" lIns="91425" tIns="45700" rIns="91425" bIns="45700" anchor="t" anchorCtr="0">
            <a:noAutofit/>
          </a:bodyPr>
          <a:lstStyle/>
          <a:p>
            <a:pPr marL="114300" lvl="0" indent="0" algn="just" rtl="0">
              <a:lnSpc>
                <a:spcPct val="100000"/>
              </a:lnSpc>
              <a:spcBef>
                <a:spcPts val="360"/>
              </a:spcBef>
              <a:spcAft>
                <a:spcPts val="0"/>
              </a:spcAft>
              <a:buSzPts val="1800"/>
              <a:buNone/>
            </a:pPr>
            <a:r>
              <a:rPr lang="en" sz="1800" b="1" i="0">
                <a:solidFill>
                  <a:schemeClr val="dk1"/>
                </a:solidFill>
                <a:latin typeface="Times New Roman"/>
                <a:ea typeface="Times New Roman"/>
                <a:cs typeface="Times New Roman"/>
                <a:sym typeface="Times New Roman"/>
              </a:rPr>
              <a:t>Problem: </a:t>
            </a:r>
            <a:r>
              <a:rPr lang="en" sz="1800" i="0">
                <a:solidFill>
                  <a:schemeClr val="dk1"/>
                </a:solidFill>
                <a:latin typeface="Times New Roman"/>
                <a:ea typeface="Times New Roman"/>
                <a:cs typeface="Times New Roman"/>
                <a:sym typeface="Times New Roman"/>
              </a:rPr>
              <a:t>Lung diseases are a major cause of death worldwide. Early detection and accurate diagnosis of lung diseases is crucial for preventing the progression of the disease. However, traditional methods for lung disease diagnosis, such as chest X-rays and computed tomography (CT) scans, are often expensive and require specialized equipment.</a:t>
            </a:r>
            <a:endParaRPr>
              <a:latin typeface="Times New Roman"/>
              <a:ea typeface="Times New Roman"/>
              <a:cs typeface="Times New Roman"/>
              <a:sym typeface="Times New Roman"/>
            </a:endParaRPr>
          </a:p>
          <a:p>
            <a:pPr marL="114300" lvl="0" indent="0" algn="just" rtl="0">
              <a:lnSpc>
                <a:spcPct val="100000"/>
              </a:lnSpc>
              <a:spcBef>
                <a:spcPts val="360"/>
              </a:spcBef>
              <a:spcAft>
                <a:spcPts val="0"/>
              </a:spcAft>
              <a:buSzPts val="1800"/>
              <a:buNone/>
            </a:pPr>
            <a:endParaRPr sz="1800" b="1" i="0">
              <a:solidFill>
                <a:schemeClr val="dk1"/>
              </a:solidFill>
              <a:latin typeface="Times New Roman"/>
              <a:ea typeface="Times New Roman"/>
              <a:cs typeface="Times New Roman"/>
              <a:sym typeface="Times New Roman"/>
            </a:endParaRPr>
          </a:p>
          <a:p>
            <a:pPr marL="114300" lvl="0" indent="0" algn="just" rtl="0">
              <a:lnSpc>
                <a:spcPct val="100000"/>
              </a:lnSpc>
              <a:spcBef>
                <a:spcPts val="360"/>
              </a:spcBef>
              <a:spcAft>
                <a:spcPts val="0"/>
              </a:spcAft>
              <a:buSzPts val="1800"/>
              <a:buNone/>
            </a:pPr>
            <a:r>
              <a:rPr lang="en" sz="1800" b="1" i="0">
                <a:solidFill>
                  <a:schemeClr val="dk1"/>
                </a:solidFill>
                <a:latin typeface="Times New Roman"/>
                <a:ea typeface="Times New Roman"/>
                <a:cs typeface="Times New Roman"/>
                <a:sym typeface="Times New Roman"/>
              </a:rPr>
              <a:t>Methodology: </a:t>
            </a:r>
            <a:r>
              <a:rPr lang="en" sz="1800" i="0">
                <a:solidFill>
                  <a:schemeClr val="dk1"/>
                </a:solidFill>
                <a:latin typeface="Times New Roman"/>
                <a:ea typeface="Times New Roman"/>
                <a:cs typeface="Times New Roman"/>
                <a:sym typeface="Times New Roman"/>
              </a:rPr>
              <a:t>Deep learning networks have been shown to be effective for lung disease recognition from acoustic signals. These networks can be trained on large datasets of lung sound recordings to learn the features that are predictive of different lung diseases. Once trained, these networks can be used to classify lung sounds from new patients with high accuracy.</a:t>
            </a:r>
            <a:endParaRPr>
              <a:latin typeface="Times New Roman"/>
              <a:ea typeface="Times New Roman"/>
              <a:cs typeface="Times New Roman"/>
              <a:sym typeface="Times New Roman"/>
            </a:endParaRPr>
          </a:p>
        </p:txBody>
      </p:sp>
      <p:sp>
        <p:nvSpPr>
          <p:cNvPr id="211" name="Google Shape;211;p33"/>
          <p:cNvSpPr txBox="1">
            <a:spLocks noGrp="1"/>
          </p:cNvSpPr>
          <p:nvPr>
            <p:ph type="sldNum" idx="12"/>
          </p:nvPr>
        </p:nvSpPr>
        <p:spPr>
          <a:xfrm>
            <a:off x="7086600" y="4888706"/>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a:spLocks noGrp="1"/>
          </p:cNvSpPr>
          <p:nvPr>
            <p:ph type="title"/>
          </p:nvPr>
        </p:nvSpPr>
        <p:spPr>
          <a:xfrm>
            <a:off x="298175" y="7201"/>
            <a:ext cx="8229600" cy="746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2400"/>
              <a:buNone/>
            </a:pPr>
            <a:r>
              <a:rPr lang="en" sz="2000">
                <a:solidFill>
                  <a:schemeClr val="lt1"/>
                </a:solidFill>
                <a:latin typeface="Times New Roman"/>
                <a:ea typeface="Times New Roman"/>
                <a:cs typeface="Times New Roman"/>
                <a:sym typeface="Times New Roman"/>
              </a:rPr>
              <a:t>A Lightweight CNN Model for Detecting Respiratory Diseases from Lung Auscultation Sounds using EMD-CWT-based Hybrid Scalogram</a:t>
            </a:r>
            <a:endParaRPr>
              <a:latin typeface="Times New Roman"/>
              <a:ea typeface="Times New Roman"/>
              <a:cs typeface="Times New Roman"/>
              <a:sym typeface="Times New Roman"/>
            </a:endParaRPr>
          </a:p>
        </p:txBody>
      </p:sp>
      <p:sp>
        <p:nvSpPr>
          <p:cNvPr id="218" name="Google Shape;218;p34"/>
          <p:cNvSpPr txBox="1">
            <a:spLocks noGrp="1"/>
          </p:cNvSpPr>
          <p:nvPr>
            <p:ph type="body" idx="1"/>
          </p:nvPr>
        </p:nvSpPr>
        <p:spPr>
          <a:xfrm>
            <a:off x="209550" y="1047703"/>
            <a:ext cx="8610600" cy="3546900"/>
          </a:xfrm>
          <a:prstGeom prst="rect">
            <a:avLst/>
          </a:prstGeom>
          <a:noFill/>
          <a:ln>
            <a:noFill/>
          </a:ln>
        </p:spPr>
        <p:txBody>
          <a:bodyPr spcFirstLastPara="1" wrap="square" lIns="91425" tIns="45700" rIns="91425" bIns="45700" anchor="t" anchorCtr="0">
            <a:noAutofit/>
          </a:bodyPr>
          <a:lstStyle/>
          <a:p>
            <a:pPr marL="114300" lvl="0" indent="0" algn="just" rtl="0">
              <a:lnSpc>
                <a:spcPct val="100000"/>
              </a:lnSpc>
              <a:spcBef>
                <a:spcPts val="360"/>
              </a:spcBef>
              <a:spcAft>
                <a:spcPts val="0"/>
              </a:spcAft>
              <a:buSzPts val="1800"/>
              <a:buNone/>
            </a:pPr>
            <a:r>
              <a:rPr lang="en" sz="2000" b="1" i="0">
                <a:solidFill>
                  <a:schemeClr val="dk1"/>
                </a:solidFill>
                <a:latin typeface="Times New Roman"/>
                <a:ea typeface="Times New Roman"/>
                <a:cs typeface="Times New Roman"/>
                <a:sym typeface="Times New Roman"/>
              </a:rPr>
              <a:t>Problem: </a:t>
            </a:r>
            <a:r>
              <a:rPr lang="en" sz="2000" i="0">
                <a:solidFill>
                  <a:schemeClr val="dk1"/>
                </a:solidFill>
                <a:latin typeface="Times New Roman"/>
                <a:ea typeface="Times New Roman"/>
                <a:cs typeface="Times New Roman"/>
                <a:sym typeface="Times New Roman"/>
              </a:rPr>
              <a:t>Lung auscultation is a medical procedure that is used to listen to the sounds produced by the lungs. It is a common way to diagnose respiratory diseases, such as asthma, pneumonia, and chronic obstructive pulmonary disease (COPD). However, manual auscultation is time-consuming and can be inaccurate.</a:t>
            </a:r>
            <a:endParaRPr>
              <a:latin typeface="Times New Roman"/>
              <a:ea typeface="Times New Roman"/>
              <a:cs typeface="Times New Roman"/>
              <a:sym typeface="Times New Roman"/>
            </a:endParaRPr>
          </a:p>
          <a:p>
            <a:pPr marL="114300" lvl="0" indent="0" algn="just" rtl="0">
              <a:lnSpc>
                <a:spcPct val="100000"/>
              </a:lnSpc>
              <a:spcBef>
                <a:spcPts val="360"/>
              </a:spcBef>
              <a:spcAft>
                <a:spcPts val="0"/>
              </a:spcAft>
              <a:buSzPts val="1800"/>
              <a:buNone/>
            </a:pPr>
            <a:endParaRPr sz="2000" i="0">
              <a:solidFill>
                <a:schemeClr val="dk1"/>
              </a:solidFill>
              <a:latin typeface="Times New Roman"/>
              <a:ea typeface="Times New Roman"/>
              <a:cs typeface="Times New Roman"/>
              <a:sym typeface="Times New Roman"/>
            </a:endParaRPr>
          </a:p>
          <a:p>
            <a:pPr marL="114300" lvl="0" indent="0" algn="just" rtl="0">
              <a:lnSpc>
                <a:spcPct val="100000"/>
              </a:lnSpc>
              <a:spcBef>
                <a:spcPts val="360"/>
              </a:spcBef>
              <a:spcAft>
                <a:spcPts val="0"/>
              </a:spcAft>
              <a:buSzPts val="1800"/>
              <a:buNone/>
            </a:pPr>
            <a:r>
              <a:rPr lang="en" sz="2000" b="1" i="0">
                <a:solidFill>
                  <a:schemeClr val="dk1"/>
                </a:solidFill>
                <a:latin typeface="Times New Roman"/>
                <a:ea typeface="Times New Roman"/>
                <a:cs typeface="Times New Roman"/>
                <a:sym typeface="Times New Roman"/>
              </a:rPr>
              <a:t>Methodology: </a:t>
            </a:r>
            <a:r>
              <a:rPr lang="en" sz="2000">
                <a:solidFill>
                  <a:schemeClr val="dk1"/>
                </a:solidFill>
                <a:latin typeface="Times New Roman"/>
                <a:ea typeface="Times New Roman"/>
                <a:cs typeface="Times New Roman"/>
                <a:sym typeface="Times New Roman"/>
              </a:rPr>
              <a:t>T</a:t>
            </a:r>
            <a:r>
              <a:rPr lang="en" sz="2000" i="0">
                <a:solidFill>
                  <a:schemeClr val="dk1"/>
                </a:solidFill>
                <a:latin typeface="Times New Roman"/>
                <a:ea typeface="Times New Roman"/>
                <a:cs typeface="Times New Roman"/>
                <a:sym typeface="Times New Roman"/>
              </a:rPr>
              <a:t>he method uses a CNN model to learn the features of lung auscultation sounds that are predictive of respiratory diseases. The model is trained on a dataset of lung auscultation sounds from patients with different respiratory diseases. Once trained, the model can be used to classify lung sounds from new patients with high accuracy.</a:t>
            </a:r>
            <a:endParaRPr>
              <a:latin typeface="Times New Roman"/>
              <a:ea typeface="Times New Roman"/>
              <a:cs typeface="Times New Roman"/>
              <a:sym typeface="Times New Roman"/>
            </a:endParaRPr>
          </a:p>
        </p:txBody>
      </p:sp>
      <p:sp>
        <p:nvSpPr>
          <p:cNvPr id="219" name="Google Shape;219;p34"/>
          <p:cNvSpPr txBox="1">
            <a:spLocks noGrp="1"/>
          </p:cNvSpPr>
          <p:nvPr>
            <p:ph type="sldNum" idx="12"/>
          </p:nvPr>
        </p:nvSpPr>
        <p:spPr>
          <a:xfrm>
            <a:off x="7086600" y="4888706"/>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a:spLocks noGrp="1"/>
          </p:cNvSpPr>
          <p:nvPr>
            <p:ph type="title"/>
          </p:nvPr>
        </p:nvSpPr>
        <p:spPr>
          <a:xfrm>
            <a:off x="298175" y="7201"/>
            <a:ext cx="8229600" cy="746400"/>
          </a:xfrm>
          <a:prstGeom prst="rect">
            <a:avLst/>
          </a:prstGeom>
          <a:noFill/>
          <a:ln>
            <a:noFill/>
          </a:ln>
        </p:spPr>
        <p:txBody>
          <a:bodyPr spcFirstLastPara="1" wrap="square" lIns="91425" tIns="45700" rIns="91425" bIns="45700" anchor="ctr" anchorCtr="0">
            <a:normAutofit/>
          </a:bodyPr>
          <a:lstStyle/>
          <a:p>
            <a:pPr marL="0" lvl="0" indent="0" algn="ctr" rtl="0">
              <a:lnSpc>
                <a:spcPct val="115000"/>
              </a:lnSpc>
              <a:spcBef>
                <a:spcPts val="400"/>
              </a:spcBef>
              <a:spcAft>
                <a:spcPts val="0"/>
              </a:spcAft>
              <a:buClr>
                <a:schemeClr val="dk1"/>
              </a:buClr>
              <a:buSzPts val="1100"/>
              <a:buFont typeface="Arial"/>
              <a:buNone/>
            </a:pPr>
            <a:r>
              <a:rPr lang="en" sz="2500">
                <a:solidFill>
                  <a:srgbClr val="E3E3E3"/>
                </a:solidFill>
                <a:latin typeface="Times New Roman"/>
                <a:ea typeface="Times New Roman"/>
                <a:cs typeface="Times New Roman"/>
                <a:sym typeface="Times New Roman"/>
              </a:rPr>
              <a:t>ISSUES AND CHALLENGES</a:t>
            </a:r>
            <a:endParaRPr sz="3200" b="1">
              <a:solidFill>
                <a:schemeClr val="lt1"/>
              </a:solidFill>
              <a:latin typeface="Times New Roman"/>
              <a:ea typeface="Times New Roman"/>
              <a:cs typeface="Times New Roman"/>
              <a:sym typeface="Times New Roman"/>
            </a:endParaRPr>
          </a:p>
        </p:txBody>
      </p:sp>
      <p:sp>
        <p:nvSpPr>
          <p:cNvPr id="226" name="Google Shape;226;p35"/>
          <p:cNvSpPr txBox="1">
            <a:spLocks noGrp="1"/>
          </p:cNvSpPr>
          <p:nvPr>
            <p:ph type="body" idx="1"/>
          </p:nvPr>
        </p:nvSpPr>
        <p:spPr>
          <a:xfrm>
            <a:off x="298175" y="1405490"/>
            <a:ext cx="8427244" cy="233252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360"/>
              </a:spcBef>
              <a:spcAft>
                <a:spcPts val="0"/>
              </a:spcAft>
              <a:buSzPts val="1800"/>
              <a:buNone/>
            </a:pPr>
            <a:endParaRPr sz="2400">
              <a:latin typeface="Times New Roman"/>
              <a:ea typeface="Times New Roman"/>
              <a:cs typeface="Times New Roman"/>
              <a:sym typeface="Times New Roman"/>
            </a:endParaRPr>
          </a:p>
          <a:p>
            <a:pPr marL="342900" lvl="0" indent="-342900" algn="just" rtl="0">
              <a:lnSpc>
                <a:spcPct val="100000"/>
              </a:lnSpc>
              <a:spcBef>
                <a:spcPts val="360"/>
              </a:spcBef>
              <a:spcAft>
                <a:spcPts val="0"/>
              </a:spcAft>
              <a:buSzPts val="1800"/>
              <a:buFont typeface="Times New Roman"/>
              <a:buChar char="•"/>
            </a:pPr>
            <a:r>
              <a:rPr lang="en" sz="2800">
                <a:latin typeface="Times New Roman"/>
                <a:ea typeface="Times New Roman"/>
                <a:cs typeface="Times New Roman"/>
                <a:sym typeface="Times New Roman"/>
              </a:rPr>
              <a:t>Inconsistent data available for each COPD level</a:t>
            </a:r>
            <a:endParaRPr>
              <a:latin typeface="Times New Roman"/>
              <a:ea typeface="Times New Roman"/>
              <a:cs typeface="Times New Roman"/>
              <a:sym typeface="Times New Roman"/>
            </a:endParaRPr>
          </a:p>
          <a:p>
            <a:pPr marL="342900" lvl="0" indent="-342900" algn="just" rtl="0">
              <a:lnSpc>
                <a:spcPct val="100000"/>
              </a:lnSpc>
              <a:spcBef>
                <a:spcPts val="360"/>
              </a:spcBef>
              <a:spcAft>
                <a:spcPts val="0"/>
              </a:spcAft>
              <a:buSzPts val="1800"/>
              <a:buFont typeface="Times New Roman"/>
              <a:buChar char="•"/>
            </a:pPr>
            <a:r>
              <a:rPr lang="en" sz="2800">
                <a:latin typeface="Times New Roman"/>
                <a:ea typeface="Times New Roman"/>
                <a:cs typeface="Times New Roman"/>
                <a:sym typeface="Times New Roman"/>
              </a:rPr>
              <a:t>Insufficiency of data</a:t>
            </a:r>
            <a:endParaRPr>
              <a:latin typeface="Times New Roman"/>
              <a:ea typeface="Times New Roman"/>
              <a:cs typeface="Times New Roman"/>
              <a:sym typeface="Times New Roman"/>
            </a:endParaRPr>
          </a:p>
          <a:p>
            <a:pPr marL="342900" lvl="0" indent="-342900" algn="just" rtl="0">
              <a:lnSpc>
                <a:spcPct val="100000"/>
              </a:lnSpc>
              <a:spcBef>
                <a:spcPts val="360"/>
              </a:spcBef>
              <a:spcAft>
                <a:spcPts val="0"/>
              </a:spcAft>
              <a:buSzPts val="1800"/>
              <a:buFont typeface="Times New Roman"/>
              <a:buChar char="•"/>
            </a:pPr>
            <a:r>
              <a:rPr lang="en" sz="2800">
                <a:latin typeface="Times New Roman"/>
                <a:ea typeface="Times New Roman"/>
                <a:cs typeface="Times New Roman"/>
                <a:sym typeface="Times New Roman"/>
              </a:rPr>
              <a:t>Audios were available at different time lengths</a:t>
            </a:r>
            <a:endParaRPr>
              <a:latin typeface="Times New Roman"/>
              <a:ea typeface="Times New Roman"/>
              <a:cs typeface="Times New Roman"/>
              <a:sym typeface="Times New Roman"/>
            </a:endParaRPr>
          </a:p>
          <a:p>
            <a:pPr marL="342900" lvl="0" indent="-342900" algn="just" rtl="0">
              <a:lnSpc>
                <a:spcPct val="100000"/>
              </a:lnSpc>
              <a:spcBef>
                <a:spcPts val="360"/>
              </a:spcBef>
              <a:spcAft>
                <a:spcPts val="0"/>
              </a:spcAft>
              <a:buSzPts val="1800"/>
              <a:buFont typeface="Times New Roman"/>
              <a:buChar char="•"/>
            </a:pPr>
            <a:r>
              <a:rPr lang="en" sz="2800">
                <a:latin typeface="Times New Roman"/>
                <a:ea typeface="Times New Roman"/>
                <a:cs typeface="Times New Roman"/>
                <a:sym typeface="Times New Roman"/>
              </a:rPr>
              <a:t>Tedious process of spirometry.</a:t>
            </a:r>
            <a:endParaRPr>
              <a:latin typeface="Times New Roman"/>
              <a:ea typeface="Times New Roman"/>
              <a:cs typeface="Times New Roman"/>
              <a:sym typeface="Times New Roman"/>
            </a:endParaRPr>
          </a:p>
        </p:txBody>
      </p:sp>
      <p:sp>
        <p:nvSpPr>
          <p:cNvPr id="227" name="Google Shape;227;p35"/>
          <p:cNvSpPr txBox="1">
            <a:spLocks noGrp="1"/>
          </p:cNvSpPr>
          <p:nvPr>
            <p:ph type="sldNum" idx="12"/>
          </p:nvPr>
        </p:nvSpPr>
        <p:spPr>
          <a:xfrm>
            <a:off x="7086600" y="4888706"/>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6"/>
          <p:cNvSpPr txBox="1">
            <a:spLocks noGrp="1"/>
          </p:cNvSpPr>
          <p:nvPr>
            <p:ph type="title"/>
          </p:nvPr>
        </p:nvSpPr>
        <p:spPr>
          <a:xfrm>
            <a:off x="298174" y="7196"/>
            <a:ext cx="8229600" cy="659554"/>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2800"/>
              <a:buFont typeface="Times New Roman"/>
              <a:buNone/>
            </a:pPr>
            <a:r>
              <a:rPr lang="en" sz="2800" b="1">
                <a:solidFill>
                  <a:schemeClr val="lt1"/>
                </a:solidFill>
                <a:latin typeface="Times New Roman"/>
                <a:ea typeface="Times New Roman"/>
                <a:cs typeface="Times New Roman"/>
                <a:sym typeface="Times New Roman"/>
              </a:rPr>
              <a:t>PROBLEM STATEMENT</a:t>
            </a:r>
            <a:endParaRPr sz="2800" b="1">
              <a:solidFill>
                <a:schemeClr val="lt1"/>
              </a:solidFill>
              <a:latin typeface="Times New Roman"/>
              <a:ea typeface="Times New Roman"/>
              <a:cs typeface="Times New Roman"/>
              <a:sym typeface="Times New Roman"/>
            </a:endParaRPr>
          </a:p>
        </p:txBody>
      </p:sp>
      <p:sp>
        <p:nvSpPr>
          <p:cNvPr id="233" name="Google Shape;233;p36"/>
          <p:cNvSpPr txBox="1">
            <a:spLocks noGrp="1"/>
          </p:cNvSpPr>
          <p:nvPr>
            <p:ph type="body" idx="1"/>
          </p:nvPr>
        </p:nvSpPr>
        <p:spPr>
          <a:xfrm>
            <a:off x="266700" y="954600"/>
            <a:ext cx="8610600" cy="3546900"/>
          </a:xfrm>
          <a:prstGeom prst="rect">
            <a:avLst/>
          </a:prstGeom>
          <a:noFill/>
          <a:ln>
            <a:noFill/>
          </a:ln>
        </p:spPr>
        <p:txBody>
          <a:bodyPr spcFirstLastPara="1" wrap="square" lIns="91425" tIns="45700" rIns="91425" bIns="45700" anchor="t" anchorCtr="0">
            <a:normAutofit fontScale="25000" lnSpcReduction="20000"/>
          </a:bodyPr>
          <a:lstStyle/>
          <a:p>
            <a:pPr marL="0" lvl="0" indent="0" algn="just" rtl="0">
              <a:lnSpc>
                <a:spcPct val="100000"/>
              </a:lnSpc>
              <a:spcBef>
                <a:spcPts val="600"/>
              </a:spcBef>
              <a:spcAft>
                <a:spcPts val="0"/>
              </a:spcAft>
              <a:buSzPct val="282352"/>
              <a:buNone/>
            </a:pPr>
            <a:endParaRPr sz="2550">
              <a:latin typeface="Times New Roman"/>
              <a:ea typeface="Times New Roman"/>
              <a:cs typeface="Times New Roman"/>
              <a:sym typeface="Times New Roman"/>
            </a:endParaRPr>
          </a:p>
          <a:p>
            <a:pPr marL="457200" lvl="0" indent="-368728" algn="just" rtl="0">
              <a:lnSpc>
                <a:spcPct val="100000"/>
              </a:lnSpc>
              <a:spcBef>
                <a:spcPts val="0"/>
              </a:spcBef>
              <a:spcAft>
                <a:spcPts val="0"/>
              </a:spcAft>
              <a:buSzPct val="100000"/>
              <a:buFont typeface="Times New Roman"/>
              <a:buChar char="•"/>
            </a:pPr>
            <a:r>
              <a:rPr lang="en" sz="8827">
                <a:latin typeface="Times New Roman"/>
                <a:ea typeface="Times New Roman"/>
                <a:cs typeface="Times New Roman"/>
                <a:sym typeface="Times New Roman"/>
              </a:rPr>
              <a:t>India has 18% of the global population and an increasing burden of chronic respiratory diseases. A Pulmonary disease may be caused by infections, smoking tobacco or other forms of air pollution. </a:t>
            </a:r>
            <a:endParaRPr sz="8827">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sz="8827">
              <a:latin typeface="Times New Roman"/>
              <a:ea typeface="Times New Roman"/>
              <a:cs typeface="Times New Roman"/>
              <a:sym typeface="Times New Roman"/>
            </a:endParaRPr>
          </a:p>
          <a:p>
            <a:pPr marL="457200" lvl="0" indent="-368728" algn="just" rtl="0">
              <a:lnSpc>
                <a:spcPct val="100000"/>
              </a:lnSpc>
              <a:spcBef>
                <a:spcPts val="0"/>
              </a:spcBef>
              <a:spcAft>
                <a:spcPts val="0"/>
              </a:spcAft>
              <a:buSzPct val="100000"/>
              <a:buFont typeface="Times New Roman"/>
              <a:buChar char="•"/>
            </a:pPr>
            <a:r>
              <a:rPr lang="en" sz="8827">
                <a:latin typeface="Times New Roman"/>
                <a:ea typeface="Times New Roman"/>
                <a:cs typeface="Times New Roman"/>
                <a:sym typeface="Times New Roman"/>
              </a:rPr>
              <a:t>According to the world health organization report in 2017 more than 235 million people are suffering from asthma worldwide. In addition, chronic obstructive pulmonary disease (COPD) is expected to be the third leading cause of death by 2030. </a:t>
            </a:r>
            <a:endParaRPr sz="8827">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sz="8827">
              <a:latin typeface="Times New Roman"/>
              <a:ea typeface="Times New Roman"/>
              <a:cs typeface="Times New Roman"/>
              <a:sym typeface="Times New Roman"/>
            </a:endParaRPr>
          </a:p>
          <a:p>
            <a:pPr marL="457200" lvl="0" indent="-368728" algn="just" rtl="0">
              <a:lnSpc>
                <a:spcPct val="100000"/>
              </a:lnSpc>
              <a:spcBef>
                <a:spcPts val="0"/>
              </a:spcBef>
              <a:spcAft>
                <a:spcPts val="0"/>
              </a:spcAft>
              <a:buSzPct val="100000"/>
              <a:buFont typeface="Times New Roman"/>
              <a:buChar char="•"/>
            </a:pPr>
            <a:r>
              <a:rPr lang="en" sz="8827">
                <a:latin typeface="Times New Roman"/>
                <a:ea typeface="Times New Roman"/>
                <a:cs typeface="Times New Roman"/>
                <a:sym typeface="Times New Roman"/>
              </a:rPr>
              <a:t>Our project aims to diagnose the pulmonary diseases with the provided respiratory sounds using latest technologies such as deep learning and digital stethoscope to achieve high accuracy in a safe, cost-effective and non-invasive way</a:t>
            </a:r>
            <a:endParaRPr sz="8827">
              <a:latin typeface="Times New Roman"/>
              <a:ea typeface="Times New Roman"/>
              <a:cs typeface="Times New Roman"/>
              <a:sym typeface="Times New Roman"/>
            </a:endParaRPr>
          </a:p>
          <a:p>
            <a:pPr marL="0" lvl="0" indent="0" algn="just" rtl="0">
              <a:lnSpc>
                <a:spcPct val="100000"/>
              </a:lnSpc>
              <a:spcBef>
                <a:spcPts val="600"/>
              </a:spcBef>
              <a:spcAft>
                <a:spcPts val="0"/>
              </a:spcAft>
              <a:buSzPct val="81567"/>
              <a:buNone/>
            </a:pPr>
            <a:endParaRPr sz="8827">
              <a:latin typeface="Times New Roman"/>
              <a:ea typeface="Times New Roman"/>
              <a:cs typeface="Times New Roman"/>
              <a:sym typeface="Times New Roman"/>
            </a:endParaRPr>
          </a:p>
          <a:p>
            <a:pPr marL="0" lvl="0" indent="0" algn="just" rtl="0">
              <a:lnSpc>
                <a:spcPct val="100000"/>
              </a:lnSpc>
              <a:spcBef>
                <a:spcPts val="600"/>
              </a:spcBef>
              <a:spcAft>
                <a:spcPts val="0"/>
              </a:spcAft>
              <a:buSzPct val="282352"/>
              <a:buNone/>
            </a:pPr>
            <a:endParaRPr sz="2550">
              <a:latin typeface="Times New Roman"/>
              <a:ea typeface="Times New Roman"/>
              <a:cs typeface="Times New Roman"/>
              <a:sym typeface="Times New Roman"/>
            </a:endParaRPr>
          </a:p>
          <a:p>
            <a:pPr marL="0" lvl="0" indent="0" algn="just" rtl="0">
              <a:lnSpc>
                <a:spcPct val="100000"/>
              </a:lnSpc>
              <a:spcBef>
                <a:spcPts val="600"/>
              </a:spcBef>
              <a:spcAft>
                <a:spcPts val="0"/>
              </a:spcAft>
              <a:buSzPct val="300000"/>
              <a:buNone/>
            </a:pPr>
            <a:endParaRPr sz="2400">
              <a:latin typeface="Times New Roman"/>
              <a:ea typeface="Times New Roman"/>
              <a:cs typeface="Times New Roman"/>
              <a:sym typeface="Times New Roman"/>
            </a:endParaRPr>
          </a:p>
          <a:p>
            <a:pPr marL="0" lvl="0" indent="0" algn="just" rtl="0">
              <a:lnSpc>
                <a:spcPct val="100000"/>
              </a:lnSpc>
              <a:spcBef>
                <a:spcPts val="600"/>
              </a:spcBef>
              <a:spcAft>
                <a:spcPts val="0"/>
              </a:spcAft>
              <a:buSzPct val="300000"/>
              <a:buNone/>
            </a:pPr>
            <a:endParaRPr sz="2400">
              <a:latin typeface="Times New Roman"/>
              <a:ea typeface="Times New Roman"/>
              <a:cs typeface="Times New Roman"/>
              <a:sym typeface="Times New Roman"/>
            </a:endParaRPr>
          </a:p>
          <a:p>
            <a:pPr marL="342900" lvl="0" indent="-139700" algn="just" rtl="0">
              <a:lnSpc>
                <a:spcPct val="100000"/>
              </a:lnSpc>
              <a:spcBef>
                <a:spcPts val="0"/>
              </a:spcBef>
              <a:spcAft>
                <a:spcPts val="0"/>
              </a:spcAft>
              <a:buClr>
                <a:schemeClr val="dk1"/>
              </a:buClr>
              <a:buSzPct val="100000"/>
              <a:buNone/>
            </a:pPr>
            <a:endParaRPr>
              <a:latin typeface="Times New Roman"/>
              <a:ea typeface="Times New Roman"/>
              <a:cs typeface="Times New Roman"/>
              <a:sym typeface="Times New Roman"/>
            </a:endParaRPr>
          </a:p>
        </p:txBody>
      </p:sp>
      <p:sp>
        <p:nvSpPr>
          <p:cNvPr id="234" name="Google Shape;234;p36"/>
          <p:cNvSpPr txBox="1">
            <a:spLocks noGrp="1"/>
          </p:cNvSpPr>
          <p:nvPr>
            <p:ph type="dt" idx="10"/>
          </p:nvPr>
        </p:nvSpPr>
        <p:spPr>
          <a:xfrm>
            <a:off x="0" y="4888706"/>
            <a:ext cx="921026" cy="27384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9/04/2023</a:t>
            </a:r>
            <a:endParaRPr/>
          </a:p>
        </p:txBody>
      </p:sp>
      <p:sp>
        <p:nvSpPr>
          <p:cNvPr id="235" name="Google Shape;235;p36"/>
          <p:cNvSpPr txBox="1">
            <a:spLocks noGrp="1"/>
          </p:cNvSpPr>
          <p:nvPr>
            <p:ph type="sldNum" idx="12"/>
          </p:nvPr>
        </p:nvSpPr>
        <p:spPr>
          <a:xfrm>
            <a:off x="7086600" y="4888706"/>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a:spLocks noGrp="1"/>
          </p:cNvSpPr>
          <p:nvPr>
            <p:ph type="body" idx="1"/>
          </p:nvPr>
        </p:nvSpPr>
        <p:spPr>
          <a:xfrm>
            <a:off x="8079581" y="2707481"/>
            <a:ext cx="300555" cy="336948"/>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100000"/>
              </a:lnSpc>
              <a:spcBef>
                <a:spcPts val="600"/>
              </a:spcBef>
              <a:spcAft>
                <a:spcPts val="0"/>
              </a:spcAft>
              <a:buClr>
                <a:schemeClr val="dk1"/>
              </a:buClr>
              <a:buSzPct val="83333"/>
              <a:buNone/>
            </a:pPr>
            <a:endParaRPr sz="2400"/>
          </a:p>
          <a:p>
            <a:pPr marL="0" lvl="0" indent="0" algn="l" rtl="0">
              <a:lnSpc>
                <a:spcPct val="100000"/>
              </a:lnSpc>
              <a:spcBef>
                <a:spcPts val="600"/>
              </a:spcBef>
              <a:spcAft>
                <a:spcPts val="0"/>
              </a:spcAft>
              <a:buClr>
                <a:schemeClr val="dk1"/>
              </a:buClr>
              <a:buSzPct val="83333"/>
              <a:buNone/>
            </a:pPr>
            <a:endParaRPr sz="2400"/>
          </a:p>
        </p:txBody>
      </p:sp>
      <p:sp>
        <p:nvSpPr>
          <p:cNvPr id="241" name="Google Shape;241;p37"/>
          <p:cNvSpPr txBox="1">
            <a:spLocks noGrp="1"/>
          </p:cNvSpPr>
          <p:nvPr>
            <p:ph type="dt" idx="10"/>
          </p:nvPr>
        </p:nvSpPr>
        <p:spPr>
          <a:xfrm>
            <a:off x="0" y="4888706"/>
            <a:ext cx="921026" cy="27384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9/04/2023</a:t>
            </a:r>
            <a:endParaRPr/>
          </a:p>
        </p:txBody>
      </p:sp>
      <p:sp>
        <p:nvSpPr>
          <p:cNvPr id="242" name="Google Shape;242;p37"/>
          <p:cNvSpPr txBox="1">
            <a:spLocks noGrp="1"/>
          </p:cNvSpPr>
          <p:nvPr>
            <p:ph type="sldNum" idx="12"/>
          </p:nvPr>
        </p:nvSpPr>
        <p:spPr>
          <a:xfrm>
            <a:off x="7086600" y="4888706"/>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
              <a:t>14</a:t>
            </a:fld>
            <a:endParaRPr/>
          </a:p>
        </p:txBody>
      </p:sp>
      <p:sp>
        <p:nvSpPr>
          <p:cNvPr id="243" name="Google Shape;243;p37"/>
          <p:cNvSpPr txBox="1">
            <a:spLocks noGrp="1"/>
          </p:cNvSpPr>
          <p:nvPr>
            <p:ph type="title"/>
          </p:nvPr>
        </p:nvSpPr>
        <p:spPr>
          <a:xfrm>
            <a:off x="298174" y="7196"/>
            <a:ext cx="8229600" cy="659554"/>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 sz="3200" b="1">
                <a:solidFill>
                  <a:schemeClr val="lt1"/>
                </a:solidFill>
                <a:latin typeface="Times New Roman"/>
                <a:ea typeface="Times New Roman"/>
                <a:cs typeface="Times New Roman"/>
                <a:sym typeface="Times New Roman"/>
              </a:rPr>
              <a:t>ARCHITECTURE DIAGRAM</a:t>
            </a:r>
            <a:endParaRPr sz="3200" b="1">
              <a:solidFill>
                <a:schemeClr val="lt1"/>
              </a:solidFill>
              <a:latin typeface="Times New Roman"/>
              <a:ea typeface="Times New Roman"/>
              <a:cs typeface="Times New Roman"/>
              <a:sym typeface="Times New Roman"/>
            </a:endParaRPr>
          </a:p>
        </p:txBody>
      </p:sp>
      <p:pic>
        <p:nvPicPr>
          <p:cNvPr id="244" name="Google Shape;244;p37"/>
          <p:cNvPicPr preferRelativeResize="0"/>
          <p:nvPr/>
        </p:nvPicPr>
        <p:blipFill rotWithShape="1">
          <a:blip r:embed="rId3">
            <a:alphaModFix/>
          </a:blip>
          <a:srcRect/>
          <a:stretch/>
        </p:blipFill>
        <p:spPr>
          <a:xfrm>
            <a:off x="647360" y="1004731"/>
            <a:ext cx="7849280" cy="361981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8"/>
          <p:cNvSpPr txBox="1">
            <a:spLocks noGrp="1"/>
          </p:cNvSpPr>
          <p:nvPr>
            <p:ph type="title"/>
          </p:nvPr>
        </p:nvSpPr>
        <p:spPr>
          <a:xfrm>
            <a:off x="298175" y="7201"/>
            <a:ext cx="8229600" cy="746400"/>
          </a:xfrm>
          <a:prstGeom prst="rect">
            <a:avLst/>
          </a:prstGeom>
          <a:noFill/>
          <a:ln>
            <a:noFill/>
          </a:ln>
        </p:spPr>
        <p:txBody>
          <a:bodyPr spcFirstLastPara="1" wrap="square" lIns="91425" tIns="45700" rIns="91425" bIns="45700" anchor="ctr" anchorCtr="0">
            <a:normAutofit/>
          </a:bodyPr>
          <a:lstStyle/>
          <a:p>
            <a:pPr marL="0" lvl="0" indent="0" algn="ctr" rtl="0">
              <a:lnSpc>
                <a:spcPct val="115000"/>
              </a:lnSpc>
              <a:spcBef>
                <a:spcPts val="400"/>
              </a:spcBef>
              <a:spcAft>
                <a:spcPts val="0"/>
              </a:spcAft>
              <a:buClr>
                <a:schemeClr val="dk1"/>
              </a:buClr>
              <a:buSzPts val="1100"/>
              <a:buFont typeface="Arial"/>
              <a:buNone/>
            </a:pPr>
            <a:r>
              <a:rPr lang="en" sz="2500">
                <a:solidFill>
                  <a:srgbClr val="E3E3E3"/>
                </a:solidFill>
                <a:latin typeface="Times New Roman"/>
                <a:ea typeface="Times New Roman"/>
                <a:cs typeface="Times New Roman"/>
                <a:sym typeface="Times New Roman"/>
              </a:rPr>
              <a:t>MODULES AND ITS DESCRIPTION</a:t>
            </a:r>
            <a:endParaRPr sz="3200" b="1">
              <a:solidFill>
                <a:schemeClr val="lt1"/>
              </a:solidFill>
              <a:latin typeface="Times New Roman"/>
              <a:ea typeface="Times New Roman"/>
              <a:cs typeface="Times New Roman"/>
              <a:sym typeface="Times New Roman"/>
            </a:endParaRPr>
          </a:p>
        </p:txBody>
      </p:sp>
      <p:sp>
        <p:nvSpPr>
          <p:cNvPr id="251" name="Google Shape;251;p38"/>
          <p:cNvSpPr txBox="1">
            <a:spLocks noGrp="1"/>
          </p:cNvSpPr>
          <p:nvPr>
            <p:ph type="body" idx="1"/>
          </p:nvPr>
        </p:nvSpPr>
        <p:spPr>
          <a:xfrm>
            <a:off x="457200" y="1321650"/>
            <a:ext cx="8610600" cy="284559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 sz="2400">
                <a:latin typeface="Times New Roman"/>
                <a:ea typeface="Times New Roman"/>
                <a:cs typeface="Times New Roman"/>
                <a:sym typeface="Times New Roman"/>
              </a:rPr>
              <a:t>The modules are listed below:</a:t>
            </a:r>
            <a:endParaRPr>
              <a:latin typeface="Times New Roman"/>
              <a:ea typeface="Times New Roman"/>
              <a:cs typeface="Times New Roman"/>
              <a:sym typeface="Times New Roman"/>
            </a:endParaRPr>
          </a:p>
          <a:p>
            <a:pPr marL="0" lvl="0" indent="0" algn="l" rtl="0">
              <a:lnSpc>
                <a:spcPct val="100000"/>
              </a:lnSpc>
              <a:spcBef>
                <a:spcPts val="360"/>
              </a:spcBef>
              <a:spcAft>
                <a:spcPts val="0"/>
              </a:spcAft>
              <a:buSzPts val="1800"/>
              <a:buNone/>
            </a:pPr>
            <a:endParaRPr sz="2400">
              <a:latin typeface="Times New Roman"/>
              <a:ea typeface="Times New Roman"/>
              <a:cs typeface="Times New Roman"/>
              <a:sym typeface="Times New Roman"/>
            </a:endParaRPr>
          </a:p>
          <a:p>
            <a:pPr marL="0" lvl="0" indent="0" algn="l" rtl="0">
              <a:lnSpc>
                <a:spcPct val="100000"/>
              </a:lnSpc>
              <a:spcBef>
                <a:spcPts val="360"/>
              </a:spcBef>
              <a:spcAft>
                <a:spcPts val="0"/>
              </a:spcAft>
              <a:buSzPts val="1800"/>
              <a:buNone/>
            </a:pPr>
            <a:r>
              <a:rPr lang="en" sz="2400">
                <a:latin typeface="Times New Roman"/>
                <a:ea typeface="Times New Roman"/>
                <a:cs typeface="Times New Roman"/>
                <a:sym typeface="Times New Roman"/>
              </a:rPr>
              <a:t>1.Preprocessing</a:t>
            </a:r>
            <a:endParaRPr>
              <a:latin typeface="Times New Roman"/>
              <a:ea typeface="Times New Roman"/>
              <a:cs typeface="Times New Roman"/>
              <a:sym typeface="Times New Roman"/>
            </a:endParaRPr>
          </a:p>
          <a:p>
            <a:pPr marL="0" lvl="0" indent="0" algn="l" rtl="0">
              <a:lnSpc>
                <a:spcPct val="100000"/>
              </a:lnSpc>
              <a:spcBef>
                <a:spcPts val="360"/>
              </a:spcBef>
              <a:spcAft>
                <a:spcPts val="0"/>
              </a:spcAft>
              <a:buSzPts val="1800"/>
              <a:buNone/>
            </a:pPr>
            <a:r>
              <a:rPr lang="en" sz="2400">
                <a:latin typeface="Times New Roman"/>
                <a:ea typeface="Times New Roman"/>
                <a:cs typeface="Times New Roman"/>
                <a:sym typeface="Times New Roman"/>
              </a:rPr>
              <a:t>2.Data Augumentation</a:t>
            </a:r>
            <a:endParaRPr sz="2400">
              <a:latin typeface="Times New Roman"/>
              <a:ea typeface="Times New Roman"/>
              <a:cs typeface="Times New Roman"/>
              <a:sym typeface="Times New Roman"/>
            </a:endParaRPr>
          </a:p>
          <a:p>
            <a:pPr marL="0" lvl="0" indent="0" algn="l" rtl="0">
              <a:lnSpc>
                <a:spcPct val="100000"/>
              </a:lnSpc>
              <a:spcBef>
                <a:spcPts val="360"/>
              </a:spcBef>
              <a:spcAft>
                <a:spcPts val="0"/>
              </a:spcAft>
              <a:buSzPts val="1800"/>
              <a:buNone/>
            </a:pPr>
            <a:r>
              <a:rPr lang="en" sz="2400">
                <a:latin typeface="Times New Roman"/>
                <a:ea typeface="Times New Roman"/>
                <a:cs typeface="Times New Roman"/>
                <a:sym typeface="Times New Roman"/>
              </a:rPr>
              <a:t>3.Feature Extraction</a:t>
            </a:r>
            <a:endParaRPr>
              <a:latin typeface="Times New Roman"/>
              <a:ea typeface="Times New Roman"/>
              <a:cs typeface="Times New Roman"/>
              <a:sym typeface="Times New Roman"/>
            </a:endParaRPr>
          </a:p>
          <a:p>
            <a:pPr marL="0" lvl="0" indent="0" algn="l" rtl="0">
              <a:lnSpc>
                <a:spcPct val="100000"/>
              </a:lnSpc>
              <a:spcBef>
                <a:spcPts val="360"/>
              </a:spcBef>
              <a:spcAft>
                <a:spcPts val="0"/>
              </a:spcAft>
              <a:buSzPts val="1800"/>
              <a:buNone/>
            </a:pPr>
            <a:r>
              <a:rPr lang="en" sz="2400">
                <a:latin typeface="Times New Roman"/>
                <a:ea typeface="Times New Roman"/>
                <a:cs typeface="Times New Roman"/>
                <a:sym typeface="Times New Roman"/>
              </a:rPr>
              <a:t>4.Model Training </a:t>
            </a:r>
            <a:endParaRPr>
              <a:latin typeface="Times New Roman"/>
              <a:ea typeface="Times New Roman"/>
              <a:cs typeface="Times New Roman"/>
              <a:sym typeface="Times New Roman"/>
            </a:endParaRPr>
          </a:p>
        </p:txBody>
      </p:sp>
      <p:sp>
        <p:nvSpPr>
          <p:cNvPr id="252" name="Google Shape;252;p38"/>
          <p:cNvSpPr txBox="1">
            <a:spLocks noGrp="1"/>
          </p:cNvSpPr>
          <p:nvPr>
            <p:ph type="sldNum" idx="12"/>
          </p:nvPr>
        </p:nvSpPr>
        <p:spPr>
          <a:xfrm>
            <a:off x="7086600" y="4888706"/>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9"/>
          <p:cNvSpPr txBox="1">
            <a:spLocks noGrp="1"/>
          </p:cNvSpPr>
          <p:nvPr>
            <p:ph type="title"/>
          </p:nvPr>
        </p:nvSpPr>
        <p:spPr>
          <a:xfrm>
            <a:off x="298174" y="7196"/>
            <a:ext cx="8229600" cy="65955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960"/>
              <a:buFont typeface="Calibri"/>
              <a:buNone/>
            </a:pPr>
            <a:r>
              <a:rPr lang="en" sz="3200">
                <a:solidFill>
                  <a:schemeClr val="lt1"/>
                </a:solidFill>
                <a:latin typeface="Times New Roman"/>
                <a:ea typeface="Times New Roman"/>
                <a:cs typeface="Times New Roman"/>
                <a:sym typeface="Times New Roman"/>
              </a:rPr>
              <a:t>System Requirements and Tools</a:t>
            </a:r>
            <a:endParaRPr sz="6000">
              <a:solidFill>
                <a:schemeClr val="lt1"/>
              </a:solidFill>
              <a:latin typeface="Times New Roman"/>
              <a:ea typeface="Times New Roman"/>
              <a:cs typeface="Times New Roman"/>
              <a:sym typeface="Times New Roman"/>
            </a:endParaRPr>
          </a:p>
        </p:txBody>
      </p:sp>
      <p:sp>
        <p:nvSpPr>
          <p:cNvPr id="258" name="Google Shape;258;p39"/>
          <p:cNvSpPr txBox="1">
            <a:spLocks noGrp="1"/>
          </p:cNvSpPr>
          <p:nvPr>
            <p:ph type="body" idx="1"/>
          </p:nvPr>
        </p:nvSpPr>
        <p:spPr>
          <a:xfrm>
            <a:off x="228600" y="1047750"/>
            <a:ext cx="8610600" cy="3546873"/>
          </a:xfrm>
          <a:prstGeom prst="rect">
            <a:avLst/>
          </a:prstGeom>
          <a:noFill/>
          <a:ln>
            <a:noFill/>
          </a:ln>
        </p:spPr>
        <p:txBody>
          <a:bodyPr spcFirstLastPara="1" wrap="square" lIns="91425" tIns="45700" rIns="91425" bIns="45700" anchor="t" anchorCtr="0">
            <a:normAutofit/>
          </a:bodyPr>
          <a:lstStyle/>
          <a:p>
            <a:pPr marL="114300" lvl="0" indent="0" algn="just" rtl="0">
              <a:lnSpc>
                <a:spcPct val="100000"/>
              </a:lnSpc>
              <a:spcBef>
                <a:spcPts val="0"/>
              </a:spcBef>
              <a:spcAft>
                <a:spcPts val="0"/>
              </a:spcAft>
              <a:buSzPts val="1800"/>
              <a:buNone/>
            </a:pPr>
            <a:r>
              <a:rPr lang="en" sz="2400" b="1">
                <a:latin typeface="Times New Roman"/>
                <a:ea typeface="Times New Roman"/>
                <a:cs typeface="Times New Roman"/>
                <a:sym typeface="Times New Roman"/>
              </a:rPr>
              <a:t>HARDWARE SPECIFICATIONS </a:t>
            </a:r>
            <a:endParaRPr>
              <a:latin typeface="Times New Roman"/>
              <a:ea typeface="Times New Roman"/>
              <a:cs typeface="Times New Roman"/>
              <a:sym typeface="Times New Roman"/>
            </a:endParaRPr>
          </a:p>
          <a:p>
            <a:pPr marL="114300" lvl="0" indent="0" algn="just" rtl="0">
              <a:lnSpc>
                <a:spcPct val="100000"/>
              </a:lnSpc>
              <a:spcBef>
                <a:spcPts val="0"/>
              </a:spcBef>
              <a:spcAft>
                <a:spcPts val="0"/>
              </a:spcAft>
              <a:buSzPts val="1800"/>
              <a:buNone/>
            </a:pPr>
            <a:r>
              <a:rPr lang="en" sz="2400">
                <a:latin typeface="Times New Roman"/>
                <a:ea typeface="Times New Roman"/>
                <a:cs typeface="Times New Roman"/>
                <a:sym typeface="Times New Roman"/>
              </a:rPr>
              <a:t>CPU : Intel® Core(TM) i5 CPU @ 1.70GHz 2.40 GHz </a:t>
            </a:r>
            <a:endParaRPr>
              <a:latin typeface="Times New Roman"/>
              <a:ea typeface="Times New Roman"/>
              <a:cs typeface="Times New Roman"/>
              <a:sym typeface="Times New Roman"/>
            </a:endParaRPr>
          </a:p>
          <a:p>
            <a:pPr marL="114300" lvl="0" indent="0" algn="just" rtl="0">
              <a:lnSpc>
                <a:spcPct val="100000"/>
              </a:lnSpc>
              <a:spcBef>
                <a:spcPts val="0"/>
              </a:spcBef>
              <a:spcAft>
                <a:spcPts val="0"/>
              </a:spcAft>
              <a:buSzPts val="1800"/>
              <a:buNone/>
            </a:pPr>
            <a:r>
              <a:rPr lang="en" sz="2400">
                <a:latin typeface="Times New Roman"/>
                <a:ea typeface="Times New Roman"/>
                <a:cs typeface="Times New Roman"/>
                <a:sym typeface="Times New Roman"/>
              </a:rPr>
              <a:t>RAM : 8 GB </a:t>
            </a:r>
            <a:endParaRPr>
              <a:latin typeface="Times New Roman"/>
              <a:ea typeface="Times New Roman"/>
              <a:cs typeface="Times New Roman"/>
              <a:sym typeface="Times New Roman"/>
            </a:endParaRPr>
          </a:p>
          <a:p>
            <a:pPr marL="114300" lvl="0" indent="0" algn="just" rtl="0">
              <a:lnSpc>
                <a:spcPct val="100000"/>
              </a:lnSpc>
              <a:spcBef>
                <a:spcPts val="0"/>
              </a:spcBef>
              <a:spcAft>
                <a:spcPts val="0"/>
              </a:spcAft>
              <a:buSzPts val="1800"/>
              <a:buNone/>
            </a:pPr>
            <a:r>
              <a:rPr lang="en" sz="2400">
                <a:latin typeface="Times New Roman"/>
                <a:ea typeface="Times New Roman"/>
                <a:cs typeface="Times New Roman"/>
                <a:sym typeface="Times New Roman"/>
              </a:rPr>
              <a:t>Storage : 16 GB</a:t>
            </a:r>
            <a:endParaRPr>
              <a:latin typeface="Times New Roman"/>
              <a:ea typeface="Times New Roman"/>
              <a:cs typeface="Times New Roman"/>
              <a:sym typeface="Times New Roman"/>
            </a:endParaRPr>
          </a:p>
          <a:p>
            <a:pPr marL="114300" lvl="0" indent="0" algn="just" rtl="0">
              <a:lnSpc>
                <a:spcPct val="100000"/>
              </a:lnSpc>
              <a:spcBef>
                <a:spcPts val="0"/>
              </a:spcBef>
              <a:spcAft>
                <a:spcPts val="0"/>
              </a:spcAft>
              <a:buSzPts val="1800"/>
              <a:buNone/>
            </a:pPr>
            <a:endParaRPr sz="2400" b="1">
              <a:latin typeface="Times New Roman"/>
              <a:ea typeface="Times New Roman"/>
              <a:cs typeface="Times New Roman"/>
              <a:sym typeface="Times New Roman"/>
            </a:endParaRPr>
          </a:p>
          <a:p>
            <a:pPr marL="114300" lvl="0" indent="0" algn="just" rtl="0">
              <a:lnSpc>
                <a:spcPct val="100000"/>
              </a:lnSpc>
              <a:spcBef>
                <a:spcPts val="0"/>
              </a:spcBef>
              <a:spcAft>
                <a:spcPts val="0"/>
              </a:spcAft>
              <a:buSzPts val="1800"/>
              <a:buNone/>
            </a:pPr>
            <a:r>
              <a:rPr lang="en" sz="2400" b="1">
                <a:latin typeface="Times New Roman"/>
                <a:ea typeface="Times New Roman"/>
                <a:cs typeface="Times New Roman"/>
                <a:sym typeface="Times New Roman"/>
              </a:rPr>
              <a:t>SOFTWARE SPECIFICATIONS </a:t>
            </a:r>
            <a:endParaRPr>
              <a:latin typeface="Times New Roman"/>
              <a:ea typeface="Times New Roman"/>
              <a:cs typeface="Times New Roman"/>
              <a:sym typeface="Times New Roman"/>
            </a:endParaRPr>
          </a:p>
          <a:p>
            <a:pPr marL="114300" lvl="0" indent="0" algn="just" rtl="0">
              <a:lnSpc>
                <a:spcPct val="100000"/>
              </a:lnSpc>
              <a:spcBef>
                <a:spcPts val="0"/>
              </a:spcBef>
              <a:spcAft>
                <a:spcPts val="0"/>
              </a:spcAft>
              <a:buSzPts val="1800"/>
              <a:buNone/>
            </a:pPr>
            <a:r>
              <a:rPr lang="en" sz="2400">
                <a:latin typeface="Times New Roman"/>
                <a:ea typeface="Times New Roman"/>
                <a:cs typeface="Times New Roman"/>
                <a:sym typeface="Times New Roman"/>
              </a:rPr>
              <a:t>Operating System : Windows 10 </a:t>
            </a:r>
            <a:endParaRPr>
              <a:latin typeface="Times New Roman"/>
              <a:ea typeface="Times New Roman"/>
              <a:cs typeface="Times New Roman"/>
              <a:sym typeface="Times New Roman"/>
            </a:endParaRPr>
          </a:p>
          <a:p>
            <a:pPr marL="114300" lvl="0" indent="0" algn="just" rtl="0">
              <a:lnSpc>
                <a:spcPct val="100000"/>
              </a:lnSpc>
              <a:spcBef>
                <a:spcPts val="0"/>
              </a:spcBef>
              <a:spcAft>
                <a:spcPts val="0"/>
              </a:spcAft>
              <a:buSzPts val="1800"/>
              <a:buNone/>
            </a:pPr>
            <a:r>
              <a:rPr lang="en" sz="2400">
                <a:latin typeface="Times New Roman"/>
                <a:ea typeface="Times New Roman"/>
                <a:cs typeface="Times New Roman"/>
                <a:sym typeface="Times New Roman"/>
              </a:rPr>
              <a:t>Programming Language : Python </a:t>
            </a:r>
            <a:endParaRPr>
              <a:latin typeface="Times New Roman"/>
              <a:ea typeface="Times New Roman"/>
              <a:cs typeface="Times New Roman"/>
              <a:sym typeface="Times New Roman"/>
            </a:endParaRPr>
          </a:p>
          <a:p>
            <a:pPr marL="114300" lvl="0" indent="0" algn="just" rtl="0">
              <a:lnSpc>
                <a:spcPct val="100000"/>
              </a:lnSpc>
              <a:spcBef>
                <a:spcPts val="0"/>
              </a:spcBef>
              <a:spcAft>
                <a:spcPts val="0"/>
              </a:spcAft>
              <a:buSzPts val="1800"/>
              <a:buNone/>
            </a:pPr>
            <a:r>
              <a:rPr lang="en" sz="2400">
                <a:latin typeface="Times New Roman"/>
                <a:ea typeface="Times New Roman"/>
                <a:cs typeface="Times New Roman"/>
                <a:sym typeface="Times New Roman"/>
              </a:rPr>
              <a:t>Tools &amp; Frameworks : Tensorflow, Librosa and AudioSegment </a:t>
            </a:r>
            <a:endParaRPr>
              <a:latin typeface="Times New Roman"/>
              <a:ea typeface="Times New Roman"/>
              <a:cs typeface="Times New Roman"/>
              <a:sym typeface="Times New Roman"/>
            </a:endParaRPr>
          </a:p>
        </p:txBody>
      </p:sp>
      <p:sp>
        <p:nvSpPr>
          <p:cNvPr id="259" name="Google Shape;259;p39"/>
          <p:cNvSpPr txBox="1">
            <a:spLocks noGrp="1"/>
          </p:cNvSpPr>
          <p:nvPr>
            <p:ph type="dt" idx="10"/>
          </p:nvPr>
        </p:nvSpPr>
        <p:spPr>
          <a:xfrm>
            <a:off x="0" y="4888706"/>
            <a:ext cx="921026" cy="27384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9/03/2023</a:t>
            </a:r>
            <a:endParaRPr/>
          </a:p>
        </p:txBody>
      </p:sp>
      <p:sp>
        <p:nvSpPr>
          <p:cNvPr id="260" name="Google Shape;260;p39"/>
          <p:cNvSpPr txBox="1">
            <a:spLocks noGrp="1"/>
          </p:cNvSpPr>
          <p:nvPr>
            <p:ph type="sldNum" idx="12"/>
          </p:nvPr>
        </p:nvSpPr>
        <p:spPr>
          <a:xfrm>
            <a:off x="7086600" y="4888706"/>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0"/>
          <p:cNvSpPr txBox="1">
            <a:spLocks noGrp="1"/>
          </p:cNvSpPr>
          <p:nvPr>
            <p:ph type="title"/>
          </p:nvPr>
        </p:nvSpPr>
        <p:spPr>
          <a:xfrm>
            <a:off x="298175" y="7201"/>
            <a:ext cx="8229600" cy="746400"/>
          </a:xfrm>
          <a:prstGeom prst="rect">
            <a:avLst/>
          </a:prstGeom>
          <a:noFill/>
          <a:ln>
            <a:noFill/>
          </a:ln>
        </p:spPr>
        <p:txBody>
          <a:bodyPr spcFirstLastPara="1" wrap="square" lIns="91425" tIns="45700" rIns="91425" bIns="45700" anchor="ctr" anchorCtr="0">
            <a:normAutofit/>
          </a:bodyPr>
          <a:lstStyle/>
          <a:p>
            <a:pPr marL="0" lvl="0" indent="0" algn="ctr" rtl="0">
              <a:lnSpc>
                <a:spcPct val="115000"/>
              </a:lnSpc>
              <a:spcBef>
                <a:spcPts val="400"/>
              </a:spcBef>
              <a:spcAft>
                <a:spcPts val="0"/>
              </a:spcAft>
              <a:buClr>
                <a:schemeClr val="dk1"/>
              </a:buClr>
              <a:buSzPts val="1100"/>
              <a:buFont typeface="Arial"/>
              <a:buNone/>
            </a:pPr>
            <a:r>
              <a:rPr lang="en" sz="2500">
                <a:solidFill>
                  <a:srgbClr val="E3E3E3"/>
                </a:solidFill>
                <a:latin typeface="Times New Roman"/>
                <a:ea typeface="Times New Roman"/>
                <a:cs typeface="Times New Roman"/>
                <a:sym typeface="Times New Roman"/>
              </a:rPr>
              <a:t>PREPROCESSING</a:t>
            </a:r>
            <a:endParaRPr sz="3200" b="1">
              <a:solidFill>
                <a:schemeClr val="lt1"/>
              </a:solidFill>
              <a:latin typeface="Times New Roman"/>
              <a:ea typeface="Times New Roman"/>
              <a:cs typeface="Times New Roman"/>
              <a:sym typeface="Times New Roman"/>
            </a:endParaRPr>
          </a:p>
        </p:txBody>
      </p:sp>
      <p:sp>
        <p:nvSpPr>
          <p:cNvPr id="267" name="Google Shape;267;p40"/>
          <p:cNvSpPr txBox="1">
            <a:spLocks noGrp="1"/>
          </p:cNvSpPr>
          <p:nvPr>
            <p:ph type="body" idx="1"/>
          </p:nvPr>
        </p:nvSpPr>
        <p:spPr>
          <a:xfrm>
            <a:off x="500061" y="1372847"/>
            <a:ext cx="2964656" cy="2824078"/>
          </a:xfrm>
          <a:prstGeom prst="rect">
            <a:avLst/>
          </a:prstGeom>
          <a:noFill/>
          <a:ln>
            <a:noFill/>
          </a:ln>
        </p:spPr>
        <p:txBody>
          <a:bodyPr spcFirstLastPara="1" wrap="square" lIns="91425" tIns="45700" rIns="91425" bIns="45700" anchor="t" anchorCtr="0">
            <a:noAutofit/>
          </a:bodyPr>
          <a:lstStyle/>
          <a:p>
            <a:pPr marL="285750" lvl="0" indent="-285750" algn="just" rtl="0">
              <a:lnSpc>
                <a:spcPct val="100000"/>
              </a:lnSpc>
              <a:spcBef>
                <a:spcPts val="360"/>
              </a:spcBef>
              <a:spcAft>
                <a:spcPts val="0"/>
              </a:spcAft>
              <a:buSzPts val="1800"/>
              <a:buFont typeface="Times New Roman"/>
              <a:buChar char="•"/>
            </a:pPr>
            <a:r>
              <a:rPr lang="en" sz="1200" i="0">
                <a:solidFill>
                  <a:srgbClr val="202124"/>
                </a:solidFill>
                <a:latin typeface="Times New Roman"/>
                <a:ea typeface="Times New Roman"/>
                <a:cs typeface="Times New Roman"/>
                <a:sym typeface="Times New Roman"/>
              </a:rPr>
              <a:t>A window length of 10 seconds contains approximately 2 cycles of lung sound signals, making it significant for capturing information for analysis.[1]</a:t>
            </a:r>
            <a:endParaRPr>
              <a:latin typeface="Times New Roman"/>
              <a:ea typeface="Times New Roman"/>
              <a:cs typeface="Times New Roman"/>
              <a:sym typeface="Times New Roman"/>
            </a:endParaRPr>
          </a:p>
          <a:p>
            <a:pPr marL="285750" lvl="0" indent="-171450" algn="just" rtl="0">
              <a:lnSpc>
                <a:spcPct val="100000"/>
              </a:lnSpc>
              <a:spcBef>
                <a:spcPts val="360"/>
              </a:spcBef>
              <a:spcAft>
                <a:spcPts val="0"/>
              </a:spcAft>
              <a:buSzPts val="1800"/>
              <a:buNone/>
            </a:pPr>
            <a:endParaRPr sz="1200">
              <a:solidFill>
                <a:srgbClr val="202124"/>
              </a:solidFill>
              <a:latin typeface="Times New Roman"/>
              <a:ea typeface="Times New Roman"/>
              <a:cs typeface="Times New Roman"/>
              <a:sym typeface="Times New Roman"/>
            </a:endParaRPr>
          </a:p>
          <a:p>
            <a:pPr marL="285750" lvl="0" indent="-285750" algn="just" rtl="0">
              <a:lnSpc>
                <a:spcPct val="100000"/>
              </a:lnSpc>
              <a:spcBef>
                <a:spcPts val="360"/>
              </a:spcBef>
              <a:spcAft>
                <a:spcPts val="0"/>
              </a:spcAft>
              <a:buSzPts val="1800"/>
              <a:buFont typeface="Times New Roman"/>
              <a:buChar char="•"/>
            </a:pPr>
            <a:r>
              <a:rPr lang="en" sz="1200" i="0">
                <a:solidFill>
                  <a:srgbClr val="202124"/>
                </a:solidFill>
                <a:latin typeface="Times New Roman"/>
                <a:ea typeface="Times New Roman"/>
                <a:cs typeface="Times New Roman"/>
                <a:sym typeface="Times New Roman"/>
              </a:rPr>
              <a:t>The dataset ‘Respiratory database @TR' has an average duration of 17 seconds.</a:t>
            </a:r>
            <a:endParaRPr>
              <a:latin typeface="Times New Roman"/>
              <a:ea typeface="Times New Roman"/>
              <a:cs typeface="Times New Roman"/>
              <a:sym typeface="Times New Roman"/>
            </a:endParaRPr>
          </a:p>
          <a:p>
            <a:pPr marL="285750" lvl="0" indent="-171450" algn="just" rtl="0">
              <a:lnSpc>
                <a:spcPct val="100000"/>
              </a:lnSpc>
              <a:spcBef>
                <a:spcPts val="360"/>
              </a:spcBef>
              <a:spcAft>
                <a:spcPts val="0"/>
              </a:spcAft>
              <a:buSzPts val="1800"/>
              <a:buNone/>
            </a:pPr>
            <a:endParaRPr sz="1200">
              <a:solidFill>
                <a:srgbClr val="202124"/>
              </a:solidFill>
              <a:latin typeface="Times New Roman"/>
              <a:ea typeface="Times New Roman"/>
              <a:cs typeface="Times New Roman"/>
              <a:sym typeface="Times New Roman"/>
            </a:endParaRPr>
          </a:p>
          <a:p>
            <a:pPr marL="285750" lvl="0" indent="-285750" algn="just" rtl="0">
              <a:lnSpc>
                <a:spcPct val="100000"/>
              </a:lnSpc>
              <a:spcBef>
                <a:spcPts val="360"/>
              </a:spcBef>
              <a:spcAft>
                <a:spcPts val="0"/>
              </a:spcAft>
              <a:buSzPts val="1800"/>
              <a:buFont typeface="Times New Roman"/>
              <a:buChar char="•"/>
            </a:pPr>
            <a:r>
              <a:rPr lang="en" sz="1200" i="0">
                <a:solidFill>
                  <a:srgbClr val="202124"/>
                </a:solidFill>
                <a:latin typeface="Times New Roman"/>
                <a:ea typeface="Times New Roman"/>
                <a:cs typeface="Times New Roman"/>
                <a:sym typeface="Times New Roman"/>
              </a:rPr>
              <a:t>Therefore, each audio is segmented into the maximum number of cycles, each with a size of 10 seconds.</a:t>
            </a:r>
            <a:endParaRPr sz="2000">
              <a:latin typeface="Times New Roman"/>
              <a:ea typeface="Times New Roman"/>
              <a:cs typeface="Times New Roman"/>
              <a:sym typeface="Times New Roman"/>
            </a:endParaRPr>
          </a:p>
        </p:txBody>
      </p:sp>
      <p:sp>
        <p:nvSpPr>
          <p:cNvPr id="268" name="Google Shape;268;p40"/>
          <p:cNvSpPr txBox="1">
            <a:spLocks noGrp="1"/>
          </p:cNvSpPr>
          <p:nvPr>
            <p:ph type="sldNum" idx="12"/>
          </p:nvPr>
        </p:nvSpPr>
        <p:spPr>
          <a:xfrm>
            <a:off x="7086600" y="4888706"/>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17</a:t>
            </a:fld>
            <a:endParaRPr/>
          </a:p>
        </p:txBody>
      </p:sp>
      <p:graphicFrame>
        <p:nvGraphicFramePr>
          <p:cNvPr id="3" name="Chart 2">
            <a:extLst>
              <a:ext uri="{FF2B5EF4-FFF2-40B4-BE49-F238E27FC236}">
                <a16:creationId xmlns:a16="http://schemas.microsoft.com/office/drawing/2014/main" id="{9714CA68-C828-9162-2F20-60F45E30D257}"/>
              </a:ext>
            </a:extLst>
          </p:cNvPr>
          <p:cNvGraphicFramePr>
            <a:graphicFrameLocks/>
          </p:cNvGraphicFramePr>
          <p:nvPr>
            <p:extLst>
              <p:ext uri="{D42A27DB-BD31-4B8C-83A1-F6EECF244321}">
                <p14:modId xmlns:p14="http://schemas.microsoft.com/office/powerpoint/2010/main" val="1103346864"/>
              </p:ext>
            </p:extLst>
          </p:nvPr>
        </p:nvGraphicFramePr>
        <p:xfrm>
          <a:off x="3955775" y="1372847"/>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1"/>
          <p:cNvSpPr txBox="1">
            <a:spLocks noGrp="1"/>
          </p:cNvSpPr>
          <p:nvPr>
            <p:ph type="title"/>
          </p:nvPr>
        </p:nvSpPr>
        <p:spPr>
          <a:xfrm>
            <a:off x="298175" y="7201"/>
            <a:ext cx="8229600" cy="746400"/>
          </a:xfrm>
          <a:prstGeom prst="rect">
            <a:avLst/>
          </a:prstGeom>
          <a:noFill/>
          <a:ln>
            <a:noFill/>
          </a:ln>
        </p:spPr>
        <p:txBody>
          <a:bodyPr spcFirstLastPara="1" wrap="square" lIns="91425" tIns="45700" rIns="91425" bIns="45700" anchor="ctr" anchorCtr="0">
            <a:normAutofit/>
          </a:bodyPr>
          <a:lstStyle/>
          <a:p>
            <a:pPr marL="0" lvl="0" indent="0" algn="ctr" rtl="0">
              <a:lnSpc>
                <a:spcPct val="115000"/>
              </a:lnSpc>
              <a:spcBef>
                <a:spcPts val="400"/>
              </a:spcBef>
              <a:spcAft>
                <a:spcPts val="0"/>
              </a:spcAft>
              <a:buClr>
                <a:schemeClr val="dk1"/>
              </a:buClr>
              <a:buSzPts val="1100"/>
              <a:buFont typeface="Arial"/>
              <a:buNone/>
            </a:pPr>
            <a:r>
              <a:rPr lang="en" sz="2500">
                <a:solidFill>
                  <a:srgbClr val="E3E3E3"/>
                </a:solidFill>
                <a:latin typeface="Times New Roman"/>
                <a:ea typeface="Times New Roman"/>
                <a:cs typeface="Times New Roman"/>
                <a:sym typeface="Times New Roman"/>
              </a:rPr>
              <a:t>DATA AUGMENTATION</a:t>
            </a:r>
            <a:endParaRPr sz="3200" b="1">
              <a:solidFill>
                <a:schemeClr val="lt1"/>
              </a:solidFill>
              <a:latin typeface="Times New Roman"/>
              <a:ea typeface="Times New Roman"/>
              <a:cs typeface="Times New Roman"/>
              <a:sym typeface="Times New Roman"/>
            </a:endParaRPr>
          </a:p>
        </p:txBody>
      </p:sp>
      <p:sp>
        <p:nvSpPr>
          <p:cNvPr id="276" name="Google Shape;276;p41"/>
          <p:cNvSpPr txBox="1">
            <a:spLocks noGrp="1"/>
          </p:cNvSpPr>
          <p:nvPr>
            <p:ph type="body" idx="1"/>
          </p:nvPr>
        </p:nvSpPr>
        <p:spPr>
          <a:xfrm>
            <a:off x="457200" y="1464392"/>
            <a:ext cx="4515000" cy="3264600"/>
          </a:xfrm>
          <a:prstGeom prst="rect">
            <a:avLst/>
          </a:prstGeom>
          <a:noFill/>
          <a:ln>
            <a:noFill/>
          </a:ln>
        </p:spPr>
        <p:txBody>
          <a:bodyPr spcFirstLastPara="1" wrap="square" lIns="91425" tIns="45700" rIns="91425" bIns="45700" anchor="t" anchorCtr="0">
            <a:noAutofit/>
          </a:bodyPr>
          <a:lstStyle/>
          <a:p>
            <a:pPr marL="285750" lvl="0" indent="-171450" algn="just" rtl="0">
              <a:lnSpc>
                <a:spcPct val="100000"/>
              </a:lnSpc>
              <a:spcBef>
                <a:spcPts val="360"/>
              </a:spcBef>
              <a:spcAft>
                <a:spcPts val="0"/>
              </a:spcAft>
              <a:buSzPts val="1800"/>
              <a:buNone/>
            </a:pPr>
            <a:endParaRPr sz="1400" i="0">
              <a:solidFill>
                <a:srgbClr val="202124"/>
              </a:solidFill>
              <a:latin typeface="Times New Roman"/>
              <a:ea typeface="Times New Roman"/>
              <a:cs typeface="Times New Roman"/>
              <a:sym typeface="Times New Roman"/>
            </a:endParaRPr>
          </a:p>
          <a:p>
            <a:pPr marL="285750" lvl="0" indent="-285750" algn="just" rtl="0">
              <a:lnSpc>
                <a:spcPct val="100000"/>
              </a:lnSpc>
              <a:spcBef>
                <a:spcPts val="360"/>
              </a:spcBef>
              <a:spcAft>
                <a:spcPts val="0"/>
              </a:spcAft>
              <a:buSzPts val="1800"/>
              <a:buFont typeface="Times New Roman"/>
              <a:buChar char="•"/>
            </a:pPr>
            <a:r>
              <a:rPr lang="en" sz="1400" i="0">
                <a:solidFill>
                  <a:srgbClr val="202124"/>
                </a:solidFill>
                <a:latin typeface="Times New Roman"/>
                <a:ea typeface="Times New Roman"/>
                <a:cs typeface="Times New Roman"/>
                <a:sym typeface="Times New Roman"/>
              </a:rPr>
              <a:t>Data augmentation is performed on the audio dataset to overcome data scarcity during model training.</a:t>
            </a:r>
            <a:endParaRPr sz="1400">
              <a:solidFill>
                <a:srgbClr val="202124"/>
              </a:solidFill>
              <a:latin typeface="Times New Roman"/>
              <a:ea typeface="Times New Roman"/>
              <a:cs typeface="Times New Roman"/>
              <a:sym typeface="Times New Roman"/>
            </a:endParaRPr>
          </a:p>
          <a:p>
            <a:pPr marL="285750" lvl="0" indent="-285750" algn="just" rtl="0">
              <a:lnSpc>
                <a:spcPct val="100000"/>
              </a:lnSpc>
              <a:spcBef>
                <a:spcPts val="360"/>
              </a:spcBef>
              <a:spcAft>
                <a:spcPts val="0"/>
              </a:spcAft>
              <a:buSzPts val="1800"/>
              <a:buFont typeface="Times New Roman"/>
              <a:buChar char="•"/>
            </a:pPr>
            <a:r>
              <a:rPr lang="en" sz="1400" i="0">
                <a:solidFill>
                  <a:srgbClr val="202124"/>
                </a:solidFill>
                <a:latin typeface="Times New Roman"/>
                <a:ea typeface="Times New Roman"/>
                <a:cs typeface="Times New Roman"/>
                <a:sym typeface="Times New Roman"/>
              </a:rPr>
              <a:t>Audio datasets can be populated using techniques such as pitch scaling, noise addition, and time scaling.</a:t>
            </a:r>
            <a:endParaRPr>
              <a:latin typeface="Times New Roman"/>
              <a:ea typeface="Times New Roman"/>
              <a:cs typeface="Times New Roman"/>
              <a:sym typeface="Times New Roman"/>
            </a:endParaRPr>
          </a:p>
          <a:p>
            <a:pPr marL="0" lvl="0" indent="0" algn="just" rtl="0">
              <a:lnSpc>
                <a:spcPct val="100000"/>
              </a:lnSpc>
              <a:spcBef>
                <a:spcPts val="360"/>
              </a:spcBef>
              <a:spcAft>
                <a:spcPts val="0"/>
              </a:spcAft>
              <a:buSzPts val="1800"/>
              <a:buNone/>
            </a:pPr>
            <a:r>
              <a:rPr lang="en" sz="1400">
                <a:solidFill>
                  <a:srgbClr val="202124"/>
                </a:solidFill>
                <a:latin typeface="Times New Roman"/>
                <a:ea typeface="Times New Roman"/>
                <a:cs typeface="Times New Roman"/>
                <a:sym typeface="Times New Roman"/>
              </a:rPr>
              <a:t>	1.Pitch scaling</a:t>
            </a:r>
            <a:endParaRPr>
              <a:latin typeface="Times New Roman"/>
              <a:ea typeface="Times New Roman"/>
              <a:cs typeface="Times New Roman"/>
              <a:sym typeface="Times New Roman"/>
            </a:endParaRPr>
          </a:p>
          <a:p>
            <a:pPr marL="0" lvl="0" indent="0" algn="just" rtl="0">
              <a:lnSpc>
                <a:spcPct val="100000"/>
              </a:lnSpc>
              <a:spcBef>
                <a:spcPts val="360"/>
              </a:spcBef>
              <a:spcAft>
                <a:spcPts val="0"/>
              </a:spcAft>
              <a:buSzPts val="1800"/>
              <a:buNone/>
            </a:pPr>
            <a:r>
              <a:rPr lang="en" sz="1400">
                <a:solidFill>
                  <a:srgbClr val="202124"/>
                </a:solidFill>
                <a:latin typeface="Times New Roman"/>
                <a:ea typeface="Times New Roman"/>
                <a:cs typeface="Times New Roman"/>
                <a:sym typeface="Times New Roman"/>
              </a:rPr>
              <a:t>	2.Noise addition</a:t>
            </a:r>
            <a:endParaRPr>
              <a:latin typeface="Times New Roman"/>
              <a:ea typeface="Times New Roman"/>
              <a:cs typeface="Times New Roman"/>
              <a:sym typeface="Times New Roman"/>
            </a:endParaRPr>
          </a:p>
          <a:p>
            <a:pPr marL="0" lvl="0" indent="0" algn="just" rtl="0">
              <a:lnSpc>
                <a:spcPct val="100000"/>
              </a:lnSpc>
              <a:spcBef>
                <a:spcPts val="360"/>
              </a:spcBef>
              <a:spcAft>
                <a:spcPts val="0"/>
              </a:spcAft>
              <a:buSzPts val="1800"/>
              <a:buNone/>
            </a:pPr>
            <a:r>
              <a:rPr lang="en" sz="1400">
                <a:solidFill>
                  <a:srgbClr val="202124"/>
                </a:solidFill>
                <a:latin typeface="Times New Roman"/>
                <a:ea typeface="Times New Roman"/>
                <a:cs typeface="Times New Roman"/>
                <a:sym typeface="Times New Roman"/>
              </a:rPr>
              <a:t>	3.Time strectching</a:t>
            </a:r>
            <a:endParaRPr sz="1400">
              <a:solidFill>
                <a:srgbClr val="202124"/>
              </a:solidFill>
              <a:latin typeface="Times New Roman"/>
              <a:ea typeface="Times New Roman"/>
              <a:cs typeface="Times New Roman"/>
              <a:sym typeface="Times New Roman"/>
            </a:endParaRPr>
          </a:p>
          <a:p>
            <a:pPr marL="285750" lvl="0" indent="-285750" algn="just" rtl="0">
              <a:lnSpc>
                <a:spcPct val="100000"/>
              </a:lnSpc>
              <a:spcBef>
                <a:spcPts val="360"/>
              </a:spcBef>
              <a:spcAft>
                <a:spcPts val="0"/>
              </a:spcAft>
              <a:buSzPts val="1800"/>
              <a:buFont typeface="Times New Roman"/>
              <a:buChar char="•"/>
            </a:pPr>
            <a:r>
              <a:rPr lang="en" sz="1400" i="0">
                <a:solidFill>
                  <a:srgbClr val="202124"/>
                </a:solidFill>
                <a:latin typeface="Times New Roman"/>
                <a:ea typeface="Times New Roman"/>
                <a:cs typeface="Times New Roman"/>
                <a:sym typeface="Times New Roman"/>
              </a:rPr>
              <a:t>The Librosa package is used to carry out data augmentation</a:t>
            </a:r>
            <a:r>
              <a:rPr lang="en" sz="1800">
                <a:solidFill>
                  <a:srgbClr val="202124"/>
                </a:solidFill>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
        <p:nvSpPr>
          <p:cNvPr id="277" name="Google Shape;277;p41"/>
          <p:cNvSpPr txBox="1">
            <a:spLocks noGrp="1"/>
          </p:cNvSpPr>
          <p:nvPr>
            <p:ph type="sldNum" idx="12"/>
          </p:nvPr>
        </p:nvSpPr>
        <p:spPr>
          <a:xfrm>
            <a:off x="7086600" y="4888706"/>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18</a:t>
            </a:fld>
            <a:endParaRPr/>
          </a:p>
        </p:txBody>
      </p:sp>
      <p:pic>
        <p:nvPicPr>
          <p:cNvPr id="278" name="Google Shape;278;p41"/>
          <p:cNvPicPr preferRelativeResize="0"/>
          <p:nvPr/>
        </p:nvPicPr>
        <p:blipFill rotWithShape="1">
          <a:blip r:embed="rId3">
            <a:alphaModFix/>
          </a:blip>
          <a:srcRect/>
          <a:stretch/>
        </p:blipFill>
        <p:spPr>
          <a:xfrm>
            <a:off x="5150644" y="1864519"/>
            <a:ext cx="3757613" cy="2257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2"/>
          <p:cNvSpPr txBox="1">
            <a:spLocks noGrp="1"/>
          </p:cNvSpPr>
          <p:nvPr>
            <p:ph type="title"/>
          </p:nvPr>
        </p:nvSpPr>
        <p:spPr>
          <a:xfrm>
            <a:off x="298175" y="7201"/>
            <a:ext cx="8229600" cy="746400"/>
          </a:xfrm>
          <a:prstGeom prst="rect">
            <a:avLst/>
          </a:prstGeom>
          <a:noFill/>
          <a:ln>
            <a:noFill/>
          </a:ln>
        </p:spPr>
        <p:txBody>
          <a:bodyPr spcFirstLastPara="1" wrap="square" lIns="91425" tIns="45700" rIns="91425" bIns="45700" anchor="ctr" anchorCtr="0">
            <a:normAutofit/>
          </a:bodyPr>
          <a:lstStyle/>
          <a:p>
            <a:pPr marL="0" lvl="0" indent="0" algn="ctr" rtl="0">
              <a:lnSpc>
                <a:spcPct val="115000"/>
              </a:lnSpc>
              <a:spcBef>
                <a:spcPts val="400"/>
              </a:spcBef>
              <a:spcAft>
                <a:spcPts val="0"/>
              </a:spcAft>
              <a:buClr>
                <a:schemeClr val="dk1"/>
              </a:buClr>
              <a:buSzPts val="1100"/>
              <a:buFont typeface="Arial"/>
              <a:buNone/>
            </a:pPr>
            <a:r>
              <a:rPr lang="en" sz="2500">
                <a:solidFill>
                  <a:srgbClr val="E3E3E3"/>
                </a:solidFill>
                <a:latin typeface="Times New Roman"/>
                <a:ea typeface="Times New Roman"/>
                <a:cs typeface="Times New Roman"/>
                <a:sym typeface="Times New Roman"/>
              </a:rPr>
              <a:t>FEATURE EXTRACTION</a:t>
            </a:r>
            <a:endParaRPr sz="3200" b="1">
              <a:solidFill>
                <a:schemeClr val="lt1"/>
              </a:solidFill>
              <a:latin typeface="Times New Roman"/>
              <a:ea typeface="Times New Roman"/>
              <a:cs typeface="Times New Roman"/>
              <a:sym typeface="Times New Roman"/>
            </a:endParaRPr>
          </a:p>
        </p:txBody>
      </p:sp>
      <p:sp>
        <p:nvSpPr>
          <p:cNvPr id="285" name="Google Shape;285;p42"/>
          <p:cNvSpPr txBox="1">
            <a:spLocks noGrp="1"/>
          </p:cNvSpPr>
          <p:nvPr>
            <p:ph type="body" idx="1"/>
          </p:nvPr>
        </p:nvSpPr>
        <p:spPr>
          <a:xfrm>
            <a:off x="298175" y="1507388"/>
            <a:ext cx="8610600" cy="2845594"/>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360"/>
              </a:spcBef>
              <a:spcAft>
                <a:spcPts val="0"/>
              </a:spcAft>
              <a:buSzPts val="1800"/>
              <a:buNone/>
            </a:pPr>
            <a:r>
              <a:rPr lang="en" sz="2000" i="0">
                <a:solidFill>
                  <a:srgbClr val="202124"/>
                </a:solidFill>
                <a:latin typeface="Times New Roman"/>
                <a:ea typeface="Times New Roman"/>
                <a:cs typeface="Times New Roman"/>
                <a:sym typeface="Times New Roman"/>
              </a:rPr>
              <a:t>1.The audio signals are transformed into visual images.</a:t>
            </a:r>
            <a:endParaRPr>
              <a:latin typeface="Times New Roman"/>
              <a:ea typeface="Times New Roman"/>
              <a:cs typeface="Times New Roman"/>
              <a:sym typeface="Times New Roman"/>
            </a:endParaRPr>
          </a:p>
          <a:p>
            <a:pPr marL="0" lvl="0" indent="0" algn="just" rtl="0">
              <a:lnSpc>
                <a:spcPct val="100000"/>
              </a:lnSpc>
              <a:spcBef>
                <a:spcPts val="360"/>
              </a:spcBef>
              <a:spcAft>
                <a:spcPts val="0"/>
              </a:spcAft>
              <a:buSzPts val="1800"/>
              <a:buNone/>
            </a:pPr>
            <a:endParaRPr sz="2000" i="0">
              <a:solidFill>
                <a:srgbClr val="202124"/>
              </a:solidFill>
              <a:latin typeface="Times New Roman"/>
              <a:ea typeface="Times New Roman"/>
              <a:cs typeface="Times New Roman"/>
              <a:sym typeface="Times New Roman"/>
            </a:endParaRPr>
          </a:p>
          <a:p>
            <a:pPr marL="0" lvl="0" indent="0" algn="just" rtl="0">
              <a:lnSpc>
                <a:spcPct val="100000"/>
              </a:lnSpc>
              <a:spcBef>
                <a:spcPts val="360"/>
              </a:spcBef>
              <a:spcAft>
                <a:spcPts val="0"/>
              </a:spcAft>
              <a:buSzPts val="1800"/>
              <a:buNone/>
            </a:pPr>
            <a:r>
              <a:rPr lang="en" sz="2000" i="0">
                <a:solidFill>
                  <a:srgbClr val="202124"/>
                </a:solidFill>
                <a:latin typeface="Times New Roman"/>
                <a:ea typeface="Times New Roman"/>
                <a:cs typeface="Times New Roman"/>
                <a:sym typeface="Times New Roman"/>
              </a:rPr>
              <a:t>2. Mel spectrogram, spectrogram, and chromogram are the different visual representations of audio signal</a:t>
            </a:r>
            <a:endParaRPr>
              <a:latin typeface="Times New Roman"/>
              <a:ea typeface="Times New Roman"/>
              <a:cs typeface="Times New Roman"/>
              <a:sym typeface="Times New Roman"/>
            </a:endParaRPr>
          </a:p>
          <a:p>
            <a:pPr marL="0" lvl="0" indent="0" algn="just" rtl="0">
              <a:lnSpc>
                <a:spcPct val="100000"/>
              </a:lnSpc>
              <a:spcBef>
                <a:spcPts val="360"/>
              </a:spcBef>
              <a:spcAft>
                <a:spcPts val="0"/>
              </a:spcAft>
              <a:buSzPts val="1800"/>
              <a:buNone/>
            </a:pPr>
            <a:endParaRPr sz="2000" i="0">
              <a:solidFill>
                <a:srgbClr val="202124"/>
              </a:solidFill>
              <a:latin typeface="Times New Roman"/>
              <a:ea typeface="Times New Roman"/>
              <a:cs typeface="Times New Roman"/>
              <a:sym typeface="Times New Roman"/>
            </a:endParaRPr>
          </a:p>
          <a:p>
            <a:pPr marL="0" lvl="0" indent="0" algn="just" rtl="0">
              <a:lnSpc>
                <a:spcPct val="100000"/>
              </a:lnSpc>
              <a:spcBef>
                <a:spcPts val="360"/>
              </a:spcBef>
              <a:spcAft>
                <a:spcPts val="0"/>
              </a:spcAft>
              <a:buSzPts val="1800"/>
              <a:buNone/>
            </a:pPr>
            <a:r>
              <a:rPr lang="en" sz="2000" i="0">
                <a:solidFill>
                  <a:srgbClr val="202124"/>
                </a:solidFill>
                <a:latin typeface="Times New Roman"/>
                <a:ea typeface="Times New Roman"/>
                <a:cs typeface="Times New Roman"/>
                <a:sym typeface="Times New Roman"/>
              </a:rPr>
              <a:t>3. The generated images are grouped and used for training a neural network-based model for severity classification</a:t>
            </a:r>
            <a:endParaRPr sz="3600">
              <a:latin typeface="Times New Roman"/>
              <a:ea typeface="Times New Roman"/>
              <a:cs typeface="Times New Roman"/>
              <a:sym typeface="Times New Roman"/>
            </a:endParaRPr>
          </a:p>
        </p:txBody>
      </p:sp>
      <p:sp>
        <p:nvSpPr>
          <p:cNvPr id="286" name="Google Shape;286;p42"/>
          <p:cNvSpPr txBox="1">
            <a:spLocks noGrp="1"/>
          </p:cNvSpPr>
          <p:nvPr>
            <p:ph type="sldNum" idx="12"/>
          </p:nvPr>
        </p:nvSpPr>
        <p:spPr>
          <a:xfrm>
            <a:off x="7086600" y="4888706"/>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dt" idx="10"/>
          </p:nvPr>
        </p:nvSpPr>
        <p:spPr>
          <a:xfrm>
            <a:off x="0" y="4888706"/>
            <a:ext cx="921026" cy="27384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9/04/2023</a:t>
            </a:r>
            <a:endParaRPr/>
          </a:p>
        </p:txBody>
      </p:sp>
      <p:sp>
        <p:nvSpPr>
          <p:cNvPr id="143" name="Google Shape;143;p25"/>
          <p:cNvSpPr txBox="1">
            <a:spLocks noGrp="1"/>
          </p:cNvSpPr>
          <p:nvPr>
            <p:ph type="title"/>
          </p:nvPr>
        </p:nvSpPr>
        <p:spPr>
          <a:xfrm>
            <a:off x="342900" y="10872"/>
            <a:ext cx="8229600" cy="835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2800"/>
              <a:buFont typeface="Times New Roman"/>
              <a:buNone/>
            </a:pPr>
            <a:r>
              <a:rPr lang="en" sz="2800" b="1" i="0" u="none" strike="noStrike" cap="none">
                <a:solidFill>
                  <a:schemeClr val="lt1"/>
                </a:solidFill>
                <a:latin typeface="Times New Roman"/>
                <a:ea typeface="Times New Roman"/>
                <a:cs typeface="Times New Roman"/>
                <a:sym typeface="Times New Roman"/>
              </a:rPr>
              <a:t> </a:t>
            </a:r>
            <a:r>
              <a:rPr lang="en" sz="2500">
                <a:solidFill>
                  <a:srgbClr val="FFFFFF"/>
                </a:solidFill>
              </a:rPr>
              <a:t> </a:t>
            </a:r>
            <a:r>
              <a:rPr lang="en" sz="3133">
                <a:solidFill>
                  <a:srgbClr val="FFFFFF"/>
                </a:solidFill>
                <a:latin typeface="Times New Roman"/>
                <a:ea typeface="Times New Roman"/>
                <a:cs typeface="Times New Roman"/>
                <a:sym typeface="Times New Roman"/>
              </a:rPr>
              <a:t>ABSTRACT</a:t>
            </a:r>
            <a:endParaRPr sz="3133" i="0" u="none" strike="noStrike" cap="none">
              <a:solidFill>
                <a:schemeClr val="lt1"/>
              </a:solidFill>
              <a:latin typeface="Times New Roman"/>
              <a:ea typeface="Times New Roman"/>
              <a:cs typeface="Times New Roman"/>
              <a:sym typeface="Times New Roman"/>
            </a:endParaRPr>
          </a:p>
        </p:txBody>
      </p:sp>
      <p:sp>
        <p:nvSpPr>
          <p:cNvPr id="144" name="Google Shape;144;p25"/>
          <p:cNvSpPr/>
          <p:nvPr/>
        </p:nvSpPr>
        <p:spPr>
          <a:xfrm>
            <a:off x="4453217" y="2387084"/>
            <a:ext cx="23756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45" name="Google Shape;145;p25"/>
          <p:cNvSpPr/>
          <p:nvPr/>
        </p:nvSpPr>
        <p:spPr>
          <a:xfrm>
            <a:off x="4453217" y="2387084"/>
            <a:ext cx="23756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46" name="Google Shape;146;p25"/>
          <p:cNvSpPr txBox="1">
            <a:spLocks noGrp="1"/>
          </p:cNvSpPr>
          <p:nvPr>
            <p:ph type="body" idx="1"/>
          </p:nvPr>
        </p:nvSpPr>
        <p:spPr>
          <a:xfrm>
            <a:off x="200025" y="726876"/>
            <a:ext cx="8610600" cy="3689748"/>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3200"/>
              <a:buNone/>
            </a:pPr>
            <a:endParaRPr sz="1800" i="0" dirty="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3200"/>
              <a:buNone/>
            </a:pPr>
            <a:endParaRPr sz="1800" dirty="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3200"/>
              <a:buNone/>
            </a:pPr>
            <a:r>
              <a:rPr lang="en" sz="2400" i="0" dirty="0">
                <a:solidFill>
                  <a:schemeClr val="dk1"/>
                </a:solidFill>
                <a:latin typeface="Times New Roman"/>
                <a:ea typeface="Times New Roman"/>
                <a:cs typeface="Times New Roman"/>
                <a:sym typeface="Times New Roman"/>
              </a:rPr>
              <a:t>Chronic Obstructive Pulmonary Disease (COPD) presents a significant global health challenge, demanding early detection strategies. </a:t>
            </a:r>
            <a:r>
              <a:rPr lang="en" sz="2400" dirty="0">
                <a:latin typeface="Times New Roman"/>
                <a:ea typeface="Times New Roman"/>
                <a:cs typeface="Times New Roman"/>
                <a:sym typeface="Times New Roman"/>
              </a:rPr>
              <a:t>Using </a:t>
            </a:r>
            <a:r>
              <a:rPr lang="en" sz="2400" i="0" dirty="0">
                <a:solidFill>
                  <a:schemeClr val="dk1"/>
                </a:solidFill>
                <a:latin typeface="Times New Roman"/>
                <a:ea typeface="Times New Roman"/>
                <a:cs typeface="Times New Roman"/>
                <a:sym typeface="Times New Roman"/>
              </a:rPr>
              <a:t>RespiratoryDatabase@TR dataset, encompassing 12-point body sound recordings</a:t>
            </a:r>
            <a:r>
              <a:rPr lang="en" sz="2400" dirty="0">
                <a:latin typeface="Times New Roman"/>
                <a:ea typeface="Times New Roman"/>
                <a:cs typeface="Times New Roman"/>
                <a:sym typeface="Times New Roman"/>
              </a:rPr>
              <a:t> is used to assess the progression of</a:t>
            </a:r>
            <a:r>
              <a:rPr lang="en" sz="2400" i="0" dirty="0">
                <a:solidFill>
                  <a:schemeClr val="dk1"/>
                </a:solidFill>
                <a:latin typeface="Times New Roman"/>
                <a:ea typeface="Times New Roman"/>
                <a:cs typeface="Times New Roman"/>
                <a:sym typeface="Times New Roman"/>
              </a:rPr>
              <a:t> COPD severity detection process encompasses preprocessing, data augmentation, feature extraction (spectrogram, melspectrogram, chromogram), and model training with RESNET50, enabling robust multi-class COPD level classification. </a:t>
            </a:r>
            <a:endParaRPr sz="36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3"/>
          <p:cNvSpPr txBox="1">
            <a:spLocks noGrp="1"/>
          </p:cNvSpPr>
          <p:nvPr>
            <p:ph type="title"/>
          </p:nvPr>
        </p:nvSpPr>
        <p:spPr>
          <a:xfrm>
            <a:off x="298175" y="7201"/>
            <a:ext cx="8229600" cy="746400"/>
          </a:xfrm>
          <a:prstGeom prst="rect">
            <a:avLst/>
          </a:prstGeom>
          <a:noFill/>
          <a:ln>
            <a:noFill/>
          </a:ln>
        </p:spPr>
        <p:txBody>
          <a:bodyPr spcFirstLastPara="1" wrap="square" lIns="91425" tIns="45700" rIns="91425" bIns="45700" anchor="ctr" anchorCtr="0">
            <a:normAutofit/>
          </a:bodyPr>
          <a:lstStyle/>
          <a:p>
            <a:pPr marL="0" lvl="0" indent="0" algn="ctr" rtl="0">
              <a:lnSpc>
                <a:spcPct val="115000"/>
              </a:lnSpc>
              <a:spcBef>
                <a:spcPts val="400"/>
              </a:spcBef>
              <a:spcAft>
                <a:spcPts val="0"/>
              </a:spcAft>
              <a:buClr>
                <a:schemeClr val="dk1"/>
              </a:buClr>
              <a:buSzPts val="1100"/>
              <a:buFont typeface="Arial"/>
              <a:buNone/>
            </a:pPr>
            <a:r>
              <a:rPr lang="en" sz="2500">
                <a:solidFill>
                  <a:srgbClr val="E3E3E3"/>
                </a:solidFill>
                <a:latin typeface="Times New Roman"/>
                <a:ea typeface="Times New Roman"/>
                <a:cs typeface="Times New Roman"/>
                <a:sym typeface="Times New Roman"/>
              </a:rPr>
              <a:t>MODEL TRAINING</a:t>
            </a:r>
            <a:endParaRPr sz="3200" b="1">
              <a:solidFill>
                <a:schemeClr val="lt1"/>
              </a:solidFill>
              <a:latin typeface="Times New Roman"/>
              <a:ea typeface="Times New Roman"/>
              <a:cs typeface="Times New Roman"/>
              <a:sym typeface="Times New Roman"/>
            </a:endParaRPr>
          </a:p>
        </p:txBody>
      </p:sp>
      <p:sp>
        <p:nvSpPr>
          <p:cNvPr id="293" name="Google Shape;293;p43"/>
          <p:cNvSpPr txBox="1">
            <a:spLocks noGrp="1"/>
          </p:cNvSpPr>
          <p:nvPr>
            <p:ph type="body" idx="1"/>
          </p:nvPr>
        </p:nvSpPr>
        <p:spPr>
          <a:xfrm>
            <a:off x="464344" y="1176337"/>
            <a:ext cx="5950744" cy="3364650"/>
          </a:xfrm>
          <a:prstGeom prst="rect">
            <a:avLst/>
          </a:prstGeom>
          <a:noFill/>
          <a:ln>
            <a:noFill/>
          </a:ln>
        </p:spPr>
        <p:txBody>
          <a:bodyPr spcFirstLastPara="1" wrap="square" lIns="91425" tIns="45700" rIns="91425" bIns="45700" anchor="t" anchorCtr="0">
            <a:noAutofit/>
          </a:bodyPr>
          <a:lstStyle/>
          <a:p>
            <a:pPr marL="285750" lvl="0" indent="-285750" algn="just" rtl="0">
              <a:lnSpc>
                <a:spcPct val="100000"/>
              </a:lnSpc>
              <a:spcBef>
                <a:spcPts val="360"/>
              </a:spcBef>
              <a:spcAft>
                <a:spcPts val="0"/>
              </a:spcAft>
              <a:buSzPts val="1800"/>
              <a:buFont typeface="Times New Roman"/>
              <a:buChar char="•"/>
            </a:pPr>
            <a:r>
              <a:rPr lang="en" sz="1600">
                <a:latin typeface="Times New Roman"/>
                <a:ea typeface="Times New Roman"/>
                <a:cs typeface="Times New Roman"/>
                <a:sym typeface="Times New Roman"/>
              </a:rPr>
              <a:t>ResNet-50 is a deep neural network with 50 layers, divided into five stages.Each residual block in ResNet-50 follows a bottleneck design with 1x1 and 3x3 convolutions.</a:t>
            </a:r>
            <a:endParaRPr>
              <a:latin typeface="Times New Roman"/>
              <a:ea typeface="Times New Roman"/>
              <a:cs typeface="Times New Roman"/>
              <a:sym typeface="Times New Roman"/>
            </a:endParaRPr>
          </a:p>
          <a:p>
            <a:pPr marL="285750" lvl="0" indent="-285750" algn="just" rtl="0">
              <a:lnSpc>
                <a:spcPct val="100000"/>
              </a:lnSpc>
              <a:spcBef>
                <a:spcPts val="360"/>
              </a:spcBef>
              <a:spcAft>
                <a:spcPts val="0"/>
              </a:spcAft>
              <a:buSzPts val="1800"/>
              <a:buFont typeface="Times New Roman"/>
              <a:buChar char="•"/>
            </a:pPr>
            <a:r>
              <a:rPr lang="en" sz="1600">
                <a:latin typeface="Times New Roman"/>
                <a:ea typeface="Times New Roman"/>
                <a:cs typeface="Times New Roman"/>
                <a:sym typeface="Times New Roman"/>
              </a:rPr>
              <a:t>Skip connections (identity shortcuts) connect the output of one block to the input of the next, aiding in training deep networks and mitigating vanishing gradients.</a:t>
            </a:r>
            <a:endParaRPr>
              <a:latin typeface="Times New Roman"/>
              <a:ea typeface="Times New Roman"/>
              <a:cs typeface="Times New Roman"/>
              <a:sym typeface="Times New Roman"/>
            </a:endParaRPr>
          </a:p>
          <a:p>
            <a:pPr marL="285750" lvl="0" indent="-285750" algn="just" rtl="0">
              <a:lnSpc>
                <a:spcPct val="100000"/>
              </a:lnSpc>
              <a:spcBef>
                <a:spcPts val="360"/>
              </a:spcBef>
              <a:spcAft>
                <a:spcPts val="0"/>
              </a:spcAft>
              <a:buSzPts val="1800"/>
              <a:buFont typeface="Times New Roman"/>
              <a:buChar char="•"/>
            </a:pPr>
            <a:r>
              <a:rPr lang="en" sz="1600">
                <a:latin typeface="Times New Roman"/>
                <a:ea typeface="Times New Roman"/>
                <a:cs typeface="Times New Roman"/>
                <a:sym typeface="Times New Roman"/>
              </a:rPr>
              <a:t>The architecture is efficient due to its bottleneck design and skip connections, balancing accuracy and computation.</a:t>
            </a:r>
            <a:endParaRPr>
              <a:latin typeface="Times New Roman"/>
              <a:ea typeface="Times New Roman"/>
              <a:cs typeface="Times New Roman"/>
              <a:sym typeface="Times New Roman"/>
            </a:endParaRPr>
          </a:p>
          <a:p>
            <a:pPr marL="285750" lvl="0" indent="-285750" algn="just" rtl="0">
              <a:lnSpc>
                <a:spcPct val="100000"/>
              </a:lnSpc>
              <a:spcBef>
                <a:spcPts val="360"/>
              </a:spcBef>
              <a:spcAft>
                <a:spcPts val="0"/>
              </a:spcAft>
              <a:buSzPts val="1800"/>
              <a:buFont typeface="Times New Roman"/>
              <a:buChar char="•"/>
            </a:pPr>
            <a:r>
              <a:rPr lang="en" sz="1600">
                <a:latin typeface="Times New Roman"/>
                <a:ea typeface="Times New Roman"/>
                <a:cs typeface="Times New Roman"/>
                <a:sym typeface="Times New Roman"/>
              </a:rPr>
              <a:t>ResNet-50 is commonly used for image classification, object detection, and semantic segmentation.</a:t>
            </a:r>
            <a:endParaRPr>
              <a:latin typeface="Times New Roman"/>
              <a:ea typeface="Times New Roman"/>
              <a:cs typeface="Times New Roman"/>
              <a:sym typeface="Times New Roman"/>
            </a:endParaRPr>
          </a:p>
          <a:p>
            <a:pPr marL="285750" lvl="0" indent="-285750" algn="just" rtl="0">
              <a:lnSpc>
                <a:spcPct val="100000"/>
              </a:lnSpc>
              <a:spcBef>
                <a:spcPts val="360"/>
              </a:spcBef>
              <a:spcAft>
                <a:spcPts val="0"/>
              </a:spcAft>
              <a:buSzPts val="1800"/>
              <a:buFont typeface="Times New Roman"/>
              <a:buChar char="•"/>
            </a:pPr>
            <a:r>
              <a:rPr lang="en" sz="1600">
                <a:latin typeface="Times New Roman"/>
                <a:ea typeface="Times New Roman"/>
                <a:cs typeface="Times New Roman"/>
                <a:sym typeface="Times New Roman"/>
              </a:rPr>
              <a:t>Pretrained ResNet-50 models, trained on ImageNet, are often fine-tuned for various computer vision tasks.</a:t>
            </a:r>
            <a:endParaRPr sz="1600">
              <a:latin typeface="Times New Roman"/>
              <a:ea typeface="Times New Roman"/>
              <a:cs typeface="Times New Roman"/>
              <a:sym typeface="Times New Roman"/>
            </a:endParaRPr>
          </a:p>
        </p:txBody>
      </p:sp>
      <p:sp>
        <p:nvSpPr>
          <p:cNvPr id="294" name="Google Shape;294;p43"/>
          <p:cNvSpPr txBox="1">
            <a:spLocks noGrp="1"/>
          </p:cNvSpPr>
          <p:nvPr>
            <p:ph type="sldNum" idx="12"/>
          </p:nvPr>
        </p:nvSpPr>
        <p:spPr>
          <a:xfrm>
            <a:off x="7086600" y="4888706"/>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20</a:t>
            </a:fld>
            <a:endParaRPr/>
          </a:p>
        </p:txBody>
      </p:sp>
      <p:sp>
        <p:nvSpPr>
          <p:cNvPr id="295" name="Google Shape;295;p43"/>
          <p:cNvSpPr/>
          <p:nvPr/>
        </p:nvSpPr>
        <p:spPr>
          <a:xfrm>
            <a:off x="7405688" y="2363953"/>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6" name="Google Shape;296;p43"/>
          <p:cNvSpPr/>
          <p:nvPr/>
        </p:nvSpPr>
        <p:spPr>
          <a:xfrm rot="5400000">
            <a:off x="5741194" y="2194388"/>
            <a:ext cx="3633788" cy="1253530"/>
          </a:xfrm>
          <a:prstGeom prst="rect">
            <a:avLst/>
          </a:prstGeom>
          <a:noFill/>
          <a:ln>
            <a:noFill/>
          </a:ln>
        </p:spPr>
        <p:txBody>
          <a:bodyPr/>
          <a:lstStyle/>
          <a:p>
            <a:endParaRPr lang="en-IN"/>
          </a:p>
        </p:txBody>
      </p:sp>
      <p:pic>
        <p:nvPicPr>
          <p:cNvPr id="3" name="Picture 2">
            <a:extLst>
              <a:ext uri="{FF2B5EF4-FFF2-40B4-BE49-F238E27FC236}">
                <a16:creationId xmlns:a16="http://schemas.microsoft.com/office/drawing/2014/main" id="{02539FDF-7226-B594-70DD-FC5583D8085D}"/>
              </a:ext>
            </a:extLst>
          </p:cNvPr>
          <p:cNvPicPr>
            <a:picLocks noChangeAspect="1"/>
          </p:cNvPicPr>
          <p:nvPr/>
        </p:nvPicPr>
        <p:blipFill>
          <a:blip r:embed="rId3"/>
          <a:stretch>
            <a:fillRect/>
          </a:stretch>
        </p:blipFill>
        <p:spPr>
          <a:xfrm rot="5400000">
            <a:off x="5813587" y="2209664"/>
            <a:ext cx="3793802" cy="122297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4"/>
          <p:cNvSpPr txBox="1">
            <a:spLocks noGrp="1"/>
          </p:cNvSpPr>
          <p:nvPr>
            <p:ph type="title"/>
          </p:nvPr>
        </p:nvSpPr>
        <p:spPr>
          <a:xfrm>
            <a:off x="298174" y="7196"/>
            <a:ext cx="8229600" cy="659554"/>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3200"/>
              <a:buFont typeface="Calibri"/>
              <a:buNone/>
            </a:pPr>
            <a:r>
              <a:rPr lang="en" sz="3200" b="1">
                <a:solidFill>
                  <a:schemeClr val="lt1"/>
                </a:solidFill>
                <a:latin typeface="Times New Roman"/>
                <a:ea typeface="Times New Roman"/>
                <a:cs typeface="Times New Roman"/>
                <a:sym typeface="Times New Roman"/>
              </a:rPr>
              <a:t>IMPLEMENTATION SCREENSHOTS</a:t>
            </a:r>
            <a:endParaRPr sz="3200" b="1">
              <a:solidFill>
                <a:schemeClr val="lt1"/>
              </a:solidFill>
              <a:latin typeface="Times New Roman"/>
              <a:ea typeface="Times New Roman"/>
              <a:cs typeface="Times New Roman"/>
              <a:sym typeface="Times New Roman"/>
            </a:endParaRPr>
          </a:p>
        </p:txBody>
      </p:sp>
      <p:sp>
        <p:nvSpPr>
          <p:cNvPr id="302" name="Google Shape;302;p44" title="jhsakjd"/>
          <p:cNvSpPr txBox="1">
            <a:spLocks noGrp="1"/>
          </p:cNvSpPr>
          <p:nvPr>
            <p:ph type="body" idx="1"/>
          </p:nvPr>
        </p:nvSpPr>
        <p:spPr>
          <a:xfrm>
            <a:off x="228600" y="1047750"/>
            <a:ext cx="8610600" cy="3546873"/>
          </a:xfrm>
          <a:prstGeom prst="rect">
            <a:avLst/>
          </a:prstGeom>
          <a:noFill/>
          <a:ln>
            <a:noFill/>
          </a:ln>
        </p:spPr>
        <p:txBody>
          <a:bodyPr spcFirstLastPara="1" wrap="square" lIns="91425" tIns="45700" rIns="91425" bIns="45700" anchor="t" anchorCtr="0">
            <a:normAutofit/>
          </a:bodyPr>
          <a:lstStyle/>
          <a:p>
            <a:pPr marL="120650" lvl="0" indent="0" algn="l" rtl="0">
              <a:lnSpc>
                <a:spcPct val="150000"/>
              </a:lnSpc>
              <a:spcBef>
                <a:spcPts val="0"/>
              </a:spcBef>
              <a:spcAft>
                <a:spcPts val="0"/>
              </a:spcAft>
              <a:buSzPts val="2000"/>
              <a:buNone/>
            </a:pPr>
            <a:endParaRPr sz="2000"/>
          </a:p>
        </p:txBody>
      </p:sp>
      <p:sp>
        <p:nvSpPr>
          <p:cNvPr id="303" name="Google Shape;303;p44"/>
          <p:cNvSpPr txBox="1">
            <a:spLocks noGrp="1"/>
          </p:cNvSpPr>
          <p:nvPr>
            <p:ph type="dt" idx="10"/>
          </p:nvPr>
        </p:nvSpPr>
        <p:spPr>
          <a:xfrm>
            <a:off x="0" y="4888706"/>
            <a:ext cx="921026" cy="27384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9/04/2023</a:t>
            </a:r>
            <a:endParaRPr/>
          </a:p>
        </p:txBody>
      </p:sp>
      <p:sp>
        <p:nvSpPr>
          <p:cNvPr id="304" name="Google Shape;304;p44"/>
          <p:cNvSpPr txBox="1">
            <a:spLocks noGrp="1"/>
          </p:cNvSpPr>
          <p:nvPr>
            <p:ph type="sldNum" idx="12"/>
          </p:nvPr>
        </p:nvSpPr>
        <p:spPr>
          <a:xfrm>
            <a:off x="7086600" y="4888706"/>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
              <a:t>21</a:t>
            </a:fld>
            <a:endParaRPr/>
          </a:p>
        </p:txBody>
      </p:sp>
      <p:pic>
        <p:nvPicPr>
          <p:cNvPr id="305" name="Google Shape;305;p44"/>
          <p:cNvPicPr preferRelativeResize="0"/>
          <p:nvPr/>
        </p:nvPicPr>
        <p:blipFill rotWithShape="1">
          <a:blip r:embed="rId3">
            <a:alphaModFix/>
          </a:blip>
          <a:srcRect/>
          <a:stretch/>
        </p:blipFill>
        <p:spPr>
          <a:xfrm>
            <a:off x="904069" y="847427"/>
            <a:ext cx="7017809" cy="394751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5"/>
          <p:cNvSpPr txBox="1">
            <a:spLocks noGrp="1"/>
          </p:cNvSpPr>
          <p:nvPr>
            <p:ph type="title"/>
          </p:nvPr>
        </p:nvSpPr>
        <p:spPr>
          <a:xfrm>
            <a:off x="298174" y="7196"/>
            <a:ext cx="8229600" cy="659554"/>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3200"/>
              <a:buFont typeface="Calibri"/>
              <a:buNone/>
            </a:pPr>
            <a:r>
              <a:rPr lang="en" sz="3200" b="1">
                <a:solidFill>
                  <a:schemeClr val="lt1"/>
                </a:solidFill>
                <a:latin typeface="Times New Roman"/>
                <a:ea typeface="Times New Roman"/>
                <a:cs typeface="Times New Roman"/>
                <a:sym typeface="Times New Roman"/>
              </a:rPr>
              <a:t>IMPLEMENTATION SCREENSHOTS</a:t>
            </a:r>
            <a:endParaRPr sz="3200" b="1">
              <a:solidFill>
                <a:schemeClr val="lt1"/>
              </a:solidFill>
              <a:latin typeface="Times New Roman"/>
              <a:ea typeface="Times New Roman"/>
              <a:cs typeface="Times New Roman"/>
              <a:sym typeface="Times New Roman"/>
            </a:endParaRPr>
          </a:p>
        </p:txBody>
      </p:sp>
      <p:sp>
        <p:nvSpPr>
          <p:cNvPr id="311" name="Google Shape;311;p45" title="jhsakjd"/>
          <p:cNvSpPr txBox="1">
            <a:spLocks noGrp="1"/>
          </p:cNvSpPr>
          <p:nvPr>
            <p:ph type="body" idx="1"/>
          </p:nvPr>
        </p:nvSpPr>
        <p:spPr>
          <a:xfrm>
            <a:off x="228600" y="1047750"/>
            <a:ext cx="8610600" cy="3546873"/>
          </a:xfrm>
          <a:prstGeom prst="rect">
            <a:avLst/>
          </a:prstGeom>
          <a:noFill/>
          <a:ln>
            <a:noFill/>
          </a:ln>
        </p:spPr>
        <p:txBody>
          <a:bodyPr spcFirstLastPara="1" wrap="square" lIns="91425" tIns="45700" rIns="91425" bIns="45700" anchor="t" anchorCtr="0">
            <a:normAutofit/>
          </a:bodyPr>
          <a:lstStyle/>
          <a:p>
            <a:pPr marL="120650" lvl="0" indent="0" algn="l" rtl="0">
              <a:lnSpc>
                <a:spcPct val="150000"/>
              </a:lnSpc>
              <a:spcBef>
                <a:spcPts val="0"/>
              </a:spcBef>
              <a:spcAft>
                <a:spcPts val="0"/>
              </a:spcAft>
              <a:buSzPts val="2000"/>
              <a:buNone/>
            </a:pPr>
            <a:endParaRPr sz="2000"/>
          </a:p>
        </p:txBody>
      </p:sp>
      <p:sp>
        <p:nvSpPr>
          <p:cNvPr id="312" name="Google Shape;312;p45"/>
          <p:cNvSpPr txBox="1">
            <a:spLocks noGrp="1"/>
          </p:cNvSpPr>
          <p:nvPr>
            <p:ph type="dt" idx="10"/>
          </p:nvPr>
        </p:nvSpPr>
        <p:spPr>
          <a:xfrm>
            <a:off x="0" y="4888706"/>
            <a:ext cx="921026" cy="27384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9/04/2023</a:t>
            </a:r>
            <a:endParaRPr/>
          </a:p>
        </p:txBody>
      </p:sp>
      <p:sp>
        <p:nvSpPr>
          <p:cNvPr id="313" name="Google Shape;313;p45"/>
          <p:cNvSpPr txBox="1">
            <a:spLocks noGrp="1"/>
          </p:cNvSpPr>
          <p:nvPr>
            <p:ph type="sldNum" idx="12"/>
          </p:nvPr>
        </p:nvSpPr>
        <p:spPr>
          <a:xfrm>
            <a:off x="7086600" y="4888706"/>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
              <a:t>22</a:t>
            </a:fld>
            <a:endParaRPr/>
          </a:p>
        </p:txBody>
      </p:sp>
      <p:pic>
        <p:nvPicPr>
          <p:cNvPr id="314" name="Google Shape;314;p45"/>
          <p:cNvPicPr preferRelativeResize="0"/>
          <p:nvPr/>
        </p:nvPicPr>
        <p:blipFill rotWithShape="1">
          <a:blip r:embed="rId3">
            <a:alphaModFix/>
          </a:blip>
          <a:srcRect/>
          <a:stretch/>
        </p:blipFill>
        <p:spPr>
          <a:xfrm>
            <a:off x="410369" y="1535906"/>
            <a:ext cx="4072731" cy="2450306"/>
          </a:xfrm>
          <a:prstGeom prst="rect">
            <a:avLst/>
          </a:prstGeom>
          <a:noFill/>
          <a:ln>
            <a:noFill/>
          </a:ln>
        </p:spPr>
      </p:pic>
      <p:pic>
        <p:nvPicPr>
          <p:cNvPr id="315" name="Google Shape;315;p45"/>
          <p:cNvPicPr preferRelativeResize="0"/>
          <p:nvPr/>
        </p:nvPicPr>
        <p:blipFill rotWithShape="1">
          <a:blip r:embed="rId4">
            <a:alphaModFix/>
          </a:blip>
          <a:srcRect/>
          <a:stretch/>
        </p:blipFill>
        <p:spPr>
          <a:xfrm>
            <a:off x="4660900" y="1535906"/>
            <a:ext cx="3933031" cy="245030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6"/>
          <p:cNvSpPr txBox="1">
            <a:spLocks noGrp="1"/>
          </p:cNvSpPr>
          <p:nvPr>
            <p:ph type="title"/>
          </p:nvPr>
        </p:nvSpPr>
        <p:spPr>
          <a:xfrm>
            <a:off x="298174" y="7196"/>
            <a:ext cx="8229600" cy="659554"/>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3200"/>
              <a:buFont typeface="Calibri"/>
              <a:buNone/>
            </a:pPr>
            <a:r>
              <a:rPr lang="en" sz="3200" b="1">
                <a:solidFill>
                  <a:schemeClr val="lt1"/>
                </a:solidFill>
                <a:latin typeface="Times New Roman"/>
                <a:ea typeface="Times New Roman"/>
                <a:cs typeface="Times New Roman"/>
                <a:sym typeface="Times New Roman"/>
              </a:rPr>
              <a:t>IMPLEMENTATION SCREENSHOTS</a:t>
            </a:r>
            <a:endParaRPr sz="3200" b="1">
              <a:solidFill>
                <a:schemeClr val="lt1"/>
              </a:solidFill>
              <a:latin typeface="Times New Roman"/>
              <a:ea typeface="Times New Roman"/>
              <a:cs typeface="Times New Roman"/>
              <a:sym typeface="Times New Roman"/>
            </a:endParaRPr>
          </a:p>
        </p:txBody>
      </p:sp>
      <p:sp>
        <p:nvSpPr>
          <p:cNvPr id="321" name="Google Shape;321;p46" title="jhsakjd"/>
          <p:cNvSpPr txBox="1">
            <a:spLocks noGrp="1"/>
          </p:cNvSpPr>
          <p:nvPr>
            <p:ph type="body" idx="1"/>
          </p:nvPr>
        </p:nvSpPr>
        <p:spPr>
          <a:xfrm>
            <a:off x="228600" y="1047750"/>
            <a:ext cx="8610600" cy="3546873"/>
          </a:xfrm>
          <a:prstGeom prst="rect">
            <a:avLst/>
          </a:prstGeom>
          <a:noFill/>
          <a:ln>
            <a:noFill/>
          </a:ln>
        </p:spPr>
        <p:txBody>
          <a:bodyPr spcFirstLastPara="1" wrap="square" lIns="91425" tIns="45700" rIns="91425" bIns="45700" anchor="t" anchorCtr="0">
            <a:normAutofit/>
          </a:bodyPr>
          <a:lstStyle/>
          <a:p>
            <a:pPr marL="120650" lvl="0" indent="0" algn="l" rtl="0">
              <a:lnSpc>
                <a:spcPct val="150000"/>
              </a:lnSpc>
              <a:spcBef>
                <a:spcPts val="0"/>
              </a:spcBef>
              <a:spcAft>
                <a:spcPts val="0"/>
              </a:spcAft>
              <a:buSzPts val="2000"/>
              <a:buNone/>
            </a:pPr>
            <a:endParaRPr sz="2000"/>
          </a:p>
        </p:txBody>
      </p:sp>
      <p:sp>
        <p:nvSpPr>
          <p:cNvPr id="322" name="Google Shape;322;p46"/>
          <p:cNvSpPr txBox="1">
            <a:spLocks noGrp="1"/>
          </p:cNvSpPr>
          <p:nvPr>
            <p:ph type="dt" idx="10"/>
          </p:nvPr>
        </p:nvSpPr>
        <p:spPr>
          <a:xfrm>
            <a:off x="0" y="4888706"/>
            <a:ext cx="921026" cy="27384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9/04/2023</a:t>
            </a:r>
            <a:endParaRPr/>
          </a:p>
        </p:txBody>
      </p:sp>
      <p:sp>
        <p:nvSpPr>
          <p:cNvPr id="323" name="Google Shape;323;p46"/>
          <p:cNvSpPr txBox="1">
            <a:spLocks noGrp="1"/>
          </p:cNvSpPr>
          <p:nvPr>
            <p:ph type="sldNum" idx="12"/>
          </p:nvPr>
        </p:nvSpPr>
        <p:spPr>
          <a:xfrm>
            <a:off x="7086600" y="4888706"/>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
              <a:t>23</a:t>
            </a:fld>
            <a:endParaRPr/>
          </a:p>
        </p:txBody>
      </p:sp>
      <p:pic>
        <p:nvPicPr>
          <p:cNvPr id="324" name="Google Shape;324;p46"/>
          <p:cNvPicPr preferRelativeResize="0"/>
          <p:nvPr/>
        </p:nvPicPr>
        <p:blipFill rotWithShape="1">
          <a:blip r:embed="rId3">
            <a:alphaModFix/>
          </a:blip>
          <a:srcRect/>
          <a:stretch/>
        </p:blipFill>
        <p:spPr>
          <a:xfrm>
            <a:off x="771922" y="1499592"/>
            <a:ext cx="3421856" cy="2643188"/>
          </a:xfrm>
          <a:prstGeom prst="rect">
            <a:avLst/>
          </a:prstGeom>
          <a:noFill/>
          <a:ln>
            <a:noFill/>
          </a:ln>
        </p:spPr>
      </p:pic>
      <p:pic>
        <p:nvPicPr>
          <p:cNvPr id="325" name="Google Shape;325;p46"/>
          <p:cNvPicPr preferRelativeResize="0"/>
          <p:nvPr/>
        </p:nvPicPr>
        <p:blipFill rotWithShape="1">
          <a:blip r:embed="rId4">
            <a:alphaModFix/>
          </a:blip>
          <a:srcRect/>
          <a:stretch/>
        </p:blipFill>
        <p:spPr>
          <a:xfrm>
            <a:off x="4737100" y="1499591"/>
            <a:ext cx="3349625" cy="266819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7"/>
          <p:cNvSpPr txBox="1">
            <a:spLocks noGrp="1"/>
          </p:cNvSpPr>
          <p:nvPr>
            <p:ph type="title"/>
          </p:nvPr>
        </p:nvSpPr>
        <p:spPr>
          <a:xfrm>
            <a:off x="298174" y="7196"/>
            <a:ext cx="8229600" cy="659554"/>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3200"/>
              <a:buFont typeface="Calibri"/>
              <a:buNone/>
            </a:pPr>
            <a:r>
              <a:rPr lang="en" sz="3200" b="1">
                <a:solidFill>
                  <a:schemeClr val="lt1"/>
                </a:solidFill>
                <a:latin typeface="Times New Roman"/>
                <a:ea typeface="Times New Roman"/>
                <a:cs typeface="Times New Roman"/>
                <a:sym typeface="Times New Roman"/>
              </a:rPr>
              <a:t>IMPLEMENTATION SCREENSHOTS</a:t>
            </a:r>
            <a:endParaRPr sz="3200" b="1">
              <a:solidFill>
                <a:schemeClr val="lt1"/>
              </a:solidFill>
              <a:latin typeface="Times New Roman"/>
              <a:ea typeface="Times New Roman"/>
              <a:cs typeface="Times New Roman"/>
              <a:sym typeface="Times New Roman"/>
            </a:endParaRPr>
          </a:p>
        </p:txBody>
      </p:sp>
      <p:sp>
        <p:nvSpPr>
          <p:cNvPr id="331" name="Google Shape;331;p47" title="jhsakjd"/>
          <p:cNvSpPr txBox="1">
            <a:spLocks noGrp="1"/>
          </p:cNvSpPr>
          <p:nvPr>
            <p:ph type="body" idx="1"/>
          </p:nvPr>
        </p:nvSpPr>
        <p:spPr>
          <a:xfrm>
            <a:off x="228600" y="1047750"/>
            <a:ext cx="8610600" cy="3546873"/>
          </a:xfrm>
          <a:prstGeom prst="rect">
            <a:avLst/>
          </a:prstGeom>
          <a:noFill/>
          <a:ln>
            <a:noFill/>
          </a:ln>
        </p:spPr>
        <p:txBody>
          <a:bodyPr spcFirstLastPara="1" wrap="square" lIns="91425" tIns="45700" rIns="91425" bIns="45700" anchor="t" anchorCtr="0">
            <a:normAutofit/>
          </a:bodyPr>
          <a:lstStyle/>
          <a:p>
            <a:pPr marL="457200" lvl="0" indent="-209550" algn="l" rtl="0">
              <a:lnSpc>
                <a:spcPct val="150000"/>
              </a:lnSpc>
              <a:spcBef>
                <a:spcPts val="0"/>
              </a:spcBef>
              <a:spcAft>
                <a:spcPts val="0"/>
              </a:spcAft>
              <a:buSzPts val="2000"/>
              <a:buNone/>
            </a:pPr>
            <a:endParaRPr sz="2000"/>
          </a:p>
        </p:txBody>
      </p:sp>
      <p:sp>
        <p:nvSpPr>
          <p:cNvPr id="332" name="Google Shape;332;p47"/>
          <p:cNvSpPr txBox="1">
            <a:spLocks noGrp="1"/>
          </p:cNvSpPr>
          <p:nvPr>
            <p:ph type="dt" idx="10"/>
          </p:nvPr>
        </p:nvSpPr>
        <p:spPr>
          <a:xfrm>
            <a:off x="0" y="4888706"/>
            <a:ext cx="921026" cy="27384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9/04/2023</a:t>
            </a:r>
            <a:endParaRPr/>
          </a:p>
        </p:txBody>
      </p:sp>
      <p:sp>
        <p:nvSpPr>
          <p:cNvPr id="333" name="Google Shape;333;p47"/>
          <p:cNvSpPr txBox="1">
            <a:spLocks noGrp="1"/>
          </p:cNvSpPr>
          <p:nvPr>
            <p:ph type="sldNum" idx="12"/>
          </p:nvPr>
        </p:nvSpPr>
        <p:spPr>
          <a:xfrm>
            <a:off x="7086600" y="4888706"/>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
              <a:t>24</a:t>
            </a:fld>
            <a:endParaRPr/>
          </a:p>
        </p:txBody>
      </p:sp>
      <p:pic>
        <p:nvPicPr>
          <p:cNvPr id="334" name="Google Shape;334;p47"/>
          <p:cNvPicPr preferRelativeResize="0"/>
          <p:nvPr/>
        </p:nvPicPr>
        <p:blipFill rotWithShape="1">
          <a:blip r:embed="rId3">
            <a:alphaModFix/>
          </a:blip>
          <a:srcRect/>
          <a:stretch/>
        </p:blipFill>
        <p:spPr>
          <a:xfrm>
            <a:off x="1701799" y="1228129"/>
            <a:ext cx="5664201" cy="318611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8"/>
          <p:cNvSpPr txBox="1">
            <a:spLocks noGrp="1"/>
          </p:cNvSpPr>
          <p:nvPr>
            <p:ph type="title"/>
          </p:nvPr>
        </p:nvSpPr>
        <p:spPr>
          <a:xfrm>
            <a:off x="298174" y="7196"/>
            <a:ext cx="8229600" cy="659554"/>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3200"/>
              <a:buFont typeface="Calibri"/>
              <a:buNone/>
            </a:pPr>
            <a:r>
              <a:rPr lang="en" sz="3200" b="1">
                <a:solidFill>
                  <a:schemeClr val="lt1"/>
                </a:solidFill>
                <a:latin typeface="Times New Roman"/>
                <a:ea typeface="Times New Roman"/>
                <a:cs typeface="Times New Roman"/>
                <a:sym typeface="Times New Roman"/>
              </a:rPr>
              <a:t>REFERENCES</a:t>
            </a:r>
            <a:endParaRPr sz="3200" b="1">
              <a:solidFill>
                <a:schemeClr val="lt1"/>
              </a:solidFill>
              <a:latin typeface="Times New Roman"/>
              <a:ea typeface="Times New Roman"/>
              <a:cs typeface="Times New Roman"/>
              <a:sym typeface="Times New Roman"/>
            </a:endParaRPr>
          </a:p>
        </p:txBody>
      </p:sp>
      <p:sp>
        <p:nvSpPr>
          <p:cNvPr id="340" name="Google Shape;340;p48" title="jhsakjd"/>
          <p:cNvSpPr txBox="1">
            <a:spLocks noGrp="1"/>
          </p:cNvSpPr>
          <p:nvPr>
            <p:ph type="body" idx="1"/>
          </p:nvPr>
        </p:nvSpPr>
        <p:spPr>
          <a:xfrm>
            <a:off x="228600" y="1047750"/>
            <a:ext cx="8610600" cy="3546873"/>
          </a:xfrm>
          <a:prstGeom prst="rect">
            <a:avLst/>
          </a:prstGeom>
          <a:noFill/>
          <a:ln>
            <a:noFill/>
          </a:ln>
        </p:spPr>
        <p:txBody>
          <a:bodyPr spcFirstLastPara="1" wrap="square" lIns="91425" tIns="45700" rIns="91425" bIns="45700" anchor="t" anchorCtr="0">
            <a:noAutofit/>
          </a:bodyPr>
          <a:lstStyle/>
          <a:p>
            <a:pPr marL="120650" lvl="0" indent="0" algn="just" rtl="0">
              <a:lnSpc>
                <a:spcPct val="150000"/>
              </a:lnSpc>
              <a:spcBef>
                <a:spcPts val="0"/>
              </a:spcBef>
              <a:spcAft>
                <a:spcPts val="0"/>
              </a:spcAft>
              <a:buSzPts val="1600"/>
              <a:buNone/>
            </a:pPr>
            <a:r>
              <a:rPr lang="en" sz="1800" dirty="0">
                <a:latin typeface="Times New Roman"/>
                <a:ea typeface="Times New Roman"/>
                <a:cs typeface="Times New Roman"/>
                <a:sym typeface="Times New Roman"/>
              </a:rPr>
              <a:t>1.)Roy, Arka; Satija, Udit, ”A Novel Melspectrogram Snippet Representation Learning Framework For Severity Detection of Chronic Obstructive Pulmonary Diseases” in IEEE Transactions on Intrumentation and Measurement(Volume 72),2020 </a:t>
            </a:r>
            <a:endParaRPr sz="3400" dirty="0">
              <a:latin typeface="Times New Roman"/>
              <a:ea typeface="Times New Roman"/>
              <a:cs typeface="Times New Roman"/>
              <a:sym typeface="Times New Roman"/>
            </a:endParaRPr>
          </a:p>
          <a:p>
            <a:pPr marL="120650" lvl="0" indent="0" algn="just" rtl="0">
              <a:lnSpc>
                <a:spcPct val="150000"/>
              </a:lnSpc>
              <a:spcBef>
                <a:spcPts val="0"/>
              </a:spcBef>
              <a:spcAft>
                <a:spcPts val="0"/>
              </a:spcAft>
              <a:buSzPts val="1600"/>
              <a:buNone/>
            </a:pPr>
            <a:r>
              <a:rPr lang="en" sz="1800" dirty="0">
                <a:latin typeface="Times New Roman"/>
                <a:ea typeface="Times New Roman"/>
                <a:cs typeface="Times New Roman"/>
                <a:sym typeface="Times New Roman"/>
              </a:rPr>
              <a:t>2.)Lam Pham, Huy Phan, Ramaswamy Palaniappan, Alfred Mertins, Ian McLoughlin,”CNN-MoE based framework for classification of respiratory anomalies and lung disease detection”in IEEE ,2021</a:t>
            </a:r>
            <a:endParaRPr sz="3400" dirty="0">
              <a:latin typeface="Times New Roman"/>
              <a:ea typeface="Times New Roman"/>
              <a:cs typeface="Times New Roman"/>
              <a:sym typeface="Times New Roman"/>
            </a:endParaRPr>
          </a:p>
          <a:p>
            <a:pPr marL="120650" lvl="0" indent="0" algn="just" rtl="0">
              <a:lnSpc>
                <a:spcPct val="150000"/>
              </a:lnSpc>
              <a:spcBef>
                <a:spcPts val="0"/>
              </a:spcBef>
              <a:spcAft>
                <a:spcPts val="0"/>
              </a:spcAft>
              <a:buSzPts val="1600"/>
              <a:buNone/>
            </a:pPr>
            <a:r>
              <a:rPr lang="en" sz="1800" dirty="0">
                <a:latin typeface="Times New Roman"/>
                <a:ea typeface="Times New Roman"/>
                <a:cs typeface="Times New Roman"/>
                <a:sym typeface="Times New Roman"/>
              </a:rPr>
              <a:t>3.)Jyotibdha Acharya and Arindam,”Deep Neural Network for Respiratory Sound Classification in Wearable Devices Enabled by Patient Specific Model Tuning” in IEEE Transactions on Biomedical Circuits and Systems,volume 14,Issue:3,2020</a:t>
            </a:r>
            <a:endParaRPr sz="1800" dirty="0">
              <a:latin typeface="Times New Roman"/>
              <a:ea typeface="Times New Roman"/>
              <a:cs typeface="Times New Roman"/>
              <a:sym typeface="Times New Roman"/>
            </a:endParaRPr>
          </a:p>
        </p:txBody>
      </p:sp>
      <p:sp>
        <p:nvSpPr>
          <p:cNvPr id="341" name="Google Shape;341;p48"/>
          <p:cNvSpPr txBox="1">
            <a:spLocks noGrp="1"/>
          </p:cNvSpPr>
          <p:nvPr>
            <p:ph type="dt" idx="10"/>
          </p:nvPr>
        </p:nvSpPr>
        <p:spPr>
          <a:xfrm>
            <a:off x="0" y="4888706"/>
            <a:ext cx="921026" cy="27384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9/04/2023</a:t>
            </a:r>
            <a:endParaRPr/>
          </a:p>
        </p:txBody>
      </p:sp>
      <p:sp>
        <p:nvSpPr>
          <p:cNvPr id="342" name="Google Shape;342;p48"/>
          <p:cNvSpPr txBox="1">
            <a:spLocks noGrp="1"/>
          </p:cNvSpPr>
          <p:nvPr>
            <p:ph type="sldNum" idx="12"/>
          </p:nvPr>
        </p:nvSpPr>
        <p:spPr>
          <a:xfrm>
            <a:off x="7086600" y="4888706"/>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9"/>
          <p:cNvSpPr txBox="1">
            <a:spLocks noGrp="1"/>
          </p:cNvSpPr>
          <p:nvPr>
            <p:ph type="title"/>
          </p:nvPr>
        </p:nvSpPr>
        <p:spPr>
          <a:xfrm>
            <a:off x="298174" y="7196"/>
            <a:ext cx="8229600" cy="659554"/>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3200"/>
              <a:buFont typeface="Calibri"/>
              <a:buNone/>
            </a:pPr>
            <a:r>
              <a:rPr lang="en" sz="3200" b="1">
                <a:solidFill>
                  <a:schemeClr val="lt1"/>
                </a:solidFill>
                <a:latin typeface="Times New Roman"/>
                <a:ea typeface="Times New Roman"/>
                <a:cs typeface="Times New Roman"/>
                <a:sym typeface="Times New Roman"/>
              </a:rPr>
              <a:t>REFERENCES</a:t>
            </a:r>
            <a:endParaRPr sz="3200" b="1">
              <a:solidFill>
                <a:schemeClr val="lt1"/>
              </a:solidFill>
              <a:latin typeface="Times New Roman"/>
              <a:ea typeface="Times New Roman"/>
              <a:cs typeface="Times New Roman"/>
              <a:sym typeface="Times New Roman"/>
            </a:endParaRPr>
          </a:p>
        </p:txBody>
      </p:sp>
      <p:sp>
        <p:nvSpPr>
          <p:cNvPr id="348" name="Google Shape;348;p49" title="jhsakjd"/>
          <p:cNvSpPr txBox="1">
            <a:spLocks noGrp="1"/>
          </p:cNvSpPr>
          <p:nvPr>
            <p:ph type="body" idx="1"/>
          </p:nvPr>
        </p:nvSpPr>
        <p:spPr>
          <a:xfrm>
            <a:off x="228600" y="1047750"/>
            <a:ext cx="8610600" cy="3546873"/>
          </a:xfrm>
          <a:prstGeom prst="rect">
            <a:avLst/>
          </a:prstGeom>
          <a:noFill/>
          <a:ln>
            <a:noFill/>
          </a:ln>
        </p:spPr>
        <p:txBody>
          <a:bodyPr spcFirstLastPara="1" wrap="square" lIns="91425" tIns="45700" rIns="91425" bIns="45700" anchor="t" anchorCtr="0">
            <a:normAutofit lnSpcReduction="10000"/>
          </a:bodyPr>
          <a:lstStyle/>
          <a:p>
            <a:pPr marL="120650" lvl="0" indent="0" algn="just" rtl="0">
              <a:lnSpc>
                <a:spcPct val="150000"/>
              </a:lnSpc>
              <a:spcBef>
                <a:spcPts val="0"/>
              </a:spcBef>
              <a:spcAft>
                <a:spcPts val="0"/>
              </a:spcAft>
              <a:buSzPts val="2000"/>
              <a:buNone/>
            </a:pPr>
            <a:r>
              <a:rPr lang="en" sz="2000" dirty="0">
                <a:latin typeface="Times New Roman"/>
                <a:ea typeface="Times New Roman"/>
                <a:cs typeface="Times New Roman"/>
                <a:sym typeface="Times New Roman"/>
              </a:rPr>
              <a:t>4.)Samiul Based Shuvo, Shams Nafisa Ali,Soham Irtiza Swapnil,Taufiq Hasan,     and Mohammed Imamul Hassan Bhuiyan ,“A Lightweight CNN Model for Detecting Respiratory Diseases from Lung Auscultation Sounds using EMD-CWT-based Hybrid Scalogram” in IEEE journal of Biomedical and Health Informatics,Volume:25,Issue:7 ,2020                     </a:t>
            </a:r>
            <a:endParaRPr dirty="0">
              <a:latin typeface="Times New Roman"/>
              <a:ea typeface="Times New Roman"/>
              <a:cs typeface="Times New Roman"/>
              <a:sym typeface="Times New Roman"/>
            </a:endParaRPr>
          </a:p>
          <a:p>
            <a:pPr marL="120650" lvl="0" indent="0" algn="just" rtl="0">
              <a:lnSpc>
                <a:spcPct val="150000"/>
              </a:lnSpc>
              <a:spcBef>
                <a:spcPts val="0"/>
              </a:spcBef>
              <a:spcAft>
                <a:spcPts val="0"/>
              </a:spcAft>
              <a:buSzPts val="2000"/>
              <a:buNone/>
            </a:pPr>
            <a:r>
              <a:rPr lang="en" sz="2000" dirty="0">
                <a:latin typeface="Times New Roman"/>
                <a:ea typeface="Times New Roman"/>
                <a:cs typeface="Times New Roman"/>
                <a:sym typeface="Times New Roman"/>
              </a:rPr>
              <a:t>5.)Alyaa Hamel Sfayyih, Nasri Sulaiman and Ahmad H. Sabry,“A review on lung disease recognition by acoustic signal analysis with deep learning networks in Springer”,Journal of big Data,2023</a:t>
            </a:r>
            <a:endParaRPr sz="2000" dirty="0">
              <a:latin typeface="Times New Roman"/>
              <a:ea typeface="Times New Roman"/>
              <a:cs typeface="Times New Roman"/>
              <a:sym typeface="Times New Roman"/>
            </a:endParaRPr>
          </a:p>
        </p:txBody>
      </p:sp>
      <p:sp>
        <p:nvSpPr>
          <p:cNvPr id="349" name="Google Shape;349;p49"/>
          <p:cNvSpPr txBox="1">
            <a:spLocks noGrp="1"/>
          </p:cNvSpPr>
          <p:nvPr>
            <p:ph type="dt" idx="10"/>
          </p:nvPr>
        </p:nvSpPr>
        <p:spPr>
          <a:xfrm>
            <a:off x="0" y="4888706"/>
            <a:ext cx="921026" cy="27384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
              <a:t>9/04/2023</a:t>
            </a:r>
            <a:endParaRPr/>
          </a:p>
        </p:txBody>
      </p:sp>
      <p:sp>
        <p:nvSpPr>
          <p:cNvPr id="350" name="Google Shape;350;p49"/>
          <p:cNvSpPr txBox="1">
            <a:spLocks noGrp="1"/>
          </p:cNvSpPr>
          <p:nvPr>
            <p:ph type="sldNum" idx="12"/>
          </p:nvPr>
        </p:nvSpPr>
        <p:spPr>
          <a:xfrm>
            <a:off x="7086600" y="4888706"/>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298174" y="7196"/>
            <a:ext cx="8229600" cy="6597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 sz="3300" b="1">
                <a:solidFill>
                  <a:schemeClr val="lt1"/>
                </a:solidFill>
                <a:latin typeface="Times New Roman"/>
                <a:ea typeface="Times New Roman"/>
                <a:cs typeface="Times New Roman"/>
                <a:sym typeface="Times New Roman"/>
              </a:rPr>
              <a:t>BASIC CONCEPTS</a:t>
            </a:r>
            <a:endParaRPr sz="3300" b="1">
              <a:solidFill>
                <a:schemeClr val="lt1"/>
              </a:solidFill>
              <a:latin typeface="Times New Roman"/>
              <a:ea typeface="Times New Roman"/>
              <a:cs typeface="Times New Roman"/>
              <a:sym typeface="Times New Roman"/>
            </a:endParaRPr>
          </a:p>
        </p:txBody>
      </p:sp>
      <p:sp>
        <p:nvSpPr>
          <p:cNvPr id="153" name="Google Shape;153;p26"/>
          <p:cNvSpPr txBox="1">
            <a:spLocks noGrp="1"/>
          </p:cNvSpPr>
          <p:nvPr>
            <p:ph type="body" idx="1"/>
          </p:nvPr>
        </p:nvSpPr>
        <p:spPr>
          <a:xfrm>
            <a:off x="228600" y="1047750"/>
            <a:ext cx="8610600" cy="35469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360"/>
              </a:spcBef>
              <a:spcAft>
                <a:spcPts val="0"/>
              </a:spcAft>
              <a:buSzPts val="1800"/>
              <a:buNone/>
            </a:pPr>
            <a:r>
              <a:rPr lang="en" sz="3500" b="1">
                <a:latin typeface="Times New Roman"/>
                <a:ea typeface="Times New Roman"/>
                <a:cs typeface="Times New Roman"/>
                <a:sym typeface="Times New Roman"/>
              </a:rPr>
              <a:t>COPD</a:t>
            </a:r>
            <a:r>
              <a:rPr lang="en" b="1">
                <a:latin typeface="Times New Roman"/>
                <a:ea typeface="Times New Roman"/>
                <a:cs typeface="Times New Roman"/>
                <a:sym typeface="Times New Roman"/>
              </a:rPr>
              <a:t> </a:t>
            </a:r>
            <a:endParaRPr b="1">
              <a:latin typeface="Times New Roman"/>
              <a:ea typeface="Times New Roman"/>
              <a:cs typeface="Times New Roman"/>
              <a:sym typeface="Times New Roman"/>
            </a:endParaRPr>
          </a:p>
          <a:p>
            <a:pPr marL="0" lvl="0" indent="0" algn="l" rtl="0">
              <a:lnSpc>
                <a:spcPct val="100000"/>
              </a:lnSpc>
              <a:spcBef>
                <a:spcPts val="360"/>
              </a:spcBef>
              <a:spcAft>
                <a:spcPts val="0"/>
              </a:spcAft>
              <a:buSzPts val="1800"/>
              <a:buNone/>
            </a:pPr>
            <a:endParaRPr b="1">
              <a:latin typeface="Times New Roman"/>
              <a:ea typeface="Times New Roman"/>
              <a:cs typeface="Times New Roman"/>
              <a:sym typeface="Times New Roman"/>
            </a:endParaRPr>
          </a:p>
          <a:p>
            <a:pPr marL="457200" lvl="0" indent="-342900" algn="l" rtl="0">
              <a:lnSpc>
                <a:spcPct val="100000"/>
              </a:lnSpc>
              <a:spcBef>
                <a:spcPts val="360"/>
              </a:spcBef>
              <a:spcAft>
                <a:spcPts val="0"/>
              </a:spcAft>
              <a:buSzPts val="1800"/>
              <a:buFont typeface="Times New Roman"/>
              <a:buChar char="•"/>
            </a:pPr>
            <a:r>
              <a:rPr lang="en">
                <a:latin typeface="Times New Roman"/>
                <a:ea typeface="Times New Roman"/>
                <a:cs typeface="Times New Roman"/>
                <a:sym typeface="Times New Roman"/>
              </a:rPr>
              <a:t>Chronic Obstructive Pulmonary Disease</a:t>
            </a:r>
            <a:endParaRPr>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Font typeface="Times New Roman"/>
              <a:buChar char="•"/>
            </a:pPr>
            <a:r>
              <a:rPr lang="en">
                <a:latin typeface="Times New Roman"/>
                <a:ea typeface="Times New Roman"/>
                <a:cs typeface="Times New Roman"/>
                <a:sym typeface="Times New Roman"/>
              </a:rPr>
              <a:t>A progressive lung disease characterized by airflow limitation and breathing difficulties</a:t>
            </a:r>
            <a:endParaRPr>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Font typeface="Times New Roman"/>
              <a:buChar char="•"/>
            </a:pPr>
            <a:r>
              <a:rPr lang="en">
                <a:latin typeface="Times New Roman"/>
                <a:ea typeface="Times New Roman"/>
                <a:cs typeface="Times New Roman"/>
                <a:sym typeface="Times New Roman"/>
              </a:rPr>
              <a:t>Primary causes includes - smoking, air pollutants and genetic factors.</a:t>
            </a:r>
            <a:endParaRPr>
              <a:latin typeface="Times New Roman"/>
              <a:ea typeface="Times New Roman"/>
              <a:cs typeface="Times New Roman"/>
              <a:sym typeface="Times New Roman"/>
            </a:endParaRPr>
          </a:p>
          <a:p>
            <a:pPr marL="0" lvl="0" indent="0" algn="l" rtl="0">
              <a:lnSpc>
                <a:spcPct val="100000"/>
              </a:lnSpc>
              <a:spcBef>
                <a:spcPts val="360"/>
              </a:spcBef>
              <a:spcAft>
                <a:spcPts val="0"/>
              </a:spcAft>
              <a:buSzPts val="1800"/>
              <a:buNone/>
            </a:pPr>
            <a:endParaRPr>
              <a:latin typeface="Times New Roman"/>
              <a:ea typeface="Times New Roman"/>
              <a:cs typeface="Times New Roman"/>
              <a:sym typeface="Times New Roman"/>
            </a:endParaRPr>
          </a:p>
        </p:txBody>
      </p:sp>
      <p:sp>
        <p:nvSpPr>
          <p:cNvPr id="154" name="Google Shape;154;p26"/>
          <p:cNvSpPr txBox="1">
            <a:spLocks noGrp="1"/>
          </p:cNvSpPr>
          <p:nvPr>
            <p:ph type="sldNum" idx="12"/>
          </p:nvPr>
        </p:nvSpPr>
        <p:spPr>
          <a:xfrm>
            <a:off x="7086600" y="4888706"/>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298174" y="7196"/>
            <a:ext cx="8229600" cy="6597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100"/>
              <a:buFont typeface="Arial"/>
              <a:buNone/>
            </a:pPr>
            <a:r>
              <a:rPr lang="en" sz="3300" b="1">
                <a:solidFill>
                  <a:schemeClr val="lt1"/>
                </a:solidFill>
                <a:latin typeface="Times New Roman"/>
                <a:ea typeface="Times New Roman"/>
                <a:cs typeface="Times New Roman"/>
                <a:sym typeface="Times New Roman"/>
              </a:rPr>
              <a:t>BASIC CONCEPTS</a:t>
            </a:r>
            <a:endParaRPr b="1">
              <a:latin typeface="Times New Roman"/>
              <a:ea typeface="Times New Roman"/>
              <a:cs typeface="Times New Roman"/>
              <a:sym typeface="Times New Roman"/>
            </a:endParaRPr>
          </a:p>
        </p:txBody>
      </p:sp>
      <p:sp>
        <p:nvSpPr>
          <p:cNvPr id="161" name="Google Shape;161;p27"/>
          <p:cNvSpPr txBox="1">
            <a:spLocks noGrp="1"/>
          </p:cNvSpPr>
          <p:nvPr>
            <p:ph type="body" idx="1"/>
          </p:nvPr>
        </p:nvSpPr>
        <p:spPr>
          <a:xfrm>
            <a:off x="203597" y="1114426"/>
            <a:ext cx="8736806" cy="3529012"/>
          </a:xfrm>
          <a:prstGeom prst="rect">
            <a:avLst/>
          </a:prstGeom>
          <a:noFill/>
          <a:ln>
            <a:noFill/>
          </a:ln>
        </p:spPr>
        <p:txBody>
          <a:bodyPr spcFirstLastPara="1" wrap="square" lIns="91425" tIns="45700" rIns="91425" bIns="45700" anchor="t" anchorCtr="0">
            <a:noAutofit/>
          </a:bodyPr>
          <a:lstStyle/>
          <a:p>
            <a:pPr marL="114300" lvl="0" indent="0" algn="just" rtl="0">
              <a:lnSpc>
                <a:spcPct val="80000"/>
              </a:lnSpc>
              <a:spcBef>
                <a:spcPts val="0"/>
              </a:spcBef>
              <a:spcAft>
                <a:spcPts val="0"/>
              </a:spcAft>
              <a:buSzPts val="1665"/>
              <a:buNone/>
            </a:pPr>
            <a:r>
              <a:rPr lang="en" sz="2350" b="1" dirty="0">
                <a:latin typeface="Times New Roman"/>
                <a:ea typeface="Times New Roman"/>
                <a:cs typeface="Times New Roman"/>
                <a:sym typeface="Times New Roman"/>
              </a:rPr>
              <a:t>SPECTROGRAM</a:t>
            </a:r>
            <a:endParaRPr sz="3459" dirty="0">
              <a:latin typeface="Times New Roman"/>
              <a:ea typeface="Times New Roman"/>
              <a:cs typeface="Times New Roman"/>
              <a:sym typeface="Times New Roman"/>
            </a:endParaRPr>
          </a:p>
          <a:p>
            <a:pPr marL="457200" lvl="0" indent="-366077" algn="just" rtl="0">
              <a:lnSpc>
                <a:spcPct val="80000"/>
              </a:lnSpc>
              <a:spcBef>
                <a:spcPts val="360"/>
              </a:spcBef>
              <a:spcAft>
                <a:spcPts val="0"/>
              </a:spcAft>
              <a:buClr>
                <a:schemeClr val="dk1"/>
              </a:buClr>
              <a:buSzPts val="2165"/>
              <a:buFont typeface="Times New Roman"/>
              <a:buChar char="•"/>
            </a:pPr>
            <a:r>
              <a:rPr lang="en" sz="2165" i="0" dirty="0">
                <a:solidFill>
                  <a:schemeClr val="dk1"/>
                </a:solidFill>
                <a:latin typeface="Times New Roman"/>
                <a:ea typeface="Times New Roman"/>
                <a:cs typeface="Times New Roman"/>
                <a:sym typeface="Times New Roman"/>
              </a:rPr>
              <a:t>Visual representation of frequency changes over time in lung sounds.</a:t>
            </a:r>
            <a:endParaRPr sz="3459" dirty="0">
              <a:latin typeface="Times New Roman"/>
              <a:ea typeface="Times New Roman"/>
              <a:cs typeface="Times New Roman"/>
              <a:sym typeface="Times New Roman"/>
            </a:endParaRPr>
          </a:p>
          <a:p>
            <a:pPr marL="457200" lvl="0" indent="-366077" algn="just" rtl="0">
              <a:lnSpc>
                <a:spcPct val="80000"/>
              </a:lnSpc>
              <a:spcBef>
                <a:spcPts val="360"/>
              </a:spcBef>
              <a:spcAft>
                <a:spcPts val="0"/>
              </a:spcAft>
              <a:buClr>
                <a:schemeClr val="dk1"/>
              </a:buClr>
              <a:buSzPts val="2165"/>
              <a:buFont typeface="Times New Roman"/>
              <a:buChar char="•"/>
            </a:pPr>
            <a:r>
              <a:rPr lang="en" sz="2165" i="0" dirty="0">
                <a:solidFill>
                  <a:schemeClr val="dk1"/>
                </a:solidFill>
                <a:latin typeface="Times New Roman"/>
                <a:ea typeface="Times New Roman"/>
                <a:cs typeface="Times New Roman"/>
                <a:sym typeface="Times New Roman"/>
              </a:rPr>
              <a:t>Displays intensity and frequency distribution in respiratory audio signals.</a:t>
            </a:r>
            <a:endParaRPr sz="3459" dirty="0">
              <a:latin typeface="Times New Roman"/>
              <a:ea typeface="Times New Roman"/>
              <a:cs typeface="Times New Roman"/>
              <a:sym typeface="Times New Roman"/>
            </a:endParaRPr>
          </a:p>
          <a:p>
            <a:pPr marL="457200" lvl="0" indent="-366077" algn="just" rtl="0">
              <a:lnSpc>
                <a:spcPct val="80000"/>
              </a:lnSpc>
              <a:spcBef>
                <a:spcPts val="360"/>
              </a:spcBef>
              <a:spcAft>
                <a:spcPts val="0"/>
              </a:spcAft>
              <a:buClr>
                <a:schemeClr val="dk1"/>
              </a:buClr>
              <a:buSzPts val="2165"/>
              <a:buFont typeface="Times New Roman"/>
              <a:buChar char="•"/>
            </a:pPr>
            <a:r>
              <a:rPr lang="en" sz="2165" i="0" dirty="0">
                <a:solidFill>
                  <a:schemeClr val="dk1"/>
                </a:solidFill>
                <a:latin typeface="Times New Roman"/>
                <a:ea typeface="Times New Roman"/>
                <a:cs typeface="Times New Roman"/>
                <a:sym typeface="Times New Roman"/>
              </a:rPr>
              <a:t>Useful for diagnosing respiratory conditions and abnormalities by analyzing pattern in lung sound spectra</a:t>
            </a:r>
            <a:endParaRPr sz="3459" dirty="0">
              <a:latin typeface="Times New Roman"/>
              <a:ea typeface="Times New Roman"/>
              <a:cs typeface="Times New Roman"/>
              <a:sym typeface="Times New Roman"/>
            </a:endParaRPr>
          </a:p>
          <a:p>
            <a:pPr marL="0" lvl="0" indent="0" algn="just" rtl="0">
              <a:lnSpc>
                <a:spcPct val="80000"/>
              </a:lnSpc>
              <a:spcBef>
                <a:spcPts val="360"/>
              </a:spcBef>
              <a:spcAft>
                <a:spcPts val="0"/>
              </a:spcAft>
              <a:buSzPts val="1665"/>
              <a:buNone/>
            </a:pPr>
            <a:endParaRPr sz="2350" b="1" dirty="0">
              <a:solidFill>
                <a:schemeClr val="dk1"/>
              </a:solidFill>
              <a:latin typeface="Times New Roman"/>
              <a:ea typeface="Times New Roman"/>
              <a:cs typeface="Times New Roman"/>
              <a:sym typeface="Times New Roman"/>
            </a:endParaRPr>
          </a:p>
          <a:p>
            <a:pPr marL="0" lvl="0" indent="0" algn="just" rtl="0">
              <a:lnSpc>
                <a:spcPct val="80000"/>
              </a:lnSpc>
              <a:spcBef>
                <a:spcPts val="360"/>
              </a:spcBef>
              <a:spcAft>
                <a:spcPts val="0"/>
              </a:spcAft>
              <a:buSzPts val="1665"/>
              <a:buNone/>
            </a:pPr>
            <a:r>
              <a:rPr lang="en" sz="2350" b="1" dirty="0">
                <a:latin typeface="Times New Roman"/>
                <a:ea typeface="Times New Roman"/>
                <a:cs typeface="Times New Roman"/>
                <a:sym typeface="Times New Roman"/>
              </a:rPr>
              <a:t> MELSPECTROGRAM</a:t>
            </a:r>
            <a:endParaRPr sz="2350" b="1" dirty="0">
              <a:latin typeface="Times New Roman"/>
              <a:ea typeface="Times New Roman"/>
              <a:cs typeface="Times New Roman"/>
              <a:sym typeface="Times New Roman"/>
            </a:endParaRPr>
          </a:p>
          <a:p>
            <a:pPr marL="457200" lvl="0" indent="-366077" algn="just" rtl="0">
              <a:lnSpc>
                <a:spcPct val="80000"/>
              </a:lnSpc>
              <a:spcBef>
                <a:spcPts val="360"/>
              </a:spcBef>
              <a:spcAft>
                <a:spcPts val="0"/>
              </a:spcAft>
              <a:buClr>
                <a:schemeClr val="dk1"/>
              </a:buClr>
              <a:buSzPts val="2165"/>
              <a:buFont typeface="Times New Roman"/>
              <a:buChar char="•"/>
            </a:pPr>
            <a:r>
              <a:rPr lang="en" sz="2165" dirty="0">
                <a:latin typeface="Times New Roman"/>
                <a:ea typeface="Times New Roman"/>
                <a:cs typeface="Times New Roman"/>
                <a:sym typeface="Times New Roman"/>
              </a:rPr>
              <a:t>Mel frequency spectrogram</a:t>
            </a:r>
            <a:endParaRPr sz="2165" dirty="0">
              <a:latin typeface="Times New Roman"/>
              <a:ea typeface="Times New Roman"/>
              <a:cs typeface="Times New Roman"/>
              <a:sym typeface="Times New Roman"/>
            </a:endParaRPr>
          </a:p>
          <a:p>
            <a:pPr marL="457200" lvl="0" indent="-366077" algn="just" rtl="0">
              <a:lnSpc>
                <a:spcPct val="80000"/>
              </a:lnSpc>
              <a:spcBef>
                <a:spcPts val="0"/>
              </a:spcBef>
              <a:spcAft>
                <a:spcPts val="0"/>
              </a:spcAft>
              <a:buSzPts val="2165"/>
              <a:buFont typeface="Times New Roman"/>
              <a:buChar char="•"/>
            </a:pPr>
            <a:r>
              <a:rPr lang="en" sz="2165" dirty="0">
                <a:latin typeface="Times New Roman"/>
                <a:ea typeface="Times New Roman"/>
                <a:cs typeface="Times New Roman"/>
                <a:sym typeface="Times New Roman"/>
              </a:rPr>
              <a:t>Represents the short term power spectrum of a signal</a:t>
            </a:r>
            <a:endParaRPr sz="2165" dirty="0">
              <a:latin typeface="Times New Roman"/>
              <a:ea typeface="Times New Roman"/>
              <a:cs typeface="Times New Roman"/>
              <a:sym typeface="Times New Roman"/>
            </a:endParaRPr>
          </a:p>
          <a:p>
            <a:pPr marL="457200" lvl="0" indent="-366077" algn="just" rtl="0">
              <a:lnSpc>
                <a:spcPct val="80000"/>
              </a:lnSpc>
              <a:spcBef>
                <a:spcPts val="0"/>
              </a:spcBef>
              <a:spcAft>
                <a:spcPts val="0"/>
              </a:spcAft>
              <a:buSzPts val="2165"/>
              <a:buFont typeface="Times New Roman"/>
              <a:buChar char="•"/>
            </a:pPr>
            <a:r>
              <a:rPr lang="en" sz="2165" dirty="0">
                <a:latin typeface="Times New Roman"/>
                <a:ea typeface="Times New Roman"/>
                <a:cs typeface="Times New Roman"/>
                <a:sym typeface="Times New Roman"/>
              </a:rPr>
              <a:t>Processed to mimic human auditory systems</a:t>
            </a:r>
            <a:endParaRPr sz="3459" dirty="0">
              <a:latin typeface="Times New Roman"/>
              <a:ea typeface="Times New Roman"/>
              <a:cs typeface="Times New Roman"/>
              <a:sym typeface="Times New Roman"/>
            </a:endParaRPr>
          </a:p>
          <a:p>
            <a:pPr marL="457200" lvl="0" indent="-228600" algn="just" rtl="0">
              <a:lnSpc>
                <a:spcPct val="80000"/>
              </a:lnSpc>
              <a:spcBef>
                <a:spcPts val="0"/>
              </a:spcBef>
              <a:spcAft>
                <a:spcPts val="0"/>
              </a:spcAft>
              <a:buSzPts val="1665"/>
              <a:buNone/>
            </a:pPr>
            <a:endParaRPr sz="2350" dirty="0">
              <a:latin typeface="Times New Roman"/>
              <a:ea typeface="Times New Roman"/>
              <a:cs typeface="Times New Roman"/>
              <a:sym typeface="Times New Roman"/>
            </a:endParaRPr>
          </a:p>
          <a:p>
            <a:pPr marL="114300" lvl="0" indent="0" algn="just" rtl="0">
              <a:lnSpc>
                <a:spcPct val="80000"/>
              </a:lnSpc>
              <a:spcBef>
                <a:spcPts val="0"/>
              </a:spcBef>
              <a:spcAft>
                <a:spcPts val="0"/>
              </a:spcAft>
              <a:buSzPts val="1665"/>
              <a:buNone/>
            </a:pPr>
            <a:endParaRPr sz="2350" b="1" dirty="0">
              <a:latin typeface="Times New Roman"/>
              <a:ea typeface="Times New Roman"/>
              <a:cs typeface="Times New Roman"/>
              <a:sym typeface="Times New Roman"/>
            </a:endParaRPr>
          </a:p>
        </p:txBody>
      </p:sp>
      <p:sp>
        <p:nvSpPr>
          <p:cNvPr id="162" name="Google Shape;162;p27"/>
          <p:cNvSpPr txBox="1">
            <a:spLocks noGrp="1"/>
          </p:cNvSpPr>
          <p:nvPr>
            <p:ph type="sldNum" idx="12"/>
          </p:nvPr>
        </p:nvSpPr>
        <p:spPr>
          <a:xfrm>
            <a:off x="7086600" y="4888706"/>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298174" y="7196"/>
            <a:ext cx="8229600" cy="6597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100"/>
              <a:buFont typeface="Arial"/>
              <a:buNone/>
            </a:pPr>
            <a:r>
              <a:rPr lang="en" sz="3300" b="1">
                <a:solidFill>
                  <a:schemeClr val="lt1"/>
                </a:solidFill>
                <a:latin typeface="Times New Roman"/>
                <a:ea typeface="Times New Roman"/>
                <a:cs typeface="Times New Roman"/>
                <a:sym typeface="Times New Roman"/>
              </a:rPr>
              <a:t>BASIC CONCEPTS</a:t>
            </a:r>
            <a:endParaRPr b="1">
              <a:latin typeface="Times New Roman"/>
              <a:ea typeface="Times New Roman"/>
              <a:cs typeface="Times New Roman"/>
              <a:sym typeface="Times New Roman"/>
            </a:endParaRPr>
          </a:p>
        </p:txBody>
      </p:sp>
      <p:sp>
        <p:nvSpPr>
          <p:cNvPr id="169" name="Google Shape;169;p28"/>
          <p:cNvSpPr txBox="1">
            <a:spLocks noGrp="1"/>
          </p:cNvSpPr>
          <p:nvPr>
            <p:ph type="body" idx="1"/>
          </p:nvPr>
        </p:nvSpPr>
        <p:spPr>
          <a:xfrm>
            <a:off x="228600" y="900114"/>
            <a:ext cx="8736806" cy="3843336"/>
          </a:xfrm>
          <a:prstGeom prst="rect">
            <a:avLst/>
          </a:prstGeom>
          <a:noFill/>
          <a:ln>
            <a:noFill/>
          </a:ln>
        </p:spPr>
        <p:txBody>
          <a:bodyPr spcFirstLastPara="1" wrap="square" lIns="91425" tIns="45700" rIns="91425" bIns="45700" anchor="t" anchorCtr="0">
            <a:noAutofit/>
          </a:bodyPr>
          <a:lstStyle/>
          <a:p>
            <a:pPr marL="114300" lvl="0" indent="0" algn="l" rtl="0">
              <a:lnSpc>
                <a:spcPct val="80000"/>
              </a:lnSpc>
              <a:spcBef>
                <a:spcPts val="360"/>
              </a:spcBef>
              <a:spcAft>
                <a:spcPts val="0"/>
              </a:spcAft>
              <a:buSzPts val="1665"/>
              <a:buNone/>
            </a:pPr>
            <a:r>
              <a:rPr lang="en" sz="2250" b="1" i="0">
                <a:solidFill>
                  <a:schemeClr val="dk1"/>
                </a:solidFill>
                <a:latin typeface="Times New Roman"/>
                <a:ea typeface="Times New Roman"/>
                <a:cs typeface="Times New Roman"/>
                <a:sym typeface="Times New Roman"/>
              </a:rPr>
              <a:t>CHROMOGRAM</a:t>
            </a:r>
            <a:endParaRPr sz="3359">
              <a:latin typeface="Times New Roman"/>
              <a:ea typeface="Times New Roman"/>
              <a:cs typeface="Times New Roman"/>
              <a:sym typeface="Times New Roman"/>
            </a:endParaRPr>
          </a:p>
          <a:p>
            <a:pPr marL="457200" lvl="0" indent="-359727" algn="l" rtl="0">
              <a:lnSpc>
                <a:spcPct val="80000"/>
              </a:lnSpc>
              <a:spcBef>
                <a:spcPts val="360"/>
              </a:spcBef>
              <a:spcAft>
                <a:spcPts val="0"/>
              </a:spcAft>
              <a:buClr>
                <a:schemeClr val="dk1"/>
              </a:buClr>
              <a:buSzPts val="2065"/>
              <a:buFont typeface="Times New Roman"/>
              <a:buChar char="•"/>
            </a:pPr>
            <a:r>
              <a:rPr lang="en" sz="2065" i="0">
                <a:solidFill>
                  <a:schemeClr val="dk1"/>
                </a:solidFill>
                <a:latin typeface="Times New Roman"/>
                <a:ea typeface="Times New Roman"/>
                <a:cs typeface="Times New Roman"/>
                <a:sym typeface="Times New Roman"/>
              </a:rPr>
              <a:t>Application of chromagram to lung sound analysis.</a:t>
            </a:r>
            <a:endParaRPr sz="3359">
              <a:latin typeface="Times New Roman"/>
              <a:ea typeface="Times New Roman"/>
              <a:cs typeface="Times New Roman"/>
              <a:sym typeface="Times New Roman"/>
            </a:endParaRPr>
          </a:p>
          <a:p>
            <a:pPr marL="457200" lvl="0" indent="-359727" algn="l" rtl="0">
              <a:lnSpc>
                <a:spcPct val="80000"/>
              </a:lnSpc>
              <a:spcBef>
                <a:spcPts val="360"/>
              </a:spcBef>
              <a:spcAft>
                <a:spcPts val="0"/>
              </a:spcAft>
              <a:buClr>
                <a:schemeClr val="dk1"/>
              </a:buClr>
              <a:buSzPts val="2065"/>
              <a:buFont typeface="Times New Roman"/>
              <a:buChar char="•"/>
            </a:pPr>
            <a:r>
              <a:rPr lang="en" sz="2065" i="0">
                <a:solidFill>
                  <a:schemeClr val="dk1"/>
                </a:solidFill>
                <a:latin typeface="Times New Roman"/>
                <a:ea typeface="Times New Roman"/>
                <a:cs typeface="Times New Roman"/>
                <a:sym typeface="Times New Roman"/>
              </a:rPr>
              <a:t>Focuses on representing musical pitch classes in lung sounds.</a:t>
            </a:r>
            <a:endParaRPr sz="3359">
              <a:latin typeface="Times New Roman"/>
              <a:ea typeface="Times New Roman"/>
              <a:cs typeface="Times New Roman"/>
              <a:sym typeface="Times New Roman"/>
            </a:endParaRPr>
          </a:p>
          <a:p>
            <a:pPr marL="457200" lvl="0" indent="-359727" algn="l" rtl="0">
              <a:lnSpc>
                <a:spcPct val="80000"/>
              </a:lnSpc>
              <a:spcBef>
                <a:spcPts val="360"/>
              </a:spcBef>
              <a:spcAft>
                <a:spcPts val="0"/>
              </a:spcAft>
              <a:buClr>
                <a:schemeClr val="dk1"/>
              </a:buClr>
              <a:buSzPts val="2065"/>
              <a:buFont typeface="Times New Roman"/>
              <a:buChar char="•"/>
            </a:pPr>
            <a:r>
              <a:rPr lang="en" sz="2065" i="0">
                <a:solidFill>
                  <a:schemeClr val="dk1"/>
                </a:solidFill>
                <a:latin typeface="Times New Roman"/>
                <a:ea typeface="Times New Roman"/>
                <a:cs typeface="Times New Roman"/>
                <a:sym typeface="Times New Roman"/>
              </a:rPr>
              <a:t>May assist in identifying specific patterns or characteristics in lung sound pitch, aiding in the diagnosis of respiratory issues.</a:t>
            </a:r>
            <a:endParaRPr sz="3359">
              <a:latin typeface="Times New Roman"/>
              <a:ea typeface="Times New Roman"/>
              <a:cs typeface="Times New Roman"/>
              <a:sym typeface="Times New Roman"/>
            </a:endParaRPr>
          </a:p>
          <a:p>
            <a:pPr marL="114300" lvl="0" indent="0" algn="l" rtl="0">
              <a:lnSpc>
                <a:spcPct val="80000"/>
              </a:lnSpc>
              <a:spcBef>
                <a:spcPts val="360"/>
              </a:spcBef>
              <a:spcAft>
                <a:spcPts val="0"/>
              </a:spcAft>
              <a:buSzPts val="1665"/>
              <a:buNone/>
            </a:pPr>
            <a:r>
              <a:rPr lang="en" sz="2250" b="1" i="0">
                <a:solidFill>
                  <a:schemeClr val="dk1"/>
                </a:solidFill>
                <a:latin typeface="Times New Roman"/>
                <a:ea typeface="Times New Roman"/>
                <a:cs typeface="Times New Roman"/>
                <a:sym typeface="Times New Roman"/>
              </a:rPr>
              <a:t>RESNET-50</a:t>
            </a:r>
            <a:endParaRPr sz="3359">
              <a:latin typeface="Times New Roman"/>
              <a:ea typeface="Times New Roman"/>
              <a:cs typeface="Times New Roman"/>
              <a:sym typeface="Times New Roman"/>
            </a:endParaRPr>
          </a:p>
          <a:p>
            <a:pPr marL="457200" lvl="0" indent="-359727" algn="l" rtl="0">
              <a:lnSpc>
                <a:spcPct val="80000"/>
              </a:lnSpc>
              <a:spcBef>
                <a:spcPts val="360"/>
              </a:spcBef>
              <a:spcAft>
                <a:spcPts val="0"/>
              </a:spcAft>
              <a:buClr>
                <a:schemeClr val="dk1"/>
              </a:buClr>
              <a:buSzPts val="2065"/>
              <a:buChar char="•"/>
            </a:pPr>
            <a:r>
              <a:rPr lang="en" sz="1879" b="1" i="0">
                <a:solidFill>
                  <a:schemeClr val="dk1"/>
                </a:solidFill>
                <a:latin typeface="Times New Roman"/>
                <a:ea typeface="Times New Roman"/>
                <a:cs typeface="Times New Roman"/>
                <a:sym typeface="Times New Roman"/>
              </a:rPr>
              <a:t>Architecture:</a:t>
            </a:r>
            <a:r>
              <a:rPr lang="en" sz="1879" i="0">
                <a:solidFill>
                  <a:schemeClr val="dk1"/>
                </a:solidFill>
                <a:latin typeface="Times New Roman"/>
                <a:ea typeface="Times New Roman"/>
                <a:cs typeface="Times New Roman"/>
                <a:sym typeface="Times New Roman"/>
              </a:rPr>
              <a:t> ResNet-50 is a deep convolutional neural network with 50 layers, capable of extracting complex features from lung sound spectrograms.</a:t>
            </a:r>
            <a:endParaRPr sz="3359">
              <a:latin typeface="Times New Roman"/>
              <a:ea typeface="Times New Roman"/>
              <a:cs typeface="Times New Roman"/>
              <a:sym typeface="Times New Roman"/>
            </a:endParaRPr>
          </a:p>
          <a:p>
            <a:pPr marL="457200" lvl="0" indent="-359727" algn="l" rtl="0">
              <a:lnSpc>
                <a:spcPct val="80000"/>
              </a:lnSpc>
              <a:spcBef>
                <a:spcPts val="360"/>
              </a:spcBef>
              <a:spcAft>
                <a:spcPts val="0"/>
              </a:spcAft>
              <a:buClr>
                <a:schemeClr val="dk1"/>
              </a:buClr>
              <a:buSzPts val="2065"/>
              <a:buChar char="•"/>
            </a:pPr>
            <a:r>
              <a:rPr lang="en" sz="1879" b="1" i="0">
                <a:solidFill>
                  <a:schemeClr val="dk1"/>
                </a:solidFill>
                <a:latin typeface="Times New Roman"/>
                <a:ea typeface="Times New Roman"/>
                <a:cs typeface="Times New Roman"/>
                <a:sym typeface="Times New Roman"/>
              </a:rPr>
              <a:t>Transfer Learning:</a:t>
            </a:r>
            <a:r>
              <a:rPr lang="en" sz="1879" i="0">
                <a:solidFill>
                  <a:schemeClr val="dk1"/>
                </a:solidFill>
                <a:latin typeface="Times New Roman"/>
                <a:ea typeface="Times New Roman"/>
                <a:cs typeface="Times New Roman"/>
                <a:sym typeface="Times New Roman"/>
              </a:rPr>
              <a:t> It's often used with transfer learning, pre-trained on ImageNet, and fine-tuned for lung sound analysis tasks.</a:t>
            </a:r>
            <a:endParaRPr sz="3359">
              <a:latin typeface="Times New Roman"/>
              <a:ea typeface="Times New Roman"/>
              <a:cs typeface="Times New Roman"/>
              <a:sym typeface="Times New Roman"/>
            </a:endParaRPr>
          </a:p>
          <a:p>
            <a:pPr marL="457200" lvl="0" indent="-359727" algn="l" rtl="0">
              <a:lnSpc>
                <a:spcPct val="80000"/>
              </a:lnSpc>
              <a:spcBef>
                <a:spcPts val="360"/>
              </a:spcBef>
              <a:spcAft>
                <a:spcPts val="0"/>
              </a:spcAft>
              <a:buClr>
                <a:schemeClr val="dk1"/>
              </a:buClr>
              <a:buSzPts val="2065"/>
              <a:buChar char="•"/>
            </a:pPr>
            <a:r>
              <a:rPr lang="en" sz="1879" b="1" i="0">
                <a:solidFill>
                  <a:schemeClr val="dk1"/>
                </a:solidFill>
                <a:latin typeface="Times New Roman"/>
                <a:ea typeface="Times New Roman"/>
                <a:cs typeface="Times New Roman"/>
                <a:sym typeface="Times New Roman"/>
              </a:rPr>
              <a:t>Classification:</a:t>
            </a:r>
            <a:r>
              <a:rPr lang="en" sz="1879" i="0">
                <a:solidFill>
                  <a:schemeClr val="dk1"/>
                </a:solidFill>
                <a:latin typeface="Times New Roman"/>
                <a:ea typeface="Times New Roman"/>
                <a:cs typeface="Times New Roman"/>
                <a:sym typeface="Times New Roman"/>
              </a:rPr>
              <a:t> ResNet-50 is valuable for automated lung sound classification, aiding in the diagnosis of respiratory conditions and abnormalities.</a:t>
            </a:r>
            <a:endParaRPr sz="3359">
              <a:latin typeface="Times New Roman"/>
              <a:ea typeface="Times New Roman"/>
              <a:cs typeface="Times New Roman"/>
              <a:sym typeface="Times New Roman"/>
            </a:endParaRPr>
          </a:p>
          <a:p>
            <a:pPr marL="457200" lvl="0" indent="-228600" algn="l" rtl="0">
              <a:lnSpc>
                <a:spcPct val="80000"/>
              </a:lnSpc>
              <a:spcBef>
                <a:spcPts val="0"/>
              </a:spcBef>
              <a:spcAft>
                <a:spcPts val="0"/>
              </a:spcAft>
              <a:buSzPts val="1665"/>
              <a:buNone/>
            </a:pPr>
            <a:endParaRPr sz="3359">
              <a:solidFill>
                <a:schemeClr val="dk1"/>
              </a:solidFill>
              <a:latin typeface="Times New Roman"/>
              <a:ea typeface="Times New Roman"/>
              <a:cs typeface="Times New Roman"/>
              <a:sym typeface="Times New Roman"/>
            </a:endParaRPr>
          </a:p>
          <a:p>
            <a:pPr marL="114300" lvl="0" indent="0" algn="l" rtl="0">
              <a:lnSpc>
                <a:spcPct val="80000"/>
              </a:lnSpc>
              <a:spcBef>
                <a:spcPts val="0"/>
              </a:spcBef>
              <a:spcAft>
                <a:spcPts val="0"/>
              </a:spcAft>
              <a:buSzPts val="1665"/>
              <a:buNone/>
            </a:pPr>
            <a:endParaRPr sz="2250" b="1">
              <a:latin typeface="Times New Roman"/>
              <a:ea typeface="Times New Roman"/>
              <a:cs typeface="Times New Roman"/>
              <a:sym typeface="Times New Roman"/>
            </a:endParaRPr>
          </a:p>
        </p:txBody>
      </p:sp>
      <p:sp>
        <p:nvSpPr>
          <p:cNvPr id="170" name="Google Shape;170;p28"/>
          <p:cNvSpPr txBox="1">
            <a:spLocks noGrp="1"/>
          </p:cNvSpPr>
          <p:nvPr>
            <p:ph type="sldNum" idx="12"/>
          </p:nvPr>
        </p:nvSpPr>
        <p:spPr>
          <a:xfrm>
            <a:off x="7086600" y="4888706"/>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title"/>
          </p:nvPr>
        </p:nvSpPr>
        <p:spPr>
          <a:xfrm>
            <a:off x="228599" y="48596"/>
            <a:ext cx="8229600" cy="6597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100"/>
              <a:buFont typeface="Arial"/>
              <a:buNone/>
            </a:pPr>
            <a:r>
              <a:rPr lang="en" sz="3422" b="1">
                <a:solidFill>
                  <a:schemeClr val="lt1"/>
                </a:solidFill>
                <a:latin typeface="Times New Roman"/>
                <a:ea typeface="Times New Roman"/>
                <a:cs typeface="Times New Roman"/>
                <a:sym typeface="Times New Roman"/>
              </a:rPr>
              <a:t>LITERATURE SURVEY</a:t>
            </a:r>
            <a:endParaRPr sz="4622" b="1">
              <a:latin typeface="Times New Roman"/>
              <a:ea typeface="Times New Roman"/>
              <a:cs typeface="Times New Roman"/>
              <a:sym typeface="Times New Roman"/>
            </a:endParaRPr>
          </a:p>
        </p:txBody>
      </p:sp>
      <p:sp>
        <p:nvSpPr>
          <p:cNvPr id="177" name="Google Shape;177;p29"/>
          <p:cNvSpPr txBox="1">
            <a:spLocks noGrp="1"/>
          </p:cNvSpPr>
          <p:nvPr>
            <p:ph type="body" idx="1"/>
          </p:nvPr>
        </p:nvSpPr>
        <p:spPr>
          <a:xfrm>
            <a:off x="266700" y="1146495"/>
            <a:ext cx="8610600" cy="3546900"/>
          </a:xfrm>
          <a:prstGeom prst="rect">
            <a:avLst/>
          </a:prstGeom>
          <a:noFill/>
          <a:ln>
            <a:noFill/>
          </a:ln>
        </p:spPr>
        <p:txBody>
          <a:bodyPr spcFirstLastPara="1" wrap="square" lIns="91425" tIns="45700" rIns="91425" bIns="45700" anchor="t" anchorCtr="0">
            <a:normAutofit fontScale="92500"/>
          </a:bodyPr>
          <a:lstStyle/>
          <a:p>
            <a:pPr marL="457200" lvl="0" indent="-393356" algn="just" rtl="0">
              <a:lnSpc>
                <a:spcPct val="90000"/>
              </a:lnSpc>
              <a:spcBef>
                <a:spcPts val="360"/>
              </a:spcBef>
              <a:spcAft>
                <a:spcPts val="0"/>
              </a:spcAft>
              <a:buSzPts val="2595"/>
              <a:buFont typeface="Times New Roman"/>
              <a:buChar char="•"/>
            </a:pPr>
            <a:r>
              <a:rPr lang="en" sz="2400">
                <a:latin typeface="Times New Roman"/>
                <a:ea typeface="Times New Roman"/>
                <a:cs typeface="Times New Roman"/>
                <a:sym typeface="Times New Roman"/>
              </a:rPr>
              <a:t>A Novel Melspectrogram Snippet Representation Learning Framework For Severity Detection of Chronic Obstructive Pulmonary Diseases</a:t>
            </a:r>
            <a:endParaRPr>
              <a:latin typeface="Times New Roman"/>
              <a:ea typeface="Times New Roman"/>
              <a:cs typeface="Times New Roman"/>
              <a:sym typeface="Times New Roman"/>
            </a:endParaRPr>
          </a:p>
          <a:p>
            <a:pPr marL="457200" lvl="0" indent="-393356" algn="just" rtl="0">
              <a:lnSpc>
                <a:spcPct val="90000"/>
              </a:lnSpc>
              <a:spcBef>
                <a:spcPts val="360"/>
              </a:spcBef>
              <a:spcAft>
                <a:spcPts val="0"/>
              </a:spcAft>
              <a:buSzPts val="2595"/>
              <a:buFont typeface="Times New Roman"/>
              <a:buChar char="•"/>
            </a:pPr>
            <a:r>
              <a:rPr lang="en" sz="2400">
                <a:latin typeface="Times New Roman"/>
                <a:ea typeface="Times New Roman"/>
                <a:cs typeface="Times New Roman"/>
                <a:sym typeface="Times New Roman"/>
              </a:rPr>
              <a:t>CNN-MoE based framework for classification of respiratory anomalies and lung disease detection</a:t>
            </a:r>
            <a:endParaRPr>
              <a:latin typeface="Times New Roman"/>
              <a:ea typeface="Times New Roman"/>
              <a:cs typeface="Times New Roman"/>
              <a:sym typeface="Times New Roman"/>
            </a:endParaRPr>
          </a:p>
          <a:p>
            <a:pPr marL="457200" lvl="0" indent="-393356" algn="just" rtl="0">
              <a:lnSpc>
                <a:spcPct val="90000"/>
              </a:lnSpc>
              <a:spcBef>
                <a:spcPts val="0"/>
              </a:spcBef>
              <a:spcAft>
                <a:spcPts val="0"/>
              </a:spcAft>
              <a:buSzPts val="2595"/>
              <a:buFont typeface="Times New Roman"/>
              <a:buChar char="•"/>
            </a:pPr>
            <a:r>
              <a:rPr lang="en" sz="2400">
                <a:latin typeface="Times New Roman"/>
                <a:ea typeface="Times New Roman"/>
                <a:cs typeface="Times New Roman"/>
                <a:sym typeface="Times New Roman"/>
              </a:rPr>
              <a:t>Deep Neural Network for Respiratory Sound Classification in Wearable</a:t>
            </a:r>
            <a:endParaRPr>
              <a:latin typeface="Times New Roman"/>
              <a:ea typeface="Times New Roman"/>
              <a:cs typeface="Times New Roman"/>
              <a:sym typeface="Times New Roman"/>
            </a:endParaRPr>
          </a:p>
          <a:p>
            <a:pPr marL="457200" lvl="0" indent="-393356" algn="just" rtl="0">
              <a:lnSpc>
                <a:spcPct val="90000"/>
              </a:lnSpc>
              <a:spcBef>
                <a:spcPts val="0"/>
              </a:spcBef>
              <a:spcAft>
                <a:spcPts val="0"/>
              </a:spcAft>
              <a:buSzPts val="2595"/>
              <a:buFont typeface="Times New Roman"/>
              <a:buChar char="•"/>
            </a:pPr>
            <a:r>
              <a:rPr lang="en" sz="2400">
                <a:latin typeface="Times New Roman"/>
                <a:ea typeface="Times New Roman"/>
                <a:cs typeface="Times New Roman"/>
                <a:sym typeface="Times New Roman"/>
              </a:rPr>
              <a:t>A review on lung disease recognition by acoustic signal analysis with deep learning networks</a:t>
            </a:r>
            <a:endParaRPr>
              <a:latin typeface="Times New Roman"/>
              <a:ea typeface="Times New Roman"/>
              <a:cs typeface="Times New Roman"/>
              <a:sym typeface="Times New Roman"/>
            </a:endParaRPr>
          </a:p>
          <a:p>
            <a:pPr marL="457200" lvl="0" indent="-393356" algn="just" rtl="0">
              <a:lnSpc>
                <a:spcPct val="90000"/>
              </a:lnSpc>
              <a:spcBef>
                <a:spcPts val="0"/>
              </a:spcBef>
              <a:spcAft>
                <a:spcPts val="0"/>
              </a:spcAft>
              <a:buSzPts val="2595"/>
              <a:buFont typeface="Times New Roman"/>
              <a:buChar char="•"/>
            </a:pPr>
            <a:r>
              <a:rPr lang="en" sz="2400">
                <a:latin typeface="Times New Roman"/>
                <a:ea typeface="Times New Roman"/>
                <a:cs typeface="Times New Roman"/>
                <a:sym typeface="Times New Roman"/>
              </a:rPr>
              <a:t>A Lightweight CNN Model for Detecting Respiratory Diseases from Lung Auscultation Sounds using EMD-CWT-based Hybrid Scalogram</a:t>
            </a:r>
            <a:endParaRPr sz="2400">
              <a:latin typeface="Times New Roman"/>
              <a:ea typeface="Times New Roman"/>
              <a:cs typeface="Times New Roman"/>
              <a:sym typeface="Times New Roman"/>
            </a:endParaRPr>
          </a:p>
        </p:txBody>
      </p:sp>
      <p:sp>
        <p:nvSpPr>
          <p:cNvPr id="178" name="Google Shape;178;p29"/>
          <p:cNvSpPr txBox="1">
            <a:spLocks noGrp="1"/>
          </p:cNvSpPr>
          <p:nvPr>
            <p:ph type="sldNum" idx="12"/>
          </p:nvPr>
        </p:nvSpPr>
        <p:spPr>
          <a:xfrm>
            <a:off x="7086600" y="4888706"/>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0"/>
          <p:cNvSpPr txBox="1">
            <a:spLocks noGrp="1"/>
          </p:cNvSpPr>
          <p:nvPr>
            <p:ph type="title"/>
          </p:nvPr>
        </p:nvSpPr>
        <p:spPr>
          <a:xfrm>
            <a:off x="298175" y="7201"/>
            <a:ext cx="8229600" cy="746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2400"/>
              <a:buNone/>
            </a:pPr>
            <a:r>
              <a:rPr lang="en" sz="2000">
                <a:solidFill>
                  <a:schemeClr val="lt1"/>
                </a:solidFill>
                <a:latin typeface="Times New Roman"/>
                <a:ea typeface="Times New Roman"/>
                <a:cs typeface="Times New Roman"/>
                <a:sym typeface="Times New Roman"/>
              </a:rPr>
              <a:t>A Novel Melspectrogram Snippet Representation Learning Framework For Severity Detection of Chronic Obstructive Pulmonary Diseases</a:t>
            </a:r>
            <a:endParaRPr>
              <a:latin typeface="Times New Roman"/>
              <a:ea typeface="Times New Roman"/>
              <a:cs typeface="Times New Roman"/>
              <a:sym typeface="Times New Roman"/>
            </a:endParaRPr>
          </a:p>
        </p:txBody>
      </p:sp>
      <p:sp>
        <p:nvSpPr>
          <p:cNvPr id="185" name="Google Shape;185;p30"/>
          <p:cNvSpPr txBox="1">
            <a:spLocks noGrp="1"/>
          </p:cNvSpPr>
          <p:nvPr>
            <p:ph type="body" idx="1"/>
          </p:nvPr>
        </p:nvSpPr>
        <p:spPr>
          <a:xfrm>
            <a:off x="228600" y="1047750"/>
            <a:ext cx="8610600" cy="3546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endParaRPr sz="2000"/>
          </a:p>
          <a:p>
            <a:pPr marL="0" lvl="0" indent="0" algn="l" rtl="0">
              <a:lnSpc>
                <a:spcPct val="100000"/>
              </a:lnSpc>
              <a:spcBef>
                <a:spcPts val="360"/>
              </a:spcBef>
              <a:spcAft>
                <a:spcPts val="0"/>
              </a:spcAft>
              <a:buSzPts val="1800"/>
              <a:buNone/>
            </a:pPr>
            <a:endParaRPr sz="2000"/>
          </a:p>
        </p:txBody>
      </p:sp>
      <p:sp>
        <p:nvSpPr>
          <p:cNvPr id="186" name="Google Shape;186;p30"/>
          <p:cNvSpPr txBox="1">
            <a:spLocks noGrp="1"/>
          </p:cNvSpPr>
          <p:nvPr>
            <p:ph type="sldNum" idx="12"/>
          </p:nvPr>
        </p:nvSpPr>
        <p:spPr>
          <a:xfrm>
            <a:off x="7086600" y="4888706"/>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7</a:t>
            </a:fld>
            <a:endParaRPr/>
          </a:p>
        </p:txBody>
      </p:sp>
      <p:sp>
        <p:nvSpPr>
          <p:cNvPr id="187" name="Google Shape;187;p30"/>
          <p:cNvSpPr txBox="1"/>
          <p:nvPr/>
        </p:nvSpPr>
        <p:spPr>
          <a:xfrm>
            <a:off x="304800" y="1193006"/>
            <a:ext cx="8534400" cy="33246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 sz="1800" b="1" i="0" u="none" strike="noStrike" cap="none">
                <a:solidFill>
                  <a:schemeClr val="dk1"/>
                </a:solidFill>
                <a:latin typeface="Times New Roman"/>
                <a:ea typeface="Times New Roman"/>
                <a:cs typeface="Times New Roman"/>
                <a:sym typeface="Times New Roman"/>
              </a:rPr>
              <a:t>Problem</a:t>
            </a:r>
            <a:r>
              <a:rPr lang="en" sz="1200" i="0" u="none" strike="noStrike" cap="none">
                <a:solidFill>
                  <a:schemeClr val="dk1"/>
                </a:solidFill>
                <a:latin typeface="Times New Roman"/>
                <a:ea typeface="Times New Roman"/>
                <a:cs typeface="Times New Roman"/>
                <a:sym typeface="Times New Roman"/>
              </a:rPr>
              <a:t>: </a:t>
            </a:r>
            <a:r>
              <a:rPr lang="en" sz="1800" i="0" u="none" strike="noStrike" cap="none">
                <a:solidFill>
                  <a:schemeClr val="dk1"/>
                </a:solidFill>
                <a:latin typeface="Times New Roman"/>
                <a:ea typeface="Times New Roman"/>
                <a:cs typeface="Times New Roman"/>
                <a:sym typeface="Times New Roman"/>
              </a:rPr>
              <a:t>Chronic obstructive pulmonary disease (COPD) is a major public health     concern. Early detection and accurate diagnosis of COPD is crucial for preventing the progression of the disease. Lung sounds can be used to diagnose COPD, but existing methods for lung sound analysis have limited accuracy.</a:t>
            </a:r>
            <a:endParaRPr>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80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Times New Roman"/>
                <a:ea typeface="Times New Roman"/>
                <a:cs typeface="Times New Roman"/>
                <a:sym typeface="Times New Roman"/>
              </a:rPr>
              <a:t>Methodology</a:t>
            </a:r>
            <a:r>
              <a:rPr lang="en" sz="2000" i="0" u="none" strike="noStrike" cap="none">
                <a:solidFill>
                  <a:srgbClr val="000000"/>
                </a:solidFill>
                <a:latin typeface="Times New Roman"/>
                <a:ea typeface="Times New Roman"/>
                <a:cs typeface="Times New Roman"/>
                <a:sym typeface="Times New Roman"/>
              </a:rPr>
              <a:t> :</a:t>
            </a:r>
            <a:r>
              <a:rPr lang="en" sz="1800" i="0" u="none" strike="noStrike" cap="none">
                <a:solidFill>
                  <a:schemeClr val="dk1"/>
                </a:solidFill>
                <a:latin typeface="Times New Roman"/>
                <a:ea typeface="Times New Roman"/>
                <a:cs typeface="Times New Roman"/>
                <a:sym typeface="Times New Roman"/>
              </a:rPr>
              <a:t>Lung sound data is augmented and preprocessed to improve the robustness of the model.Melspectrograms are generated from the lung sound data to extract features that are relevant to COPD severity.A pretrained YAMNet model is fine-tuned on the melspectrogram snippet representations to learn the features that are predictive of COPD severity.</a:t>
            </a:r>
            <a:endParaRPr>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400" b="1"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40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298175" y="7201"/>
            <a:ext cx="8229600" cy="746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15000"/>
              </a:lnSpc>
              <a:spcBef>
                <a:spcPts val="400"/>
              </a:spcBef>
              <a:spcAft>
                <a:spcPts val="0"/>
              </a:spcAft>
              <a:buClr>
                <a:schemeClr val="dk1"/>
              </a:buClr>
              <a:buSzPct val="44000"/>
              <a:buFont typeface="Arial"/>
              <a:buNone/>
            </a:pPr>
            <a:r>
              <a:rPr lang="en" sz="2500">
                <a:solidFill>
                  <a:srgbClr val="E3E3E3"/>
                </a:solidFill>
                <a:latin typeface="Times New Roman"/>
                <a:ea typeface="Times New Roman"/>
                <a:cs typeface="Times New Roman"/>
                <a:sym typeface="Times New Roman"/>
              </a:rPr>
              <a:t>CNN-MoE based framework for classification of respiratory anomalies and lung disease detection</a:t>
            </a:r>
            <a:endParaRPr sz="3200" b="1">
              <a:solidFill>
                <a:schemeClr val="lt1"/>
              </a:solidFill>
              <a:latin typeface="Times New Roman"/>
              <a:ea typeface="Times New Roman"/>
              <a:cs typeface="Times New Roman"/>
              <a:sym typeface="Times New Roman"/>
            </a:endParaRPr>
          </a:p>
        </p:txBody>
      </p:sp>
      <p:sp>
        <p:nvSpPr>
          <p:cNvPr id="194" name="Google Shape;194;p31"/>
          <p:cNvSpPr txBox="1">
            <a:spLocks noGrp="1"/>
          </p:cNvSpPr>
          <p:nvPr>
            <p:ph type="body" idx="1"/>
          </p:nvPr>
        </p:nvSpPr>
        <p:spPr>
          <a:xfrm>
            <a:off x="228600" y="1047750"/>
            <a:ext cx="8610600" cy="35469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400"/>
              </a:spcBef>
              <a:spcAft>
                <a:spcPts val="0"/>
              </a:spcAft>
              <a:buSzPts val="1800"/>
              <a:buNone/>
            </a:pPr>
            <a:endParaRPr sz="2000" b="1">
              <a:latin typeface="Times New Roman"/>
              <a:ea typeface="Times New Roman"/>
              <a:cs typeface="Times New Roman"/>
              <a:sym typeface="Times New Roman"/>
            </a:endParaRPr>
          </a:p>
          <a:p>
            <a:pPr marL="0" lvl="0" indent="0" algn="just" rtl="0">
              <a:lnSpc>
                <a:spcPct val="115000"/>
              </a:lnSpc>
              <a:spcBef>
                <a:spcPts val="400"/>
              </a:spcBef>
              <a:spcAft>
                <a:spcPts val="0"/>
              </a:spcAft>
              <a:buSzPts val="1800"/>
              <a:buNone/>
            </a:pPr>
            <a:r>
              <a:rPr lang="en" sz="1800" b="1">
                <a:latin typeface="Times New Roman"/>
                <a:ea typeface="Times New Roman"/>
                <a:cs typeface="Times New Roman"/>
                <a:sym typeface="Times New Roman"/>
              </a:rPr>
              <a:t>Problem:</a:t>
            </a:r>
            <a:r>
              <a:rPr lang="en" sz="1800">
                <a:latin typeface="Times New Roman"/>
                <a:ea typeface="Times New Roman"/>
                <a:cs typeface="Times New Roman"/>
                <a:sym typeface="Times New Roman"/>
              </a:rPr>
              <a:t> Respiratory diseases are a major cause of death worldwide. Early diagnosis and intervention are essential for improving patient outcomes. However, traditional methods of diagnosing respiratory diseases, such as auscultation, can be time-consuming and inaccurate.</a:t>
            </a:r>
            <a:endParaRPr sz="1800">
              <a:latin typeface="Times New Roman"/>
              <a:ea typeface="Times New Roman"/>
              <a:cs typeface="Times New Roman"/>
              <a:sym typeface="Times New Roman"/>
            </a:endParaRPr>
          </a:p>
          <a:p>
            <a:pPr marL="0" lvl="0" indent="0" algn="just" rtl="0">
              <a:lnSpc>
                <a:spcPct val="115000"/>
              </a:lnSpc>
              <a:spcBef>
                <a:spcPts val="400"/>
              </a:spcBef>
              <a:spcAft>
                <a:spcPts val="0"/>
              </a:spcAft>
              <a:buClr>
                <a:schemeClr val="dk1"/>
              </a:buClr>
              <a:buSzPts val="1100"/>
              <a:buFont typeface="Arial"/>
              <a:buNone/>
            </a:pPr>
            <a:endParaRPr sz="1800">
              <a:latin typeface="Times New Roman"/>
              <a:ea typeface="Times New Roman"/>
              <a:cs typeface="Times New Roman"/>
              <a:sym typeface="Times New Roman"/>
            </a:endParaRPr>
          </a:p>
          <a:p>
            <a:pPr marL="0" lvl="0" indent="0" algn="just" rtl="0">
              <a:lnSpc>
                <a:spcPct val="115000"/>
              </a:lnSpc>
              <a:spcBef>
                <a:spcPts val="400"/>
              </a:spcBef>
              <a:spcAft>
                <a:spcPts val="0"/>
              </a:spcAft>
              <a:buClr>
                <a:schemeClr val="dk1"/>
              </a:buClr>
              <a:buSzPts val="1100"/>
              <a:buFont typeface="Arial"/>
              <a:buNone/>
            </a:pPr>
            <a:r>
              <a:rPr lang="en" sz="1800" b="1">
                <a:latin typeface="Times New Roman"/>
                <a:ea typeface="Times New Roman"/>
                <a:cs typeface="Times New Roman"/>
                <a:sym typeface="Times New Roman"/>
              </a:rPr>
              <a:t>Methodology: </a:t>
            </a:r>
            <a:r>
              <a:rPr lang="en" sz="1800">
                <a:latin typeface="Times New Roman"/>
                <a:ea typeface="Times New Roman"/>
                <a:cs typeface="Times New Roman"/>
                <a:sym typeface="Times New Roman"/>
              </a:rPr>
              <a:t>We will use a CNN-MoE based framework. The CNN will extract features from the audio recordings, and the MoE will combine the predictions of multiple CNNs to improve the classification accuracy.</a:t>
            </a:r>
            <a:endParaRPr sz="1800">
              <a:latin typeface="Times New Roman"/>
              <a:ea typeface="Times New Roman"/>
              <a:cs typeface="Times New Roman"/>
              <a:sym typeface="Times New Roman"/>
            </a:endParaRPr>
          </a:p>
          <a:p>
            <a:pPr marL="0" lvl="0" indent="0" algn="just" rtl="0">
              <a:lnSpc>
                <a:spcPct val="100000"/>
              </a:lnSpc>
              <a:spcBef>
                <a:spcPts val="360"/>
              </a:spcBef>
              <a:spcAft>
                <a:spcPts val="0"/>
              </a:spcAft>
              <a:buSzPts val="1800"/>
              <a:buNone/>
            </a:pPr>
            <a:endParaRPr sz="2000">
              <a:latin typeface="Times New Roman"/>
              <a:ea typeface="Times New Roman"/>
              <a:cs typeface="Times New Roman"/>
              <a:sym typeface="Times New Roman"/>
            </a:endParaRPr>
          </a:p>
        </p:txBody>
      </p:sp>
      <p:sp>
        <p:nvSpPr>
          <p:cNvPr id="195" name="Google Shape;195;p31"/>
          <p:cNvSpPr txBox="1">
            <a:spLocks noGrp="1"/>
          </p:cNvSpPr>
          <p:nvPr>
            <p:ph type="sldNum" idx="12"/>
          </p:nvPr>
        </p:nvSpPr>
        <p:spPr>
          <a:xfrm>
            <a:off x="7086600" y="4888706"/>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298175" y="7201"/>
            <a:ext cx="8229600" cy="746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SzPct val="95238"/>
              <a:buNone/>
            </a:pPr>
            <a:r>
              <a:rPr lang="en" sz="2800">
                <a:solidFill>
                  <a:schemeClr val="lt1"/>
                </a:solidFill>
                <a:latin typeface="Times New Roman"/>
                <a:ea typeface="Times New Roman"/>
                <a:cs typeface="Times New Roman"/>
                <a:sym typeface="Times New Roman"/>
              </a:rPr>
              <a:t>Deep Neural Network for Respiratory Sound Classification in Wearable</a:t>
            </a:r>
            <a:endParaRPr>
              <a:latin typeface="Times New Roman"/>
              <a:ea typeface="Times New Roman"/>
              <a:cs typeface="Times New Roman"/>
              <a:sym typeface="Times New Roman"/>
            </a:endParaRPr>
          </a:p>
        </p:txBody>
      </p:sp>
      <p:sp>
        <p:nvSpPr>
          <p:cNvPr id="202" name="Google Shape;202;p32"/>
          <p:cNvSpPr txBox="1">
            <a:spLocks noGrp="1"/>
          </p:cNvSpPr>
          <p:nvPr>
            <p:ph type="body" idx="1"/>
          </p:nvPr>
        </p:nvSpPr>
        <p:spPr>
          <a:xfrm>
            <a:off x="266700" y="1537649"/>
            <a:ext cx="8610600" cy="3546900"/>
          </a:xfrm>
          <a:prstGeom prst="rect">
            <a:avLst/>
          </a:prstGeom>
          <a:noFill/>
          <a:ln>
            <a:noFill/>
          </a:ln>
        </p:spPr>
        <p:txBody>
          <a:bodyPr spcFirstLastPara="1" wrap="square" lIns="91425" tIns="45700" rIns="91425" bIns="45700" anchor="t" anchorCtr="0">
            <a:noAutofit/>
          </a:bodyPr>
          <a:lstStyle/>
          <a:p>
            <a:pPr marL="114300" lvl="0" indent="0" algn="just" rtl="0">
              <a:lnSpc>
                <a:spcPct val="100000"/>
              </a:lnSpc>
              <a:spcBef>
                <a:spcPts val="360"/>
              </a:spcBef>
              <a:spcAft>
                <a:spcPts val="0"/>
              </a:spcAft>
              <a:buSzPts val="1800"/>
              <a:buNone/>
            </a:pPr>
            <a:r>
              <a:rPr lang="en" sz="1800" b="1">
                <a:solidFill>
                  <a:schemeClr val="dk1"/>
                </a:solidFill>
                <a:latin typeface="Times New Roman"/>
                <a:ea typeface="Times New Roman"/>
                <a:cs typeface="Times New Roman"/>
                <a:sym typeface="Times New Roman"/>
              </a:rPr>
              <a:t>Problem: </a:t>
            </a:r>
            <a:r>
              <a:rPr lang="en" sz="1800" i="0">
                <a:solidFill>
                  <a:schemeClr val="dk1"/>
                </a:solidFill>
                <a:latin typeface="Times New Roman"/>
                <a:ea typeface="Times New Roman"/>
                <a:cs typeface="Times New Roman"/>
                <a:sym typeface="Times New Roman"/>
              </a:rPr>
              <a:t>Respiratory diseases are a major cause of death worldwide. Early detection and accurate diagnosis of respiratory diseases is crucial for preventing the progression of the disease. However, traditional methods for respiratory sound classification are not always accurate, especially in wearable devices with limited computational resources.</a:t>
            </a:r>
            <a:endParaRPr>
              <a:latin typeface="Times New Roman"/>
              <a:ea typeface="Times New Roman"/>
              <a:cs typeface="Times New Roman"/>
              <a:sym typeface="Times New Roman"/>
            </a:endParaRPr>
          </a:p>
          <a:p>
            <a:pPr marL="114300" lvl="0" indent="0" algn="just" rtl="0">
              <a:lnSpc>
                <a:spcPct val="100000"/>
              </a:lnSpc>
              <a:spcBef>
                <a:spcPts val="360"/>
              </a:spcBef>
              <a:spcAft>
                <a:spcPts val="0"/>
              </a:spcAft>
              <a:buSzPts val="1800"/>
              <a:buNone/>
            </a:pPr>
            <a:endParaRPr sz="1400" i="0">
              <a:solidFill>
                <a:schemeClr val="dk1"/>
              </a:solidFill>
              <a:latin typeface="Times New Roman"/>
              <a:ea typeface="Times New Roman"/>
              <a:cs typeface="Times New Roman"/>
              <a:sym typeface="Times New Roman"/>
            </a:endParaRPr>
          </a:p>
          <a:p>
            <a:pPr marL="114300" lvl="0" indent="0" algn="just" rtl="0">
              <a:lnSpc>
                <a:spcPct val="100000"/>
              </a:lnSpc>
              <a:spcBef>
                <a:spcPts val="360"/>
              </a:spcBef>
              <a:spcAft>
                <a:spcPts val="0"/>
              </a:spcAft>
              <a:buSzPts val="1800"/>
              <a:buNone/>
            </a:pPr>
            <a:r>
              <a:rPr lang="en" sz="1800" b="1" i="0">
                <a:solidFill>
                  <a:schemeClr val="dk1"/>
                </a:solidFill>
                <a:latin typeface="Times New Roman"/>
                <a:ea typeface="Times New Roman"/>
                <a:cs typeface="Times New Roman"/>
                <a:sym typeface="Times New Roman"/>
              </a:rPr>
              <a:t>Methodology: </a:t>
            </a:r>
            <a:r>
              <a:rPr lang="en" sz="1800" i="0">
                <a:solidFill>
                  <a:schemeClr val="dk1"/>
                </a:solidFill>
                <a:latin typeface="Times New Roman"/>
                <a:ea typeface="Times New Roman"/>
                <a:cs typeface="Times New Roman"/>
                <a:sym typeface="Times New Roman"/>
              </a:rPr>
              <a:t>The proposed methodology addresses these challenges by using a deep CNN-RNN model that is trained on a large dataset of respiratory sounds. The model is then fine-tuned with patient-specific data to improve its accuracy. Finally, the model is quantized to reduce its memory footprint for deployment in wearable devices.</a:t>
            </a:r>
            <a:endParaRPr>
              <a:latin typeface="Times New Roman"/>
              <a:ea typeface="Times New Roman"/>
              <a:cs typeface="Times New Roman"/>
              <a:sym typeface="Times New Roman"/>
            </a:endParaRPr>
          </a:p>
        </p:txBody>
      </p:sp>
      <p:sp>
        <p:nvSpPr>
          <p:cNvPr id="203" name="Google Shape;203;p32"/>
          <p:cNvSpPr txBox="1">
            <a:spLocks noGrp="1"/>
          </p:cNvSpPr>
          <p:nvPr>
            <p:ph type="sldNum" idx="12"/>
          </p:nvPr>
        </p:nvSpPr>
        <p:spPr>
          <a:xfrm>
            <a:off x="7086600" y="4888706"/>
            <a:ext cx="21336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1775</Words>
  <Application>Microsoft Office PowerPoint</Application>
  <PresentationFormat>On-screen Show (16:9)</PresentationFormat>
  <Paragraphs>194</Paragraphs>
  <Slides>26</Slides>
  <Notes>26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26</vt:i4>
      </vt:variant>
    </vt:vector>
  </HeadingPairs>
  <TitlesOfParts>
    <vt:vector size="31" baseType="lpstr">
      <vt:lpstr>Arial</vt:lpstr>
      <vt:lpstr>Calibri</vt:lpstr>
      <vt:lpstr>Times New Roman</vt:lpstr>
      <vt:lpstr>Simple Light</vt:lpstr>
      <vt:lpstr>1_Office Theme</vt:lpstr>
      <vt:lpstr>  COPD PROGRESSION ASSESSMENT USING DEEP LEARNING MODELS</vt:lpstr>
      <vt:lpstr>  ABSTRACT</vt:lpstr>
      <vt:lpstr>BASIC CONCEPTS</vt:lpstr>
      <vt:lpstr>BASIC CONCEPTS</vt:lpstr>
      <vt:lpstr>BASIC CONCEPTS</vt:lpstr>
      <vt:lpstr>LITERATURE SURVEY</vt:lpstr>
      <vt:lpstr>A Novel Melspectrogram Snippet Representation Learning Framework For Severity Detection of Chronic Obstructive Pulmonary Diseases</vt:lpstr>
      <vt:lpstr>CNN-MoE based framework for classification of respiratory anomalies and lung disease detection</vt:lpstr>
      <vt:lpstr>Deep Neural Network for Respiratory Sound Classification in Wearable</vt:lpstr>
      <vt:lpstr>A review on lung disease recognition by acoustic signal analysis with deep learning networks</vt:lpstr>
      <vt:lpstr>A Lightweight CNN Model for Detecting Respiratory Diseases from Lung Auscultation Sounds using EMD-CWT-based Hybrid Scalogram</vt:lpstr>
      <vt:lpstr>ISSUES AND CHALLENGES</vt:lpstr>
      <vt:lpstr>PROBLEM STATEMENT</vt:lpstr>
      <vt:lpstr>ARCHITECTURE DIAGRAM</vt:lpstr>
      <vt:lpstr>MODULES AND ITS DESCRIPTION</vt:lpstr>
      <vt:lpstr>System Requirements and Tools</vt:lpstr>
      <vt:lpstr>PREPROCESSING</vt:lpstr>
      <vt:lpstr>DATA AUGMENTATION</vt:lpstr>
      <vt:lpstr>FEATURE EXTRACTION</vt:lpstr>
      <vt:lpstr>MODEL TRAINING</vt:lpstr>
      <vt:lpstr>IMPLEMENTATION SCREENSHOTS</vt:lpstr>
      <vt:lpstr>IMPLEMENTATION SCREENSHOTS</vt:lpstr>
      <vt:lpstr>IMPLEMENTATION SCREENSHOTS</vt:lpstr>
      <vt:lpstr>IMPLEMENTATION SCREENSHOTS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COPD PROGRESSION ASSESSMENT USING DEEP LEARNING MODELS</dc:title>
  <dc:creator>Senajith</dc:creator>
  <cp:lastModifiedBy>Senajith S R</cp:lastModifiedBy>
  <cp:revision>2</cp:revision>
  <dcterms:modified xsi:type="dcterms:W3CDTF">2023-09-04T04:48:38Z</dcterms:modified>
</cp:coreProperties>
</file>