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2B09-911A-4745-955E-937E2BA9375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6FEF-19C9-4399-A999-6F3F8283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6th March,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31909"/>
          </a:xfrm>
        </p:spPr>
        <p:txBody>
          <a:bodyPr>
            <a:normAutofit/>
          </a:bodyPr>
          <a:lstStyle/>
          <a:p>
            <a:r>
              <a:rPr lang="en-US" sz="6000" dirty="0"/>
              <a:t>KT Session -1 </a:t>
            </a:r>
            <a:br>
              <a:rPr lang="en-US" sz="6000" dirty="0"/>
            </a:br>
            <a:r>
              <a:rPr lang="en-US" sz="6000" b="1" dirty="0"/>
              <a:t>Principles of AI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5885"/>
            <a:ext cx="6400800" cy="1752600"/>
          </a:xfrm>
        </p:spPr>
        <p:txBody>
          <a:bodyPr/>
          <a:lstStyle/>
          <a:p>
            <a:r>
              <a:rPr lang="en-US" b="1" dirty="0"/>
              <a:t>Terminology</a:t>
            </a:r>
            <a:r>
              <a:rPr lang="en-US" dirty="0"/>
              <a:t> intensive session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uninformed search algorithm that explores all neighbors at the present depth before moving to the next level.</a:t>
            </a:r>
            <a:endParaRPr lang="en-US" dirty="0"/>
          </a:p>
          <a:p>
            <a:r>
              <a:rPr lang="en-US" dirty="0"/>
              <a:t>Guarantees shortest path.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ECD0A-96EE-CBE1-E6EB-A9A360BD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D5DAC-0E32-65C2-7AFE-398DE13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68F9C1-DDA1-8393-AEE9-EFA1CCCC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uninformed search algorithm that explores</a:t>
            </a:r>
            <a:r>
              <a:rPr lang="en-US" dirty="0"/>
              <a:t> nodes</a:t>
            </a:r>
            <a:r>
              <a:rPr dirty="0"/>
              <a:t> as deeply as possible before backtracking.</a:t>
            </a:r>
            <a:endParaRPr lang="en-US" dirty="0"/>
          </a:p>
          <a:p>
            <a:r>
              <a:rPr lang="en-US" dirty="0"/>
              <a:t>More memory efficient.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866E0-5647-CA71-C285-DD659B49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BD04-CF5D-67B5-4280-5C63727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637A63-8659-7583-4C7D-912AF364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informed search algorithm that combines path cost and heuristic estimates to find optimal paths efficiently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8E03-2C8E-DCFE-FE8A-8A9682F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A7079-67E3-FA1F-FAD0-08AAFD7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B066DF-C022-D147-D30E-F4392845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mathematical framework for analyzing strategic interactions where multiple agents make decisions.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DC3A8-9562-2353-7DED-37295FE5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E02CC-B63B-28A5-9864-FFF13B47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0A14C7-4A69-751E-37D0-90E4E103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decision-making algorithm used in two-player games to minimize the possible loss while maximizing gains.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B7339-1EB0-A8F7-C2D7-FAC9150A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CEA8B-C0E6-A6C2-338F-E32552DC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0F99B-BD06-AA25-9E53-A508F7FB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optimization technique for the Minimax algorithm that eliminates unnecessary evaluations, improving efficiency.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0BF37-84A4-81A1-0F50-B591BE43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5491C-0C3F-F63E-5B62-E58A64BB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C0E435-FED3-B067-17B9-9A45974C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Stochastic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Games involving randomness where outcomes are not entirely deterministic, such as dice-based games.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4757-99AF-3CDF-87EB-28AD1598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F897-22E1-3CC1-DD2F-DF68DAE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5B2696-05A9-2966-DA94-EADBAFC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Constraint Satisfaction Problem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problem-solving approach where solutions must satisfy a set of constraints (e.g., Sudoku, scheduling problems).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B82F4-619B-B1B1-254B-0FA1B1DB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713DC-C15A-73A2-B10B-967765C0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4D1664-73D0-16A5-B5E7-F8266042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Backtracking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technique that incrementally builds candidates for a solution and abandons invalid ones.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DB9BC-C572-EA5C-BB98-22BD616B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9907B-3A92-9903-642E-8EE920F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ED9754-3644-CFB8-A9AF-CE46E10B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algorithm that explores nearby solutions rather than an entire search space, useful for optimization problems.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35CF2-9A39-8040-8098-AE6EAB8D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4431-5B5C-0101-1EB6-C157483B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FA846D-329F-07D0-933B-5C1CAE52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(AI)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Coined by John McCarthy in 1956 </a:t>
            </a:r>
          </a:p>
          <a:p>
            <a:r>
              <a:rPr lang="en-US" dirty="0" err="1"/>
              <a:t>Darthmouth</a:t>
            </a:r>
            <a:r>
              <a:rPr lang="en-US" dirty="0"/>
              <a:t> Conference</a:t>
            </a:r>
          </a:p>
          <a:p>
            <a:r>
              <a:rPr lang="en-US" dirty="0"/>
              <a:t>Mimic human cognition, can:</a:t>
            </a:r>
          </a:p>
          <a:p>
            <a:pPr lvl="1"/>
            <a:r>
              <a:rPr lang="en-US" dirty="0"/>
              <a:t>Learn</a:t>
            </a:r>
          </a:p>
          <a:p>
            <a:pPr lvl="1"/>
            <a:r>
              <a:rPr lang="en-US" dirty="0"/>
              <a:t>Perceive</a:t>
            </a:r>
          </a:p>
          <a:p>
            <a:pPr lvl="1"/>
            <a:r>
              <a:rPr lang="en-US" dirty="0"/>
              <a:t>Reason</a:t>
            </a:r>
          </a:p>
          <a:p>
            <a:pPr lvl="1"/>
            <a:r>
              <a:rPr lang="en-US" dirty="0"/>
              <a:t>Make decisions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0C941-5EE3-8673-D60C-44C2C7EB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19B4-2E09-BFE5-EF7E-197AF13A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CDD0F4-89A9-69A5-1208-D7472CCB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local search algorithm that iteratively improves a solution by choosing the best neighboring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20841-585A-D898-6576-778286F3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4D88C-4226-708A-1DED-07647C5E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CE7FE-2623-85D4-819C-F235F890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probabilistic local search technique that allows occasional bad moves to escape local optima.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6932B-95AA-12CF-5503-644D5B1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39D2A-9847-0C7E-53A3-40BD6BE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048DAD-91DE-AC63-A71F-C38C669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optimization technique inspired by natural selection, using mutation and crossover to evolve better solutions.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F361-0407-E18A-7BFC-BBF01722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6B328-C855-543B-EEF1-A9E73ACB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192345-8A11-4AE6-65F8-6681C56D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way AI systems store and manipulate knowledge, including logic, semantic networks, and frames.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803CA-9B2E-33FF-3120-4134747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24BE3-9A53-D051-257F-B4FCA7E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A066B9-C151-0F72-A674-842E725B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formal system used for representing facts and reasoning in AI, based on predicates and quantifiers.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4A21C-4845-CD85-6C1B-5C7F7880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5EE80-24AB-86F3-5ABF-487991E3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CDE3F4-145E-C19A-CAEE-03A5471C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process in logic and AI that determines how terms can be made identical by finding a substitution.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5E963-3275-53C7-CB4E-AE4005FF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792C1-C072-082E-9E7F-8E717C3A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DA891-08C6-16EB-F03F-45AF8F3B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reasoning approach where inference starts from known facts and applies rules to derive conclusions.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FC779-A38A-0654-3368-47AA1DF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7BC15-BEE5-5EB2-ACFB-7231DE9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DFDA0-9175-A82F-0B6D-64D92F82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reasoning approach that starts from a goal and works backward to find supporting facts.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3C452-E5A4-F1EC-C8F6-64ADAE1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5E0BB-3FB6-C031-D480-CCC1823E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2F3F6-2EA6-BE89-C1D2-BE03957B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logical inference rule used for automated theorem proving in AI systems.</a:t>
            </a:r>
            <a:endParaRPr lang="en-US" dirty="0"/>
          </a:p>
          <a:p>
            <a:r>
              <a:rPr lang="en-US" dirty="0"/>
              <a:t>Used for deducing conclusions from a set of clauses.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98C4-FFA0-C544-84B6-BD149367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6B84-9BF8-8C49-28E7-6D678DB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30D2E-A314-24C7-8096-FB0BF089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graphical representation of knowledge where</a:t>
            </a:r>
            <a:r>
              <a:rPr lang="en-US" dirty="0"/>
              <a:t>,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nodes represent concepts</a:t>
            </a:r>
            <a:r>
              <a:rPr lang="en-US" dirty="0"/>
              <a:t>,</a:t>
            </a:r>
            <a:r>
              <a:rPr dirty="0"/>
              <a:t> and </a:t>
            </a:r>
            <a:endParaRPr lang="en-US" dirty="0"/>
          </a:p>
          <a:p>
            <a:pPr lvl="1"/>
            <a:r>
              <a:rPr dirty="0"/>
              <a:t>edges denote relationships.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C5AA-4EA9-4333-D1EA-894041B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42E1-BC49-3484-9A2A-24208828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069DBA-C766-94B2-5C27-C547BF44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dirty="0"/>
              <a:t>Intelligent</a:t>
            </a:r>
            <a:r>
              <a:rPr lang="en-US" dirty="0"/>
              <a:t>)</a:t>
            </a:r>
            <a:r>
              <a:rPr dirty="0"/>
              <a:t>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entity</a:t>
            </a:r>
          </a:p>
          <a:p>
            <a:r>
              <a:rPr lang="en-US" dirty="0"/>
              <a:t>It </a:t>
            </a:r>
            <a:r>
              <a:rPr dirty="0"/>
              <a:t>perceives its environment and takes actions to achieve its goals. </a:t>
            </a:r>
            <a:endParaRPr lang="en-US" dirty="0"/>
          </a:p>
          <a:p>
            <a:r>
              <a:rPr dirty="0"/>
              <a:t>It can be simple (rule-based) or complex (learning-based).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F98E9-A6AD-F820-70D3-77990E26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3EE22-7614-2BDE-E5C1-38B8571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7C924-A1FA-CCEE-D039-98EFD03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 structure used for knowledge representation, similar to objects in OOP, containing attributes and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6DAF-3B1D-D89E-F74D-10AD72B7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7EAE0-ED9F-7635-C6FD-7E085D0E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47B4DF-2195-7B20-152E-0C0F940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Predefined sequences of events that help AI systems understand and predict actions in specific contexts.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D22A3-B6CC-7AF3-0E69-654E0C12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5BB5-40C2-9106-5A01-0374038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89ACFE-23CF-8093-F30E-C97591DC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Dempster-Shafer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mathematical framework for reasoning with uncertainty, extending probability theory.</a:t>
            </a:r>
            <a:endParaRPr lang="en-US" dirty="0"/>
          </a:p>
          <a:p>
            <a:r>
              <a:rPr lang="en-US" dirty="0"/>
              <a:t>Combines evidence from different sources to calculate probabilities.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7DEA1-63B1-40AD-AE18-FA5218E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DD36-73E4-33CD-C309-166C6923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9F796D-19DE-3B08-80FC-6829148F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reasoning system that handles imprecision by allowing partial truth values instead of binary true/false logic.</a:t>
            </a:r>
            <a:endParaRPr lang="en-US" dirty="0"/>
          </a:p>
          <a:p>
            <a:r>
              <a:rPr lang="en-US" dirty="0"/>
              <a:t>Works with degree of truth instead of strict binary.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C5C3-1FC0-5522-5B93-52563DCA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937B9-DEE7-FE08-7C09-AF8B81A4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B0FB9D-8E19-CF57-A841-27819AE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process of </a:t>
            </a:r>
            <a:r>
              <a:rPr lang="en-US" dirty="0"/>
              <a:t>devising</a:t>
            </a:r>
            <a:r>
              <a:rPr dirty="0"/>
              <a:t> a sequence of actions to achieve a goal efficiently.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53452-1BC1-F5E2-778F-118AD102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50885-D6CE-B749-B9DF-8E470B8D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F2D099-3CBB-6FEF-6654-13E96B93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Stack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type of AI planning that uses a stack data structure to manage goals and subgoals.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8101-D117-AEA3-FC9F-EC81B184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38429-F9A1-07EA-7840-24C26525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6C9A2D-F4FA-1039-B964-C542826F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Nonlinear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advanced planning method that allows actions to be executed in a flexible order.</a:t>
            </a:r>
            <a:endParaRPr lang="en-US" dirty="0"/>
          </a:p>
          <a:p>
            <a:r>
              <a:rPr lang="en-US" dirty="0"/>
              <a:t>Allows concurrent executions.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30FC9-48A9-C17F-BB28-29AF4FB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DAF8-0DD4-92BD-90DC-2265E5EE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853C92-B519-316F-A528-7770563F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STanford</a:t>
            </a:r>
            <a:r>
              <a:rPr lang="en-US" dirty="0"/>
              <a:t> Research Institute Problem Solver. </a:t>
            </a:r>
          </a:p>
          <a:p>
            <a:r>
              <a:rPr dirty="0"/>
              <a:t>A classical AI planning system that represents actions, preconditions, and effects in a structured manner.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6E1E-916F-7C54-EADC-6301A371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E187D-698A-48D3-C43B-2C7419C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3C4C33-9DFD-F22A-A988-B266DB84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Partial-Order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planning method that does not enforce a strict order, allowing flexible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CA341-D8D1-08A5-846D-ACA68B4B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6B04-0574-9E5B-6076-C3A2C89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D2C9B4-2807-2282-B70C-B2C723D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Task Network (HTN)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planning approach that decomposes complex tasks into smaller, manageable subtasks.</a:t>
            </a:r>
            <a:endParaRPr lang="en-US" dirty="0"/>
          </a:p>
          <a:p>
            <a:r>
              <a:rPr lang="en-US" dirty="0"/>
              <a:t>Enforces hierarchical organizing of tasks.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4A69D-7A41-AF6C-8579-CA9D983D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EE5B9-B087-469B-FF1F-CE86ADD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2785E-3D52-1E5A-2613-EC04A7EA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method used by AI systems to navigate through problem spaces efficiently. </a:t>
            </a:r>
            <a:endParaRPr lang="en-US" dirty="0"/>
          </a:p>
          <a:p>
            <a:r>
              <a:rPr dirty="0"/>
              <a:t>Search strategies can be classified as</a:t>
            </a:r>
            <a:r>
              <a:rPr lang="en-US" dirty="0"/>
              <a:t>: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uninformed (blind) or </a:t>
            </a:r>
            <a:endParaRPr lang="en-US" dirty="0"/>
          </a:p>
          <a:p>
            <a:pPr lvl="1"/>
            <a:r>
              <a:rPr dirty="0"/>
              <a:t>informed (heuristic-driven).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B666C-C207-A48C-3C6F-74182443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8D04-4951-6215-1CA7-223E6C1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5D7600-A9D8-B2EA-BF4C-10B0C1B2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 Posting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planning technique that incrementally adds constraints to refine and optimize solutions.</a:t>
            </a:r>
            <a:endParaRPr lang="en-US" dirty="0"/>
          </a:p>
          <a:p>
            <a:r>
              <a:rPr lang="en-US" dirty="0"/>
              <a:t>Basically, acts like filters as add-ons.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BBE4-D593-7D56-3741-9B80CEB1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2F43-93DC-BC70-8063-A50F5C1A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370C7F-7078-534D-1C69-3D8E909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rule-based AI system that mimics human expertise to solve domain-specific problems.</a:t>
            </a:r>
            <a:endParaRPr lang="en-US" dirty="0"/>
          </a:p>
          <a:p>
            <a:r>
              <a:rPr lang="en-US" dirty="0"/>
              <a:t>Contains Knowledge Base and Inference Engines to support achieving it’s goal.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1FECD-0039-C680-DD66-0D694EE9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CB8AD-2706-07F5-A59C-7064688F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059A8-162B-2866-4852-6F9B611D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structured collection of facts and rules used by expert systems for decision-making.</a:t>
            </a:r>
            <a:endParaRPr lang="en-US" dirty="0"/>
          </a:p>
          <a:p>
            <a:r>
              <a:rPr lang="en-US" dirty="0"/>
              <a:t>Devised from domain experts to lay foundational data-req. 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D918-590E-381A-E100-6F431F29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D39E1-6B5B-BC5C-9F98-F6F9487E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733733-F872-1C1A-C526-226012CB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component of expert systems that applies logical rules to derive conclusions.</a:t>
            </a:r>
            <a:endParaRPr lang="en-US" dirty="0"/>
          </a:p>
          <a:p>
            <a:r>
              <a:rPr lang="en-US" dirty="0"/>
              <a:t>Devises rules that defines relationship within data from KB.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920D-9F59-2024-CEE6-65F89C58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FBAD4-135D-F014-AA15-34C0D845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17784E-B343-B2BA-48C0-8D0238A0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Rule-Based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AI system that relies on predefined rules to make decisions.</a:t>
            </a:r>
            <a:endParaRPr lang="en-US" dirty="0"/>
          </a:p>
          <a:p>
            <a:r>
              <a:rPr lang="en-US" dirty="0"/>
              <a:t>Basically, a set of if-then to process data and derive decisions.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4027-1314-236D-CC34-E889C56F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C4384-50A0-19A8-BF64-F4BCF6D9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9529F5-37A3-F638-A141-3CB188D0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early expert system designed for </a:t>
            </a:r>
            <a:r>
              <a:rPr sz="3600" b="1" dirty="0"/>
              <a:t>diagnosing bacterial infections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3E323-71BA-4E68-F5A2-3D32E117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06BEC-3EE7-159D-8C4B-F7CA02C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012B24-7236-4C52-4474-31D6A9EB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ONCOCIN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expert system developed to </a:t>
            </a:r>
            <a:r>
              <a:rPr sz="3600" b="1" dirty="0"/>
              <a:t>assist in cancer treatment planning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EE2-36B1-04EC-0910-539F13FD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4134C-3FBE-97F0-BE6C-358AFECE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C29953-AAA5-9E47-C807-89D33850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medical expert system that helps doctors with </a:t>
            </a:r>
            <a:r>
              <a:rPr sz="3600" b="1" dirty="0"/>
              <a:t>diagnosis by suggesting possible diseases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7360-3876-BF49-F715-BD5E2085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4976-E579-386D-94EE-3B1DC2D1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53AA80-4C88-DB20-E177-CD03C86E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AI-based expert system for </a:t>
            </a:r>
            <a:r>
              <a:rPr sz="3600" b="1" dirty="0"/>
              <a:t>diagnosing pulmonary diseases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05BDF-AA55-E8E3-0DE5-B6805D91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75C6-344B-4810-B0B3-6CF1AFF4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B3E84-F4E4-9321-1B52-2C329F37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military AI planning system designed for </a:t>
            </a:r>
            <a:r>
              <a:rPr sz="3600" b="1" dirty="0"/>
              <a:t>logistics and transportation optimization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EE7CE-B95E-52BF-9537-2CA0786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E02BB-62DA-B5A7-AE43-268CB90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406FF7-F016-B74A-AD9D-0FE7178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search strategy that explores paths in a problem space without additional information</a:t>
            </a:r>
            <a:endParaRPr lang="en-US" dirty="0"/>
          </a:p>
          <a:p>
            <a:r>
              <a:rPr lang="en-US" dirty="0"/>
              <a:t>Example - </a:t>
            </a:r>
            <a:r>
              <a:rPr dirty="0"/>
              <a:t>BFS, DFS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0E1BA-A551-1CA3-B8D3-DB46690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904E0-743B-322A-2CE8-9FBB1413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92DC2-0D81-287D-DB9F-B64E8A96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expert system used by DEC to </a:t>
            </a:r>
            <a:r>
              <a:rPr sz="3600" b="1" dirty="0"/>
              <a:t>configure computer hardware components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E52E7-5D79-785E-7CE3-E131454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4E3C7-6213-831F-B751-23FD7863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4BB10C-F8B7-5F9C-036C-9EA31257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search strategy that utilizes heuristics to make informed decisions</a:t>
            </a:r>
            <a:endParaRPr lang="en-US" dirty="0"/>
          </a:p>
          <a:p>
            <a:r>
              <a:rPr lang="en-US" dirty="0"/>
              <a:t>Improves</a:t>
            </a:r>
            <a:r>
              <a:rPr dirty="0"/>
              <a:t> efficiency in finding solutions </a:t>
            </a:r>
            <a:endParaRPr lang="en-US" dirty="0"/>
          </a:p>
          <a:p>
            <a:r>
              <a:rPr lang="en-US" dirty="0"/>
              <a:t>Example -</a:t>
            </a:r>
            <a:r>
              <a:rPr dirty="0"/>
              <a:t> A*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D62B1-A512-D22D-A18A-2FB60424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2CA8B-EB82-32C6-D61F-0DDC70F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16C14E-CA28-FAFF-3B95-5D154E64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dirty="0"/>
              <a:t>euristic is a problem-solving approach that uses an estimated cost to guide search algorithms towards better solutions.</a:t>
            </a:r>
            <a:endParaRPr lang="en-US" dirty="0"/>
          </a:p>
          <a:p>
            <a:r>
              <a:rPr lang="en-US" dirty="0"/>
              <a:t>Educated guess to narrow down the search space.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D7D8-C68E-F3AA-FFEE-3323012C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874ED-6C27-795E-77A7-F03F447A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A46D96-DD2A-4C9D-169A-18831E77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representation of all possible states in a problem, where solutions can be found through search algorithms.</a:t>
            </a:r>
            <a:endParaRPr lang="en-US" dirty="0"/>
          </a:p>
          <a:p>
            <a:r>
              <a:rPr lang="en-US" dirty="0"/>
              <a:t>Finite automata states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2772B-4D6D-4C7C-69D7-2DFF2815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3A65A-7CCE-1278-A6BF-6CDCAD34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951169-9811-AFFB-A620-A2A44E80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 Jug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classic AI problem involving two jugs of different capacities where the goal is to measure a specific amount using a limited set of actions.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3A5C8-9AC5-3565-9153-82C4242A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Vishnuvasan T S - Software Trainee (AI), Samco Securities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02139-80D7-0B57-4543-531790E2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CFAFF-1C76-E764-98AA-94553A3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6th March,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1914</Words>
  <Application>Microsoft Office PowerPoint</Application>
  <PresentationFormat>On-screen Show (4:3)</PresentationFormat>
  <Paragraphs>278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KT Session -1  Principles of AI</vt:lpstr>
      <vt:lpstr>Artificial Intelligence (AI)</vt:lpstr>
      <vt:lpstr>(Intelligent) Agent</vt:lpstr>
      <vt:lpstr>Search Strategy</vt:lpstr>
      <vt:lpstr>Uninformed Search</vt:lpstr>
      <vt:lpstr>Informed Search</vt:lpstr>
      <vt:lpstr>Heuristic</vt:lpstr>
      <vt:lpstr>State Space</vt:lpstr>
      <vt:lpstr>Water Jug Problem</vt:lpstr>
      <vt:lpstr>Breadth-First Search (BFS)</vt:lpstr>
      <vt:lpstr>Depth-First Search (DFS)</vt:lpstr>
      <vt:lpstr>A* Algorithm</vt:lpstr>
      <vt:lpstr>Game Theory</vt:lpstr>
      <vt:lpstr>Minimax Algorithm</vt:lpstr>
      <vt:lpstr>Alpha-Beta Pruning</vt:lpstr>
      <vt:lpstr>Stochastic Games</vt:lpstr>
      <vt:lpstr>Constraint Satisfaction Problem (CSP)</vt:lpstr>
      <vt:lpstr>Backtracking Search</vt:lpstr>
      <vt:lpstr>Local Search</vt:lpstr>
      <vt:lpstr>Hill Climbing</vt:lpstr>
      <vt:lpstr>Simulated Annealing</vt:lpstr>
      <vt:lpstr>Genetic Algorithms</vt:lpstr>
      <vt:lpstr>Knowledge Representation</vt:lpstr>
      <vt:lpstr>Predicate Logic</vt:lpstr>
      <vt:lpstr>Unification</vt:lpstr>
      <vt:lpstr>Forward Chaining</vt:lpstr>
      <vt:lpstr>Backward Chaining</vt:lpstr>
      <vt:lpstr>Resolution</vt:lpstr>
      <vt:lpstr>Semantic Networks</vt:lpstr>
      <vt:lpstr>Frames</vt:lpstr>
      <vt:lpstr>Scripts</vt:lpstr>
      <vt:lpstr>Dempster-Shafer Theory</vt:lpstr>
      <vt:lpstr>Fuzzy Logic</vt:lpstr>
      <vt:lpstr>Planning in AI</vt:lpstr>
      <vt:lpstr>Goal Stack Planning</vt:lpstr>
      <vt:lpstr>Nonlinear Planning</vt:lpstr>
      <vt:lpstr>STRIPS</vt:lpstr>
      <vt:lpstr>Partial-Order Planning</vt:lpstr>
      <vt:lpstr>Hierarchical Task Network (HTN)</vt:lpstr>
      <vt:lpstr>Constraint Posting</vt:lpstr>
      <vt:lpstr>Expert System</vt:lpstr>
      <vt:lpstr>Knowledge Base</vt:lpstr>
      <vt:lpstr>Inference Engine</vt:lpstr>
      <vt:lpstr>Rule-Based System</vt:lpstr>
      <vt:lpstr>MYCIN</vt:lpstr>
      <vt:lpstr>ONCOCIN</vt:lpstr>
      <vt:lpstr>DXplain</vt:lpstr>
      <vt:lpstr>PUFF</vt:lpstr>
      <vt:lpstr>DART</vt:lpstr>
      <vt:lpstr>XCON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Vishnuvasan T S</cp:lastModifiedBy>
  <cp:revision>3</cp:revision>
  <dcterms:created xsi:type="dcterms:W3CDTF">2013-01-27T09:14:16Z</dcterms:created>
  <dcterms:modified xsi:type="dcterms:W3CDTF">2025-03-06T05:38:26Z</dcterms:modified>
  <cp:category/>
</cp:coreProperties>
</file>