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7" r:id="rId4"/>
    <p:sldId id="258" r:id="rId5"/>
    <p:sldId id="307" r:id="rId6"/>
    <p:sldId id="259" r:id="rId7"/>
    <p:sldId id="308" r:id="rId8"/>
    <p:sldId id="260" r:id="rId9"/>
    <p:sldId id="309" r:id="rId10"/>
    <p:sldId id="261" r:id="rId11"/>
    <p:sldId id="310" r:id="rId12"/>
    <p:sldId id="262" r:id="rId13"/>
    <p:sldId id="311" r:id="rId14"/>
    <p:sldId id="263" r:id="rId15"/>
    <p:sldId id="264" r:id="rId16"/>
    <p:sldId id="312" r:id="rId17"/>
    <p:sldId id="268" r:id="rId18"/>
    <p:sldId id="313" r:id="rId19"/>
    <p:sldId id="269" r:id="rId20"/>
    <p:sldId id="270" r:id="rId21"/>
    <p:sldId id="314" r:id="rId22"/>
    <p:sldId id="271" r:id="rId23"/>
    <p:sldId id="315" r:id="rId24"/>
    <p:sldId id="272" r:id="rId25"/>
    <p:sldId id="316" r:id="rId26"/>
    <p:sldId id="273" r:id="rId27"/>
    <p:sldId id="326" r:id="rId28"/>
    <p:sldId id="280" r:id="rId29"/>
    <p:sldId id="317" r:id="rId30"/>
    <p:sldId id="283" r:id="rId31"/>
    <p:sldId id="318" r:id="rId32"/>
    <p:sldId id="284" r:id="rId33"/>
    <p:sldId id="319" r:id="rId34"/>
    <p:sldId id="287" r:id="rId35"/>
    <p:sldId id="320" r:id="rId36"/>
    <p:sldId id="290" r:id="rId37"/>
    <p:sldId id="321" r:id="rId38"/>
    <p:sldId id="291" r:id="rId39"/>
    <p:sldId id="322" r:id="rId40"/>
    <p:sldId id="292" r:id="rId41"/>
    <p:sldId id="293" r:id="rId42"/>
    <p:sldId id="294" r:id="rId43"/>
    <p:sldId id="299" r:id="rId44"/>
    <p:sldId id="323" r:id="rId45"/>
    <p:sldId id="300" r:id="rId46"/>
    <p:sldId id="301" r:id="rId47"/>
    <p:sldId id="302" r:id="rId48"/>
    <p:sldId id="324" r:id="rId49"/>
    <p:sldId id="303" r:id="rId50"/>
    <p:sldId id="32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KT Session -2 </a:t>
            </a:r>
            <a:br>
              <a:rPr lang="en-US" sz="4400" dirty="0"/>
            </a:br>
            <a:r>
              <a:rPr lang="en-US" b="1" dirty="0"/>
              <a:t>Applied Machine Learning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Terminology</a:t>
            </a:r>
            <a:r>
              <a:rPr lang="en-US" dirty="0"/>
              <a:t> intensive session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Classification assigns input data to predefined categories</a:t>
            </a:r>
            <a:r>
              <a:rPr lang="en-US" dirty="0"/>
              <a:t> as output</a:t>
            </a:r>
            <a:r>
              <a:rPr dirty="0"/>
              <a:t>. </a:t>
            </a:r>
            <a:endParaRPr lang="en-US" dirty="0"/>
          </a:p>
          <a:p>
            <a:r>
              <a:rPr dirty="0"/>
              <a:t>Examples include email spam detection and image recognition.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93DD-74E0-A675-38C8-A9BC548D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E9332-2FFD-C4FF-FD8A-F1235C0B4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664" y="1600200"/>
            <a:ext cx="7240672" cy="4525963"/>
          </a:xfrm>
        </p:spPr>
      </p:pic>
    </p:spTree>
    <p:extLst>
      <p:ext uri="{BB962C8B-B14F-4D97-AF65-F5344CB8AC3E}">
        <p14:creationId xmlns:p14="http://schemas.microsoft.com/office/powerpoint/2010/main" val="375821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Regression predicts continuous values based on input features</a:t>
            </a:r>
            <a:r>
              <a:rPr lang="en-US" dirty="0"/>
              <a:t> as the output</a:t>
            </a:r>
            <a:r>
              <a:rPr dirty="0"/>
              <a:t>. </a:t>
            </a:r>
            <a:endParaRPr lang="en-US" dirty="0"/>
          </a:p>
          <a:p>
            <a:r>
              <a:rPr dirty="0"/>
              <a:t>Examples include house price prediction and stock market forecasting.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5A2-C304-9BFB-309A-9B8E1B5E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82D71-FCF8-4050-009B-CD2B6DF89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39" y="550277"/>
            <a:ext cx="8422321" cy="5757446"/>
          </a:xfrm>
        </p:spPr>
      </p:pic>
    </p:spTree>
    <p:extLst>
      <p:ext uri="{BB962C8B-B14F-4D97-AF65-F5344CB8AC3E}">
        <p14:creationId xmlns:p14="http://schemas.microsoft.com/office/powerpoint/2010/main" val="250605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Bayesian Decision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probabilistic approach for decision-making under uncertainty. Used in spam filtering and risk assessment.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Measures how well a model’s predictions match actual values. Common loss functions include Mean Squared Error (MSE) and Cross-Entropy Loss.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5704-103B-71C8-CDFE-A0759DD3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2B37F-7547-8AEB-791A-E715BB61D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539" y="656956"/>
            <a:ext cx="9047607" cy="5469208"/>
          </a:xfrm>
        </p:spPr>
      </p:pic>
    </p:spTree>
    <p:extLst>
      <p:ext uri="{BB962C8B-B14F-4D97-AF65-F5344CB8AC3E}">
        <p14:creationId xmlns:p14="http://schemas.microsoft.com/office/powerpoint/2010/main" val="27535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Finds relationships between variables in large datasets</a:t>
            </a:r>
            <a:r>
              <a:rPr lang="en-US" dirty="0"/>
              <a:t>, basically to devise the </a:t>
            </a:r>
            <a:r>
              <a:rPr lang="en-US" b="1" dirty="0"/>
              <a:t>frequently bought together </a:t>
            </a:r>
            <a:r>
              <a:rPr lang="en-US" dirty="0"/>
              <a:t>items.</a:t>
            </a:r>
          </a:p>
          <a:p>
            <a:r>
              <a:rPr dirty="0"/>
              <a:t>Example: Market Basket Analysis for retail businesses.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4DB-0A7F-F2D2-9B0D-1E705CD2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60B60-7410-0203-1A07-D12C57C15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7264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Maximum Likelihood Estimation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statistical method to estimate model parameters by maximizing likelihood. Used in logistic regression and probabilistic models.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(ML)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Machine Learning enables computers to learn patterns from data and make predictions. </a:t>
            </a:r>
            <a:endParaRPr lang="en-US" dirty="0"/>
          </a:p>
          <a:p>
            <a:r>
              <a:rPr dirty="0"/>
              <a:t>It can be classified into</a:t>
            </a:r>
            <a:r>
              <a:rPr lang="en-US" dirty="0"/>
              <a:t>:</a:t>
            </a:r>
          </a:p>
          <a:p>
            <a:pPr lvl="1"/>
            <a:r>
              <a:rPr dirty="0"/>
              <a:t> supervised, </a:t>
            </a:r>
            <a:endParaRPr lang="en-US" dirty="0"/>
          </a:p>
          <a:p>
            <a:pPr lvl="1"/>
            <a:r>
              <a:rPr dirty="0"/>
              <a:t>unsupervised, and </a:t>
            </a:r>
            <a:endParaRPr lang="en-US" dirty="0"/>
          </a:p>
          <a:p>
            <a:pPr lvl="1"/>
            <a:r>
              <a:rPr dirty="0"/>
              <a:t>reinforcement learning.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Bernoulli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probability distribution for binary outcomes (success/failure). </a:t>
            </a:r>
            <a:endParaRPr lang="en-US" dirty="0"/>
          </a:p>
          <a:p>
            <a:r>
              <a:rPr dirty="0"/>
              <a:t>Example: Coin flips and email spam classification.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1CB0-53C1-6AA3-1274-0CB73C53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7E30F-7D82-C3D7-2CE4-6B91BD9C7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643" y="2082816"/>
            <a:ext cx="4901783" cy="3486106"/>
          </a:xfrm>
        </p:spPr>
      </p:pic>
    </p:spTree>
    <p:extLst>
      <p:ext uri="{BB962C8B-B14F-4D97-AF65-F5344CB8AC3E}">
        <p14:creationId xmlns:p14="http://schemas.microsoft.com/office/powerpoint/2010/main" val="92105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generalization of the Bernoulli distribution for multiple outcomes. </a:t>
            </a:r>
            <a:endParaRPr lang="en-US" dirty="0"/>
          </a:p>
          <a:p>
            <a:r>
              <a:rPr dirty="0"/>
              <a:t>Used in text classification and sentiment analysis.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9197-B003-30F5-75D0-299DA579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7902E-7ED0-0F2F-90A6-0901C628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389" y="1702875"/>
            <a:ext cx="7180289" cy="4258384"/>
          </a:xfrm>
        </p:spPr>
      </p:pic>
    </p:spTree>
    <p:extLst>
      <p:ext uri="{BB962C8B-B14F-4D97-AF65-F5344CB8AC3E}">
        <p14:creationId xmlns:p14="http://schemas.microsoft.com/office/powerpoint/2010/main" val="246021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Gaussian (Normal)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symmetric probability distribution used in statistical modeling. Common in finance and signal processing.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70F2-0299-933D-08FC-6274EBBB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49D12-12D7-2FC6-B23B-9BA4A2945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438" y="1521281"/>
            <a:ext cx="7225259" cy="4551595"/>
          </a:xfrm>
        </p:spPr>
      </p:pic>
    </p:spTree>
    <p:extLst>
      <p:ext uri="{BB962C8B-B14F-4D97-AF65-F5344CB8AC3E}">
        <p14:creationId xmlns:p14="http://schemas.microsoft.com/office/powerpoint/2010/main" val="938077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tradeoff between model complexity and accuracy. </a:t>
            </a:r>
            <a:endParaRPr lang="en-US" dirty="0"/>
          </a:p>
          <a:p>
            <a:r>
              <a:rPr dirty="0"/>
              <a:t>Balancing bias and variance prevents overfitting and underfitting.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4BC8-E7AF-956B-3CE8-C356C47C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E1C20-1FCA-A41E-774D-C7A272AB8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31" y="711316"/>
            <a:ext cx="7048537" cy="5872046"/>
          </a:xfrm>
        </p:spPr>
      </p:pic>
    </p:spTree>
    <p:extLst>
      <p:ext uri="{BB962C8B-B14F-4D97-AF65-F5344CB8AC3E}">
        <p14:creationId xmlns:p14="http://schemas.microsoft.com/office/powerpoint/2010/main" val="3585942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K-Nearest Neighbors (KNN)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simple classification method that assigns labels based on nearest neighbors. Used in recommendation systems.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94F4-AB7A-74D6-C306-D6063ACB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A4EE8-828A-4A95-B46D-40E30FB25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7" y="1903751"/>
            <a:ext cx="9100628" cy="3576546"/>
          </a:xfrm>
        </p:spPr>
      </p:pic>
    </p:spTree>
    <p:extLst>
      <p:ext uri="{BB962C8B-B14F-4D97-AF65-F5344CB8AC3E}">
        <p14:creationId xmlns:p14="http://schemas.microsoft.com/office/powerpoint/2010/main" val="264504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972E-BC9C-9312-F1E4-B0903C26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F2602-CD6C-EF88-8EF9-624C42D30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2" y="416312"/>
            <a:ext cx="6010275" cy="6025376"/>
          </a:xfrm>
        </p:spPr>
      </p:pic>
    </p:spTree>
    <p:extLst>
      <p:ext uri="{BB962C8B-B14F-4D97-AF65-F5344CB8AC3E}">
        <p14:creationId xmlns:p14="http://schemas.microsoft.com/office/powerpoint/2010/main" val="3271508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Groups similar data points together. Used in customer segmentation and anomaly detection.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2FFE-818B-0972-0831-222AE3F6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FC854-AEB2-90CC-DA1B-477092BF6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54" y="1417638"/>
            <a:ext cx="8417046" cy="4784535"/>
          </a:xfrm>
        </p:spPr>
      </p:pic>
    </p:spTree>
    <p:extLst>
      <p:ext uri="{BB962C8B-B14F-4D97-AF65-F5344CB8AC3E}">
        <p14:creationId xmlns:p14="http://schemas.microsoft.com/office/powerpoint/2010/main" val="1379186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popular clustering algorithm that partitions data into k clusters. Used in customer segmentation.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4EE-ADBB-BCB8-C8B7-B79F04C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B79FB-BB8D-7D78-616B-565E60768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44" y="2019014"/>
            <a:ext cx="5820712" cy="2819972"/>
          </a:xfrm>
        </p:spPr>
      </p:pic>
    </p:spTree>
    <p:extLst>
      <p:ext uri="{BB962C8B-B14F-4D97-AF65-F5344CB8AC3E}">
        <p14:creationId xmlns:p14="http://schemas.microsoft.com/office/powerpoint/2010/main" val="248145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Principal Component Analysis (PCA)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dimensionality reduction technique that retains variance. Used in image compression and finance.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41EC-4F84-49FE-B35D-DA32D6A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D8B9C-18D9-E245-F41B-0DB3FEE03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5" y="1196299"/>
            <a:ext cx="8702049" cy="4755771"/>
          </a:xfrm>
        </p:spPr>
      </p:pic>
    </p:spTree>
    <p:extLst>
      <p:ext uri="{BB962C8B-B14F-4D97-AF65-F5344CB8AC3E}">
        <p14:creationId xmlns:p14="http://schemas.microsoft.com/office/powerpoint/2010/main" val="2612919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classification algorithm based on probability. Used in medical diagnosis and fraud detection.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92BE-6308-B6D0-76DB-CF2E0333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D6F8D-049F-6314-B602-14C68658B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09" y="1903752"/>
            <a:ext cx="8860849" cy="3987382"/>
          </a:xfrm>
        </p:spPr>
      </p:pic>
    </p:spTree>
    <p:extLst>
      <p:ext uri="{BB962C8B-B14F-4D97-AF65-F5344CB8AC3E}">
        <p14:creationId xmlns:p14="http://schemas.microsoft.com/office/powerpoint/2010/main" val="1386547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Neural Networks (ANNs)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model inspired by the human brain. Used in image recognition and speech processing.</a:t>
            </a:r>
            <a:r>
              <a:rPr lang="en-US" dirty="0"/>
              <a:t> </a:t>
            </a:r>
          </a:p>
          <a:p>
            <a:r>
              <a:rPr lang="en-US" dirty="0"/>
              <a:t>A feed forward class of Neural Networks.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59F1-91B0-8520-FB64-66C20ED5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6939D-0BE2-C650-80A6-3BB1AB60E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4" y="569694"/>
            <a:ext cx="8819794" cy="5556470"/>
          </a:xfrm>
        </p:spPr>
      </p:pic>
    </p:spTree>
    <p:extLst>
      <p:ext uri="{BB962C8B-B14F-4D97-AF65-F5344CB8AC3E}">
        <p14:creationId xmlns:p14="http://schemas.microsoft.com/office/powerpoint/2010/main" val="138781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supervised learning, the model learns from labeled data, where input-output pairs are provided. </a:t>
            </a:r>
            <a:endParaRPr lang="en-US" dirty="0"/>
          </a:p>
          <a:p>
            <a:r>
              <a:rPr dirty="0"/>
              <a:t>Examples include spam detection and medical diagnosis using historical data.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simple neural network unit for binary classification. Basis for deep learning models.</a:t>
            </a:r>
            <a:endParaRPr lang="en-US" dirty="0"/>
          </a:p>
          <a:p>
            <a:r>
              <a:rPr lang="en-US" dirty="0"/>
              <a:t>Just contains an input and an output layer.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Multilayer Perceptron (MLP)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feedforward neural network with multiple layers. Used in deep learning applications.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Backpropagation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method to update neural network weights. Enables deep learning advancements.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tree-like model for decision-making. Used in credit scoring and medical diagnosis.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CA91-0A4E-2F31-0803-9DE22966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9D183-353C-1C0B-C0D9-AA05FDDFC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634" y="1004342"/>
            <a:ext cx="7682732" cy="5121822"/>
          </a:xfrm>
        </p:spPr>
      </p:pic>
    </p:spTree>
    <p:extLst>
      <p:ext uri="{BB962C8B-B14F-4D97-AF65-F5344CB8AC3E}">
        <p14:creationId xmlns:p14="http://schemas.microsoft.com/office/powerpoint/2010/main" val="3189446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type of decision tree for categorical labels. Example: Email spam detection.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decision tree that predicts continuous values. Used in stock price prediction.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Reduces tree size to prevent overfitting. Helps improve decision tree accuracy.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77B5-0DD2-7CCB-4B0F-35B3497C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67D7C-2E22-E41C-1375-DCB6CCFDA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31" y="1034322"/>
            <a:ext cx="8936137" cy="5091842"/>
          </a:xfrm>
        </p:spPr>
      </p:pic>
    </p:spTree>
    <p:extLst>
      <p:ext uri="{BB962C8B-B14F-4D97-AF65-F5344CB8AC3E}">
        <p14:creationId xmlns:p14="http://schemas.microsoft.com/office/powerpoint/2010/main" val="1274708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ensemble of decision trees that improves accuracy. Used in recommendation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9F12-B289-0BF9-C345-C9AAFE51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3274E-BBB9-7435-CEF7-5CB5077BF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01862"/>
            <a:ext cx="8279411" cy="5981500"/>
          </a:xfrm>
        </p:spPr>
      </p:pic>
    </p:spTree>
    <p:extLst>
      <p:ext uri="{BB962C8B-B14F-4D97-AF65-F5344CB8AC3E}">
        <p14:creationId xmlns:p14="http://schemas.microsoft.com/office/powerpoint/2010/main" val="41829309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AB36-C98E-0C46-278A-1DE62CC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56FB3-29FB-25A0-BD47-0E84D513E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360" y="750937"/>
            <a:ext cx="7287279" cy="5415644"/>
          </a:xfrm>
        </p:spPr>
      </p:pic>
    </p:spTree>
    <p:extLst>
      <p:ext uri="{BB962C8B-B14F-4D97-AF65-F5344CB8AC3E}">
        <p14:creationId xmlns:p14="http://schemas.microsoft.com/office/powerpoint/2010/main" val="189812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Unsupervised learning deals with unlabeled data, finding hidden patterns or clustering similar instances. </a:t>
            </a:r>
            <a:endParaRPr lang="en-US" dirty="0"/>
          </a:p>
          <a:p>
            <a:r>
              <a:rPr dirty="0"/>
              <a:t>Examples include customer segmentation and anomaly detection.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78F0-BB84-2EEF-BDFD-F138242D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44355-A550-1D95-BFEB-1D8B7EF69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978702"/>
            <a:ext cx="9155215" cy="3422895"/>
          </a:xfrm>
        </p:spPr>
      </p:pic>
    </p:spTree>
    <p:extLst>
      <p:ext uri="{BB962C8B-B14F-4D97-AF65-F5344CB8AC3E}">
        <p14:creationId xmlns:p14="http://schemas.microsoft.com/office/powerpoint/2010/main" val="181598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Reinforcement Learning (RL)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RL involves an agent learning to make decisions by interacting with an environment.</a:t>
            </a:r>
            <a:endParaRPr lang="en-US" dirty="0"/>
          </a:p>
          <a:p>
            <a:r>
              <a:rPr dirty="0"/>
              <a:t> Applications include game AI, robotics, and autonomous driving.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DCEE-1941-CDC4-E94C-EE400965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38CEC-4800-0D8F-867F-9C29B8690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9769"/>
            <a:ext cx="8229600" cy="4306824"/>
          </a:xfrm>
        </p:spPr>
      </p:pic>
    </p:spTree>
    <p:extLst>
      <p:ext uri="{BB962C8B-B14F-4D97-AF65-F5344CB8AC3E}">
        <p14:creationId xmlns:p14="http://schemas.microsoft.com/office/powerpoint/2010/main" val="30204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614</Words>
  <Application>Microsoft Office PowerPoint</Application>
  <PresentationFormat>On-screen Show (4:3)</PresentationFormat>
  <Paragraphs>73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KT Session -2  Applied Machine Learning</vt:lpstr>
      <vt:lpstr>Machine Learning (ML)</vt:lpstr>
      <vt:lpstr>PowerPoint Presentation</vt:lpstr>
      <vt:lpstr>Supervised Learning</vt:lpstr>
      <vt:lpstr>PowerPoint Presentation</vt:lpstr>
      <vt:lpstr>Unsupervised Learning</vt:lpstr>
      <vt:lpstr>PowerPoint Presentation</vt:lpstr>
      <vt:lpstr>Reinforcement Learning (RL)</vt:lpstr>
      <vt:lpstr>PowerPoint Presentation</vt:lpstr>
      <vt:lpstr>Classification</vt:lpstr>
      <vt:lpstr>PowerPoint Presentation</vt:lpstr>
      <vt:lpstr>Regression</vt:lpstr>
      <vt:lpstr>PowerPoint Presentation</vt:lpstr>
      <vt:lpstr>Bayesian Decision Theory</vt:lpstr>
      <vt:lpstr>Loss Function</vt:lpstr>
      <vt:lpstr>PowerPoint Presentation</vt:lpstr>
      <vt:lpstr>Association Rules</vt:lpstr>
      <vt:lpstr>PowerPoint Presentation</vt:lpstr>
      <vt:lpstr>Maximum Likelihood Estimation (MLE)</vt:lpstr>
      <vt:lpstr>Bernoulli Distribution</vt:lpstr>
      <vt:lpstr>PowerPoint Presentation</vt:lpstr>
      <vt:lpstr>Multinomial Distribution</vt:lpstr>
      <vt:lpstr>PowerPoint Presentation</vt:lpstr>
      <vt:lpstr>Gaussian (Normal) Distribution</vt:lpstr>
      <vt:lpstr>PowerPoint Presentation</vt:lpstr>
      <vt:lpstr>Bias-Variance Tradeoff</vt:lpstr>
      <vt:lpstr>PowerPoint Presentation</vt:lpstr>
      <vt:lpstr>K-Nearest Neighbors (KNN)</vt:lpstr>
      <vt:lpstr>PowerPoint Presentation</vt:lpstr>
      <vt:lpstr>Clustering</vt:lpstr>
      <vt:lpstr>PowerPoint Presentation</vt:lpstr>
      <vt:lpstr>K-Means Clustering</vt:lpstr>
      <vt:lpstr>PowerPoint Presentation</vt:lpstr>
      <vt:lpstr>Principal Component Analysis (PCA)</vt:lpstr>
      <vt:lpstr>PowerPoint Presentation</vt:lpstr>
      <vt:lpstr>Logistic Regression</vt:lpstr>
      <vt:lpstr>PowerPoint Presentation</vt:lpstr>
      <vt:lpstr>Artificial Neural Networks (ANNs)</vt:lpstr>
      <vt:lpstr>PowerPoint Presentation</vt:lpstr>
      <vt:lpstr>Perceptron</vt:lpstr>
      <vt:lpstr>Multilayer Perceptron (MLP)</vt:lpstr>
      <vt:lpstr>Backpropagation Algorithm</vt:lpstr>
      <vt:lpstr>Decision Trees</vt:lpstr>
      <vt:lpstr>PowerPoint Presentation</vt:lpstr>
      <vt:lpstr>Classification Trees</vt:lpstr>
      <vt:lpstr>Regression Trees</vt:lpstr>
      <vt:lpstr>Pruning</vt:lpstr>
      <vt:lpstr>PowerPoint Presentation</vt:lpstr>
      <vt:lpstr>Random Forests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Vishnuvasan T S</cp:lastModifiedBy>
  <cp:revision>3</cp:revision>
  <dcterms:created xsi:type="dcterms:W3CDTF">2013-01-27T09:14:16Z</dcterms:created>
  <dcterms:modified xsi:type="dcterms:W3CDTF">2025-03-07T06:29:25Z</dcterms:modified>
  <cp:category/>
</cp:coreProperties>
</file>