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6" r:id="rId5"/>
    <p:sldId id="267" r:id="rId6"/>
    <p:sldId id="268" r:id="rId7"/>
    <p:sldId id="270" r:id="rId8"/>
    <p:sldId id="271" r:id="rId9"/>
    <p:sldId id="272" r:id="rId10"/>
    <p:sldId id="258" r:id="rId11"/>
    <p:sldId id="273" r:id="rId12"/>
    <p:sldId id="274" r:id="rId13"/>
    <p:sldId id="275" r:id="rId14"/>
    <p:sldId id="259" r:id="rId15"/>
    <p:sldId id="260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1" r:id="rId24"/>
    <p:sldId id="283" r:id="rId25"/>
    <p:sldId id="284" r:id="rId26"/>
    <p:sldId id="286" r:id="rId27"/>
    <p:sldId id="285" r:id="rId28"/>
    <p:sldId id="262" r:id="rId29"/>
    <p:sldId id="287" r:id="rId30"/>
    <p:sldId id="288" r:id="rId31"/>
    <p:sldId id="289" r:id="rId32"/>
    <p:sldId id="263" r:id="rId33"/>
    <p:sldId id="290" r:id="rId34"/>
    <p:sldId id="291" r:id="rId35"/>
    <p:sldId id="264" r:id="rId36"/>
    <p:sldId id="292" r:id="rId37"/>
    <p:sldId id="293" r:id="rId38"/>
    <p:sldId id="26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FD28-14C4-67D3-AA3F-599553FCC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DB570-1099-C9A8-F285-BD0E4884A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7F362-287C-541A-2A19-E8D9528A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3F3C-430B-4AA0-8907-3E1A634F898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BF5FE-97F2-AA7E-04EA-58AFFA9B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A190-959A-CF18-66D0-FF44595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5AF7-23DD-46E7-9CA6-062C36A2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0755-7D87-0F65-18BD-C4DCBB7B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2DDF-568E-665A-15F9-E417D5083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8DA6-B2F3-160F-040F-BC701A38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3F3C-430B-4AA0-8907-3E1A634F898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E707-F9FB-1A09-4E7A-97C5302B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33288-A0D9-5CF9-48CF-EE993478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5AF7-23DD-46E7-9CA6-062C36A2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0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78F43-135A-8B08-99B6-4ABCF0AF1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DCD07-63C2-5ECB-8921-831E31986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1079-3ED5-253D-3B34-802B78ED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3F3C-430B-4AA0-8907-3E1A634F898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8932-D14B-26B3-F097-E7FBF263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9034B-5F71-61EC-4B2F-5175B0B4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5AF7-23DD-46E7-9CA6-062C36A2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9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B9CE-C079-5E17-EFD4-4DACA4A9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D692-C742-CA9E-F7F1-A2DDA6AC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675A-737A-7B28-E691-F0880CAB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3F3C-430B-4AA0-8907-3E1A634F898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5FF7-DBFD-BE04-823D-A488CE70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5AA0-F757-ADC2-EA3C-0033C90D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5AF7-23DD-46E7-9CA6-062C36A2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1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052E-D58F-1047-FBE9-0298E445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12DB0-840D-6124-3724-0DDB1757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9B24-DB99-1510-9A80-12B3651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3F3C-430B-4AA0-8907-3E1A634F898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D0EBB-7E27-4353-6725-867C734F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6284-6FF8-C36B-5C98-169835E6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5AF7-23DD-46E7-9CA6-062C36A2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8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4BEE-AFBC-D09B-71EF-945B2E08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EA72-408F-A529-5A1D-D3ABF48FE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7E673-5BD1-3D1F-3AEE-2D1585277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D4E0-3B9C-7E0E-CE40-7E011D5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3F3C-430B-4AA0-8907-3E1A634F898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6F7C1-AA3D-DB64-8219-B685C503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6164-27CB-CAF9-E23C-01601A51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5AF7-23DD-46E7-9CA6-062C36A2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40FB-7B7D-E1A0-6C73-E92F819A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BE59-91BA-09A3-2BBF-17E357DA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3E74A-8B4D-9BA3-907B-900B3A18E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13253-0239-A20B-06B7-BD451AD66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1B59C-FDC1-6651-8B6E-22AC63434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05FA7-35CD-B9A6-FE41-1F9C9642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3F3C-430B-4AA0-8907-3E1A634F898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E5535-0F73-F199-E287-A43EEBA9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A23F8-6697-38D9-D313-791CBACD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5AF7-23DD-46E7-9CA6-062C36A2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4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210A-117F-A5FC-63C4-2414864E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0FB26-7AD3-2BFE-EC19-920AB36D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3F3C-430B-4AA0-8907-3E1A634F898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8751D-3B23-79DF-15CF-45FCD057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83DD8-8CE8-FFAB-52BD-AADB0EAB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5AF7-23DD-46E7-9CA6-062C36A2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65EB5-6080-794D-6C5F-3B717697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3F3C-430B-4AA0-8907-3E1A634F898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39E88-6F34-A9FA-DAA5-82C7C165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FD506-CC96-14E8-E73A-79AB5661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5AF7-23DD-46E7-9CA6-062C36A2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AD06-35D0-3B91-E283-98628D00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2F8A-5157-C7BC-AA7F-151781D8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44680-BC31-50AB-E884-8ABA93A40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63405-CB5B-24BB-BDF1-7028B583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3F3C-430B-4AA0-8907-3E1A634F898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97A81-9ACE-1730-BA9C-6600E8A3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039F-BFCB-BC3D-D2D1-3C8154A3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5AF7-23DD-46E7-9CA6-062C36A2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2CDF-CC46-D1A1-9948-6BEDCE6D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ECE7C-49EC-106D-8B06-ABC08A238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3C550-0537-63E6-3B34-EF904185F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D6997-59BA-B5B1-E807-338861E2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3F3C-430B-4AA0-8907-3E1A634F898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7B6BA-8666-8824-8DB6-6F14BC5C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FD41E-6430-4CC7-8217-7093C920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5AF7-23DD-46E7-9CA6-062C36A2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1BA8A-CF3C-9F07-8483-BE2137BF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8B7A-C35A-D3E9-3B9B-159BB579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F7BDF-CE8D-5173-5430-BC62A1953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3F3C-430B-4AA0-8907-3E1A634F898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6332-C943-1E53-CFF8-96C65C132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09E32-4B3E-FA75-26D5-C80CD8A3D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5AF7-23DD-46E7-9CA6-062C36A2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67AE-7307-E0CF-6676-9BC1ED84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b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ED88D-4028-106C-2FC9-F7A6F63F2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2197"/>
            <a:ext cx="9144000" cy="16639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</a:t>
            </a:r>
          </a:p>
          <a:p>
            <a:r>
              <a:rPr lang="en-US" b="1" dirty="0"/>
              <a:t>Vishnuvasan T S</a:t>
            </a:r>
          </a:p>
          <a:p>
            <a:r>
              <a:rPr lang="en-US" dirty="0"/>
              <a:t>Software Trainee – AI</a:t>
            </a:r>
          </a:p>
          <a:p>
            <a:r>
              <a:rPr lang="en-US" dirty="0"/>
              <a:t>Samco Securities Ltd</a:t>
            </a:r>
          </a:p>
        </p:txBody>
      </p:sp>
    </p:spTree>
    <p:extLst>
      <p:ext uri="{BB962C8B-B14F-4D97-AF65-F5344CB8AC3E}">
        <p14:creationId xmlns:p14="http://schemas.microsoft.com/office/powerpoint/2010/main" val="252977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D83A-5099-7328-FB36-8EE6EF97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B Tech – AI and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E271-D61D-8EC1-3964-559818F45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680"/>
            <a:ext cx="10515600" cy="4351338"/>
          </a:xfrm>
        </p:spPr>
        <p:txBody>
          <a:bodyPr/>
          <a:lstStyle/>
          <a:p>
            <a:r>
              <a:rPr lang="en-US" dirty="0"/>
              <a:t>Firstly introduced under </a:t>
            </a:r>
            <a:r>
              <a:rPr lang="en-US" b="1" dirty="0"/>
              <a:t>Anna University </a:t>
            </a:r>
            <a:r>
              <a:rPr lang="en-US" dirty="0"/>
              <a:t>affiliated colleges in the year 2020 in multiple variants:</a:t>
            </a:r>
          </a:p>
          <a:p>
            <a:pPr lvl="2"/>
            <a:r>
              <a:rPr lang="en-US" sz="2400" dirty="0"/>
              <a:t>AI &amp; Data Science</a:t>
            </a:r>
          </a:p>
          <a:p>
            <a:pPr lvl="2"/>
            <a:r>
              <a:rPr lang="en-US" sz="2400" dirty="0"/>
              <a:t>AI &amp; ML</a:t>
            </a:r>
          </a:p>
          <a:p>
            <a:pPr lvl="2"/>
            <a:r>
              <a:rPr lang="en-US" sz="2400" dirty="0"/>
              <a:t>Artificial Intelligence</a:t>
            </a:r>
          </a:p>
          <a:p>
            <a:pPr lvl="2"/>
            <a:r>
              <a:rPr lang="en-US" sz="2400" dirty="0"/>
              <a:t>AI &amp; Robotics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Other deemed universities like </a:t>
            </a:r>
            <a:r>
              <a:rPr lang="en-US" b="1" dirty="0"/>
              <a:t>VIT</a:t>
            </a:r>
            <a:r>
              <a:rPr lang="en-US" dirty="0"/>
              <a:t>,</a:t>
            </a:r>
            <a:r>
              <a:rPr lang="en-US" b="1" dirty="0"/>
              <a:t> Amrita</a:t>
            </a:r>
            <a:r>
              <a:rPr lang="en-US" dirty="0"/>
              <a:t>,</a:t>
            </a:r>
            <a:r>
              <a:rPr lang="en-US" b="1" dirty="0"/>
              <a:t> SRM</a:t>
            </a:r>
            <a:r>
              <a:rPr lang="en-US" dirty="0"/>
              <a:t>, etc. had it before Anna University formally introduced. 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0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6A6F-CA88-272F-7CE2-8F62FF67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Difference b/w it’s counterparts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353C-5F21-2327-A4E4-0351C826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6AA8-E1E4-CC6F-F758-DF9EBF53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Difference b/w it’s counterparts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6E51-943D-8327-C16C-59029D555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CSE</a:t>
            </a:r>
          </a:p>
          <a:p>
            <a:pPr marL="0" indent="0">
              <a:buNone/>
            </a:pPr>
            <a:r>
              <a:rPr lang="en-US" dirty="0"/>
              <a:t>Major Focus - Programming, Algorithms, System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8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CEA4-1F46-793A-A3CC-8268C92F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Difference b/w it’s counterparts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6F9C-565A-6F02-60F0-97C97E0A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CSE</a:t>
            </a:r>
          </a:p>
          <a:p>
            <a:pPr marL="0" indent="0">
              <a:buNone/>
            </a:pPr>
            <a:r>
              <a:rPr lang="en-US" dirty="0"/>
              <a:t>Major Focus - Programming, Algorithms, System Design</a:t>
            </a:r>
          </a:p>
          <a:p>
            <a:pPr marL="0" indent="0">
              <a:buNone/>
            </a:pPr>
            <a:r>
              <a:rPr lang="en-US" b="1" dirty="0"/>
              <a:t>IT</a:t>
            </a:r>
          </a:p>
          <a:p>
            <a:pPr marL="0" indent="0">
              <a:buNone/>
            </a:pPr>
            <a:r>
              <a:rPr lang="en-US" dirty="0"/>
              <a:t>Major Focus - Networking, Databases, Cybersecurity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2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DD9D-799C-29FB-8FA5-D89EF02B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Difference b/w it’s counterparts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BAAB-3D2F-2959-EFA1-C762C0E7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3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CSE</a:t>
            </a:r>
          </a:p>
          <a:p>
            <a:pPr marL="0" indent="0">
              <a:buNone/>
            </a:pPr>
            <a:r>
              <a:rPr lang="en-US" dirty="0"/>
              <a:t>Major Focus - Programming, Algorithms, System Design</a:t>
            </a:r>
          </a:p>
          <a:p>
            <a:pPr marL="0" indent="0">
              <a:buNone/>
            </a:pPr>
            <a:r>
              <a:rPr lang="en-US" b="1" dirty="0"/>
              <a:t>IT</a:t>
            </a:r>
          </a:p>
          <a:p>
            <a:pPr marL="0" indent="0">
              <a:buNone/>
            </a:pPr>
            <a:r>
              <a:rPr lang="en-US" dirty="0"/>
              <a:t>Major Focus - Networking, Databases, Cybersecurity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AI</a:t>
            </a:r>
          </a:p>
          <a:p>
            <a:pPr marL="0" indent="0">
              <a:buNone/>
            </a:pPr>
            <a:r>
              <a:rPr lang="en-US" sz="3200" dirty="0"/>
              <a:t>AI Principles, Machine Learning, Big Data, Data Mining,  Deep Learning, Data Analysis,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0061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30B7-C1BE-1894-49BA-04880255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Curriculum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2F7-AE21-38FE-85A9-F8495B42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5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BF29-96DD-4F51-5124-B98BC315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Curriculum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A61B-D6C4-A2C7-6015-FC2A995F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Year –wise Analysis: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Freshmen</a:t>
            </a:r>
            <a:r>
              <a:rPr lang="en-US" dirty="0"/>
              <a:t>	Common subject &amp; CS fundamentals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8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612E-DD28-80DD-0A2E-9FAF447D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Curriculum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2A6C-9493-CC1F-2562-E3DEA9F2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Year –wise Analysis: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Freshmen</a:t>
            </a:r>
            <a:r>
              <a:rPr lang="en-US" dirty="0"/>
              <a:t>	Common subject &amp; CS fundamentals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Sophomore</a:t>
            </a:r>
            <a:r>
              <a:rPr lang="en-US" dirty="0"/>
              <a:t>	Introduction to basic AI modules</a:t>
            </a:r>
          </a:p>
        </p:txBody>
      </p:sp>
    </p:spTree>
    <p:extLst>
      <p:ext uri="{BB962C8B-B14F-4D97-AF65-F5344CB8AC3E}">
        <p14:creationId xmlns:p14="http://schemas.microsoft.com/office/powerpoint/2010/main" val="28565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F163-4429-9B2F-FFB6-1F8A2705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Curriculum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6C24-E8A3-24D8-AF94-495DD7CA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Year –wise Analysis: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Freshmen</a:t>
            </a:r>
            <a:r>
              <a:rPr lang="en-US" dirty="0"/>
              <a:t>	Common subject &amp; CS fundamentals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Sophomore</a:t>
            </a:r>
            <a:r>
              <a:rPr lang="en-US" dirty="0"/>
              <a:t>	Introduction to basic AI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Junior</a:t>
            </a:r>
            <a:r>
              <a:rPr lang="en-US" dirty="0"/>
              <a:t>		Deep dive into core AI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3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F578-3EE1-39BB-2CB5-86BA7A39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Curriculum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9891-065F-1551-D8F6-895DD24C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Year –wise Analysis: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Freshmen</a:t>
            </a:r>
            <a:r>
              <a:rPr lang="en-US" dirty="0"/>
              <a:t>	Common subject &amp; CS fundamentals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Sophomore</a:t>
            </a:r>
            <a:r>
              <a:rPr lang="en-US" dirty="0"/>
              <a:t>	Introduction to basic AI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Junior</a:t>
            </a:r>
            <a:r>
              <a:rPr lang="en-US" dirty="0"/>
              <a:t>		Deep dive into core AI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Senior</a:t>
            </a:r>
            <a:r>
              <a:rPr lang="en-US" dirty="0"/>
              <a:t>		Projects and few additional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B243-8EDA-66F8-4C04-00F3B378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AGENDA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D659-91B4-AF42-8487-593ACC1D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32C1-B886-0455-29CD-7F4A2CEF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1</a:t>
            </a:r>
            <a:r>
              <a:rPr lang="en-US" sz="6000" b="1" baseline="30000" dirty="0"/>
              <a:t>st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79DF-105A-1E1A-6A00-AE110104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4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A2FA-7826-C2BA-D8A0-1D585E0D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1</a:t>
            </a:r>
            <a:r>
              <a:rPr lang="en-US" sz="6000" b="1" baseline="30000" dirty="0"/>
              <a:t>st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1B2D-6571-FC24-D836-A8C04E364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0416"/>
            <a:ext cx="10515600" cy="4351338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semester was common to all the engineering departments including all the circuit and non-circuit branches.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5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7FCA-E8FB-C2D4-7B82-190808B8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1</a:t>
            </a:r>
            <a:r>
              <a:rPr lang="en-US" sz="6000" b="1" baseline="30000" dirty="0"/>
              <a:t>st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3496-52A8-1DBF-CB0A-AF690709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527"/>
            <a:ext cx="10515600" cy="4351338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semester was common to all the engineering departments including all the circuit and non-circuit branches.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semester had some of the important CS subjects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21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1FA4-DC89-F705-2D69-F0DB02EF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1</a:t>
            </a:r>
            <a:r>
              <a:rPr lang="en-US" sz="6000" b="1" baseline="30000" dirty="0"/>
              <a:t>st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1BBE-B164-B912-BDC3-3461B074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semester was common to all the engineering departments including all the circuit and non-circuit branches.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semester had some of the important CS subjects like </a:t>
            </a:r>
          </a:p>
          <a:p>
            <a:pPr lvl="2"/>
            <a:r>
              <a:rPr lang="en-US" sz="2400" dirty="0"/>
              <a:t>Data Structures and Algorithms</a:t>
            </a:r>
          </a:p>
          <a:p>
            <a:pPr lvl="2"/>
            <a:r>
              <a:rPr lang="en-US" sz="2400" dirty="0"/>
              <a:t>Digital Logics</a:t>
            </a:r>
          </a:p>
          <a:p>
            <a:pPr lvl="2"/>
            <a:r>
              <a:rPr lang="en-US" sz="2400" dirty="0"/>
              <a:t>Object Oriented Programming in C</a:t>
            </a:r>
          </a:p>
          <a:p>
            <a:pPr lvl="2"/>
            <a:r>
              <a:rPr lang="en-US" sz="2400" dirty="0"/>
              <a:t>Basic </a:t>
            </a:r>
            <a:r>
              <a:rPr lang="en-US" sz="2400" dirty="0" err="1"/>
              <a:t>Maths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6072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AECF-124B-9AAC-611D-E5951618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2</a:t>
            </a:r>
            <a:r>
              <a:rPr lang="en-US" sz="6000" b="1" baseline="30000" dirty="0"/>
              <a:t>nd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EB40-1D95-CAC0-368A-153932C4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6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0484-C1AA-B27B-B466-F18842EE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2</a:t>
            </a:r>
            <a:r>
              <a:rPr lang="en-US" sz="6000" b="1" baseline="30000" dirty="0"/>
              <a:t>nd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3D64-A7BD-71D8-317A-6A9ABC2C8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semester included few core CS subjects like Systems Design, OS, IDBMS and mathematics inclined towards Data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45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7365-E718-F71B-2A06-260BE12F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2</a:t>
            </a:r>
            <a:r>
              <a:rPr lang="en-US" sz="6000" b="1" baseline="30000" dirty="0"/>
              <a:t>nd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FB30-E5EE-D0A5-3CDE-F356B29D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semester included few core CS subjects like Systems Design, OS, IDBMS and mathematics inclined towards Data Science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semester introduced us to basic AI modules</a:t>
            </a:r>
          </a:p>
        </p:txBody>
      </p:sp>
    </p:spTree>
    <p:extLst>
      <p:ext uri="{BB962C8B-B14F-4D97-AF65-F5344CB8AC3E}">
        <p14:creationId xmlns:p14="http://schemas.microsoft.com/office/powerpoint/2010/main" val="2425800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02C2-26F8-52B5-5E08-19CE94C1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2</a:t>
            </a:r>
            <a:r>
              <a:rPr lang="en-US" sz="6000" b="1" baseline="30000" dirty="0"/>
              <a:t>nd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11A4-E9C5-C8CE-847D-AD88F3382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588"/>
            <a:ext cx="10515600" cy="435133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semester included few core CS subjects like Systems Design, OS, IDBMS and mathematics inclined towards Data Science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semester introduced us to basic AI modules like</a:t>
            </a:r>
          </a:p>
          <a:p>
            <a:pPr lvl="2"/>
            <a:r>
              <a:rPr lang="en-US" sz="2400" dirty="0"/>
              <a:t>Principles of AI</a:t>
            </a:r>
          </a:p>
          <a:p>
            <a:pPr lvl="2"/>
            <a:r>
              <a:rPr lang="en-US" sz="2400" dirty="0"/>
              <a:t>Applied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25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41B0-E3DD-4DE3-EECA-94B3B584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2</a:t>
            </a:r>
            <a:r>
              <a:rPr lang="en-US" sz="6000" b="1" baseline="30000" dirty="0"/>
              <a:t>nd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0C2C-A269-CF88-968A-7D8857DD2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704"/>
            <a:ext cx="10515600" cy="435133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semester included few core CS subjects like Systems Design, OS, IDBMS and mathematics inclined towards Data Science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semester introduced us to basic AI modules like</a:t>
            </a:r>
          </a:p>
          <a:p>
            <a:pPr lvl="2"/>
            <a:r>
              <a:rPr lang="en-US" sz="2400" dirty="0"/>
              <a:t>Principles of AI</a:t>
            </a:r>
          </a:p>
          <a:p>
            <a:pPr lvl="2"/>
            <a:r>
              <a:rPr lang="en-US" sz="2400" dirty="0"/>
              <a:t>Applied ML</a:t>
            </a:r>
          </a:p>
          <a:p>
            <a:pPr marL="0" indent="0">
              <a:buNone/>
            </a:pPr>
            <a:r>
              <a:rPr lang="en-US" dirty="0"/>
              <a:t>and few other CS modules like ICN and OOSE with 1 mathematics    subject.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10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8CA2-405C-C0E2-8D78-E3567F2C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3</a:t>
            </a:r>
            <a:r>
              <a:rPr lang="en-US" sz="6000" b="1" baseline="30000" dirty="0"/>
              <a:t>rd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FE88-E0CA-F262-2796-72D3AE80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semester introduced us to some core AI modules</a:t>
            </a:r>
          </a:p>
        </p:txBody>
      </p:sp>
    </p:spTree>
    <p:extLst>
      <p:ext uri="{BB962C8B-B14F-4D97-AF65-F5344CB8AC3E}">
        <p14:creationId xmlns:p14="http://schemas.microsoft.com/office/powerpoint/2010/main" val="360138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ED4D-E066-FE33-65EB-67B2DA05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C975-6DAA-B77C-F24E-8FC1F663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 Tech - Artificial Intelligence and Data Science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81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CBAA-168E-78A3-B1FC-79332DCA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3</a:t>
            </a:r>
            <a:r>
              <a:rPr lang="en-US" sz="6000" b="1" baseline="30000" dirty="0"/>
              <a:t>rd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151E-C544-169D-DA4A-99DD5FD51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semester introduced us to some core AI modules like</a:t>
            </a:r>
          </a:p>
          <a:p>
            <a:pPr lvl="2"/>
            <a:r>
              <a:rPr lang="en-US" dirty="0"/>
              <a:t>Deep Learning</a:t>
            </a:r>
          </a:p>
          <a:p>
            <a:pPr lvl="2"/>
            <a:r>
              <a:rPr lang="en-US" dirty="0"/>
              <a:t>Data Mining</a:t>
            </a:r>
          </a:p>
          <a:p>
            <a:pPr lvl="2"/>
            <a:r>
              <a:rPr lang="en-US" dirty="0"/>
              <a:t>DSP for 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1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556C-0BAE-7E39-72F7-6E989333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3</a:t>
            </a:r>
            <a:r>
              <a:rPr lang="en-US" sz="6000" b="1" baseline="30000" dirty="0"/>
              <a:t>rd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25F9-7A2A-38D1-6319-C1372606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semester introduced us to some core AI modules like</a:t>
            </a:r>
          </a:p>
          <a:p>
            <a:pPr lvl="2"/>
            <a:r>
              <a:rPr lang="en-US" dirty="0"/>
              <a:t>Deep Learning</a:t>
            </a:r>
          </a:p>
          <a:p>
            <a:pPr lvl="2"/>
            <a:r>
              <a:rPr lang="en-US" dirty="0"/>
              <a:t>Data Mining</a:t>
            </a:r>
          </a:p>
          <a:p>
            <a:pPr lvl="2"/>
            <a:r>
              <a:rPr lang="en-US" dirty="0"/>
              <a:t>DSP for 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semester introduced us to high level AI modules</a:t>
            </a:r>
          </a:p>
        </p:txBody>
      </p:sp>
    </p:spTree>
    <p:extLst>
      <p:ext uri="{BB962C8B-B14F-4D97-AF65-F5344CB8AC3E}">
        <p14:creationId xmlns:p14="http://schemas.microsoft.com/office/powerpoint/2010/main" val="733072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2078-C668-8D19-03C2-A739D2DD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3</a:t>
            </a:r>
            <a:r>
              <a:rPr lang="en-US" sz="6000" b="1" baseline="30000" dirty="0"/>
              <a:t>rd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C853-3E88-8675-CE47-8C9797BB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606"/>
            <a:ext cx="10515600" cy="4351338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semester introduced us to some core AI modules like</a:t>
            </a:r>
          </a:p>
          <a:p>
            <a:pPr lvl="2"/>
            <a:r>
              <a:rPr lang="en-US" dirty="0"/>
              <a:t>Deep Learning</a:t>
            </a:r>
          </a:p>
          <a:p>
            <a:pPr lvl="2"/>
            <a:r>
              <a:rPr lang="en-US" dirty="0"/>
              <a:t>Data Mining</a:t>
            </a:r>
          </a:p>
          <a:p>
            <a:pPr lvl="2"/>
            <a:r>
              <a:rPr lang="en-US" dirty="0"/>
              <a:t>DSP for 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semester introduced us to high level AI modules including</a:t>
            </a:r>
          </a:p>
          <a:p>
            <a:pPr lvl="2"/>
            <a:r>
              <a:rPr lang="en-US" dirty="0"/>
              <a:t>CV</a:t>
            </a:r>
          </a:p>
          <a:p>
            <a:pPr lvl="2"/>
            <a:r>
              <a:rPr lang="en-US" dirty="0"/>
              <a:t>NLP</a:t>
            </a:r>
          </a:p>
          <a:p>
            <a:pPr lvl="2"/>
            <a:r>
              <a:rPr lang="en-US" dirty="0"/>
              <a:t>Big Data</a:t>
            </a:r>
          </a:p>
          <a:p>
            <a:pPr lvl="2"/>
            <a:r>
              <a:rPr lang="en-US" dirty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657855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3B5D-EBB5-6294-C437-8ED2E233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4</a:t>
            </a:r>
            <a:r>
              <a:rPr lang="en-US" sz="6000" b="1" baseline="30000" dirty="0"/>
              <a:t>th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A045-1FB8-9286-EB39-71965C8D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67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B982-767A-DAD8-EE29-10181741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4</a:t>
            </a:r>
            <a:r>
              <a:rPr lang="en-US" sz="6000" b="1" baseline="30000" dirty="0"/>
              <a:t>th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E8A1-C903-F08D-ACF8-BC8F3FEC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05"/>
            <a:ext cx="10515600" cy="4351338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semester and 8</a:t>
            </a:r>
            <a:r>
              <a:rPr lang="en-US" baseline="30000" dirty="0"/>
              <a:t>th</a:t>
            </a:r>
            <a:r>
              <a:rPr lang="en-US" dirty="0"/>
              <a:t> semester combined, we had</a:t>
            </a:r>
          </a:p>
          <a:p>
            <a:pPr lvl="2"/>
            <a:r>
              <a:rPr lang="en-US" sz="2400" dirty="0"/>
              <a:t>Mini-project (IEEE Published 2024)</a:t>
            </a:r>
          </a:p>
          <a:p>
            <a:pPr lvl="2"/>
            <a:r>
              <a:rPr lang="en-US" sz="2400" dirty="0"/>
              <a:t>Major-Project (Industry Project, </a:t>
            </a:r>
            <a:r>
              <a:rPr lang="en-US" sz="2400" dirty="0" err="1"/>
              <a:t>Mocero</a:t>
            </a:r>
            <a:r>
              <a:rPr lang="en-US" sz="2400" dirty="0"/>
              <a:t> Health Solutions)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39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0994-FD36-9DB8-F865-CFD0931A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4</a:t>
            </a:r>
            <a:r>
              <a:rPr lang="en-US" sz="6000" b="1" baseline="30000" dirty="0"/>
              <a:t>th</a:t>
            </a:r>
            <a:r>
              <a:rPr lang="en-US" sz="6000" b="1" dirty="0"/>
              <a:t>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268E-CF99-5975-5093-057C0E69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9"/>
            <a:ext cx="10515600" cy="5092504"/>
          </a:xfrm>
        </p:spPr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semester and 8</a:t>
            </a:r>
            <a:r>
              <a:rPr lang="en-US" baseline="30000" dirty="0"/>
              <a:t>th</a:t>
            </a:r>
            <a:r>
              <a:rPr lang="en-US" dirty="0"/>
              <a:t> semester combined, we had</a:t>
            </a:r>
          </a:p>
          <a:p>
            <a:pPr lvl="2"/>
            <a:r>
              <a:rPr lang="en-US" sz="2400" dirty="0"/>
              <a:t>Mini-project (IEEE Published 2024)</a:t>
            </a:r>
          </a:p>
          <a:p>
            <a:pPr lvl="2"/>
            <a:r>
              <a:rPr lang="en-US" sz="2400" dirty="0"/>
              <a:t>Major-Project (Industry Project, </a:t>
            </a:r>
            <a:r>
              <a:rPr lang="en-US" sz="2400" dirty="0" err="1"/>
              <a:t>Mocero</a:t>
            </a:r>
            <a:r>
              <a:rPr lang="en-US" sz="2400" dirty="0"/>
              <a:t> Health Solutions)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Courses in 7</a:t>
            </a:r>
            <a:r>
              <a:rPr lang="en-US" baseline="30000" dirty="0"/>
              <a:t>th</a:t>
            </a:r>
            <a:r>
              <a:rPr lang="en-US" dirty="0"/>
              <a:t> &amp; 8</a:t>
            </a:r>
            <a:r>
              <a:rPr lang="en-US" baseline="30000" dirty="0"/>
              <a:t>th</a:t>
            </a:r>
            <a:r>
              <a:rPr lang="en-US" dirty="0"/>
              <a:t> semester includes:</a:t>
            </a:r>
          </a:p>
          <a:p>
            <a:pPr lvl="2"/>
            <a:r>
              <a:rPr lang="en-US" sz="2400" dirty="0"/>
              <a:t>Blockchain</a:t>
            </a:r>
          </a:p>
          <a:p>
            <a:pPr lvl="2"/>
            <a:r>
              <a:rPr lang="en-US" sz="2400" dirty="0"/>
              <a:t>Healthcare Analytics</a:t>
            </a:r>
          </a:p>
          <a:p>
            <a:pPr lvl="2"/>
            <a:r>
              <a:rPr lang="en-US" sz="2400" dirty="0"/>
              <a:t>Compiler Design</a:t>
            </a:r>
          </a:p>
          <a:p>
            <a:pPr lvl="2"/>
            <a:r>
              <a:rPr lang="en-US" sz="2400" dirty="0"/>
              <a:t>RL</a:t>
            </a:r>
          </a:p>
          <a:p>
            <a:pPr lvl="2"/>
            <a:r>
              <a:rPr lang="en-US" sz="2400" dirty="0"/>
              <a:t>Cybersecurity</a:t>
            </a:r>
          </a:p>
          <a:p>
            <a:pPr lvl="2"/>
            <a:r>
              <a:rPr lang="en-US" sz="2400" dirty="0" err="1"/>
              <a:t>xAI</a:t>
            </a:r>
            <a:endParaRPr lang="en-US" sz="2400" dirty="0"/>
          </a:p>
          <a:p>
            <a:pPr lvl="2"/>
            <a:r>
              <a:rPr lang="en-US" sz="2400" dirty="0"/>
              <a:t>Game </a:t>
            </a:r>
            <a:r>
              <a:rPr lang="en-US" sz="2400" dirty="0" err="1"/>
              <a:t>Theroy</a:t>
            </a:r>
            <a:r>
              <a:rPr lang="en-US" sz="2400" dirty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6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4F5E-2874-688E-CB98-79048F43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AI Projects and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E4E0-2A0A-AE5F-B9EB-F579C51B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5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E7DF-8BD8-EC0E-5BEC-E074B14D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AI Projects and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7395-B4B4-E257-2FA0-6B4F260CE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AI MODELS WERE DEDICATEDLY CREATED </a:t>
            </a:r>
            <a:r>
              <a:rPr lang="en-US" dirty="0"/>
              <a:t>during the course of our UG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48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C0C8-150E-5DD1-EF41-2624405E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AI Projects and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1B1B-F5A4-8672-2605-D2F6DD55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AI MODELS WERE DEDICATEDLY CREATED </a:t>
            </a:r>
            <a:r>
              <a:rPr lang="en-US" dirty="0"/>
              <a:t>during the course of our UG program.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Models used in our project's spans:</a:t>
            </a:r>
          </a:p>
          <a:p>
            <a:pPr lvl="2"/>
            <a:r>
              <a:rPr lang="en-US" sz="2400" dirty="0"/>
              <a:t>ResNET-50</a:t>
            </a:r>
          </a:p>
          <a:p>
            <a:pPr lvl="2"/>
            <a:r>
              <a:rPr lang="en-US" sz="2400" dirty="0"/>
              <a:t>AdaBoost, </a:t>
            </a:r>
            <a:r>
              <a:rPr lang="en-US" sz="2400" dirty="0" err="1"/>
              <a:t>XGBoost</a:t>
            </a:r>
            <a:endParaRPr lang="en-US" sz="2400" dirty="0"/>
          </a:p>
          <a:p>
            <a:pPr lvl="2"/>
            <a:r>
              <a:rPr lang="en-US" sz="2400" dirty="0"/>
              <a:t>Yolov6, Yolov7 &amp; Yolov8</a:t>
            </a:r>
          </a:p>
          <a:p>
            <a:pPr lvl="2"/>
            <a:r>
              <a:rPr lang="en-US" sz="2400" dirty="0"/>
              <a:t>PCA – CNN</a:t>
            </a:r>
          </a:p>
          <a:p>
            <a:pPr lvl="2"/>
            <a:r>
              <a:rPr lang="en-US" sz="2400" dirty="0"/>
              <a:t>LSTM – RNN (Gated)</a:t>
            </a:r>
          </a:p>
          <a:p>
            <a:pPr lvl="2"/>
            <a:r>
              <a:rPr lang="en-US" sz="2400" dirty="0"/>
              <a:t>OCR – </a:t>
            </a:r>
            <a:r>
              <a:rPr lang="en-US" sz="2400" dirty="0" err="1"/>
              <a:t>Pytesseract</a:t>
            </a:r>
            <a:endParaRPr lang="en-US" sz="24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2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2A72-5AD9-F8DC-6301-5795579C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663B-6B4E-F248-4E32-8071986A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 Tech - Artificial Intelligence and 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Differences between AI &amp; DS and it’s counterparts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E365-1E65-5537-2354-8C9838D4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1821-71B3-4D8F-B654-D880BC9C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 Tech - Artificial Intelligence and 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Differences between AI &amp; DS and it’s counterparts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Curriculum design</a:t>
            </a:r>
          </a:p>
          <a:p>
            <a:pPr marL="0" indent="0">
              <a:buNone/>
            </a:pPr>
            <a:r>
              <a:rPr lang="en-US" dirty="0"/>
              <a:t>	3.1. First year</a:t>
            </a:r>
          </a:p>
          <a:p>
            <a:pPr marL="0" indent="0">
              <a:buNone/>
            </a:pPr>
            <a:r>
              <a:rPr lang="en-US" dirty="0"/>
              <a:t>	3.2. Second year</a:t>
            </a:r>
          </a:p>
          <a:p>
            <a:pPr marL="0" indent="0">
              <a:buNone/>
            </a:pPr>
            <a:r>
              <a:rPr lang="en-US" dirty="0"/>
              <a:t>	3.3. Third year</a:t>
            </a:r>
          </a:p>
          <a:p>
            <a:pPr marL="0" indent="0">
              <a:buNone/>
            </a:pPr>
            <a:r>
              <a:rPr lang="en-US" dirty="0"/>
              <a:t>	3.4. Fourth year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4FB7-73E6-5730-3749-8C4DD7C4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4251-E105-8197-FDD6-A73853A8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 Tech - Artificial Intelligence and 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Differences between AI &amp; DS and it’s counterparts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Curriculum design</a:t>
            </a:r>
          </a:p>
          <a:p>
            <a:pPr marL="0" indent="0">
              <a:buNone/>
            </a:pPr>
            <a:r>
              <a:rPr lang="en-US" dirty="0"/>
              <a:t>	3.1. First year</a:t>
            </a:r>
          </a:p>
          <a:p>
            <a:pPr marL="0" indent="0">
              <a:buNone/>
            </a:pPr>
            <a:r>
              <a:rPr lang="en-US" dirty="0"/>
              <a:t>	3.2. Second year</a:t>
            </a:r>
          </a:p>
          <a:p>
            <a:pPr marL="0" indent="0">
              <a:buNone/>
            </a:pPr>
            <a:r>
              <a:rPr lang="en-US" dirty="0"/>
              <a:t>	3.3. Third year</a:t>
            </a:r>
          </a:p>
          <a:p>
            <a:pPr marL="0" indent="0">
              <a:buNone/>
            </a:pPr>
            <a:r>
              <a:rPr lang="en-US" dirty="0"/>
              <a:t>	3.4. Fourth year</a:t>
            </a:r>
          </a:p>
          <a:p>
            <a:pPr marL="0" indent="0">
              <a:buNone/>
            </a:pPr>
            <a:r>
              <a:rPr lang="en-US" dirty="0"/>
              <a:t>4. Projects (Models used)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4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2B1A-983D-3D1C-681B-4604B0E6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B Tech – AI and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F378-A4AF-5E23-1450-DD93D59A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4426-6CB7-BE04-E7C6-3C9C974F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B Tech – AI and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A213-178E-E447-94E6-6FB71BF6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 introduced under </a:t>
            </a:r>
            <a:r>
              <a:rPr lang="en-US" b="1" dirty="0"/>
              <a:t>Anna University </a:t>
            </a:r>
            <a:r>
              <a:rPr lang="en-US" dirty="0"/>
              <a:t>affiliated colleges in the year 2020 in multiple variants</a:t>
            </a:r>
          </a:p>
        </p:txBody>
      </p:sp>
    </p:spTree>
    <p:extLst>
      <p:ext uri="{BB962C8B-B14F-4D97-AF65-F5344CB8AC3E}">
        <p14:creationId xmlns:p14="http://schemas.microsoft.com/office/powerpoint/2010/main" val="285225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0278-787D-C245-FFB9-779A31C6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B Tech – AI and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0B50-0381-75C9-44C1-F6F98AEF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 introduced under </a:t>
            </a:r>
            <a:r>
              <a:rPr lang="en-US" b="1" dirty="0"/>
              <a:t>Anna University </a:t>
            </a:r>
            <a:r>
              <a:rPr lang="en-US" dirty="0"/>
              <a:t>affiliated colleges in the year 2020 in multiple variants:</a:t>
            </a:r>
          </a:p>
          <a:p>
            <a:pPr lvl="2"/>
            <a:r>
              <a:rPr lang="en-US" sz="2400" dirty="0"/>
              <a:t>AI &amp; Data Science</a:t>
            </a:r>
          </a:p>
          <a:p>
            <a:pPr lvl="2"/>
            <a:r>
              <a:rPr lang="en-US" sz="2400" dirty="0"/>
              <a:t>AI &amp; ML</a:t>
            </a:r>
          </a:p>
          <a:p>
            <a:pPr lvl="2"/>
            <a:r>
              <a:rPr lang="en-US" sz="2400" dirty="0"/>
              <a:t>Artificial Intelligence</a:t>
            </a:r>
          </a:p>
          <a:p>
            <a:pPr lvl="2"/>
            <a:r>
              <a:rPr lang="en-US" sz="2400" dirty="0"/>
              <a:t>AI &amp; Robotics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2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914</Words>
  <Application>Microsoft Office PowerPoint</Application>
  <PresentationFormat>Widescreen</PresentationFormat>
  <Paragraphs>176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Theme</vt:lpstr>
      <vt:lpstr>Welcome to  KT Session</vt:lpstr>
      <vt:lpstr>AGENDA</vt:lpstr>
      <vt:lpstr>AGENDA</vt:lpstr>
      <vt:lpstr>AGENDA</vt:lpstr>
      <vt:lpstr>AGENDA</vt:lpstr>
      <vt:lpstr>AGENDA</vt:lpstr>
      <vt:lpstr>B Tech – AI and Data Science</vt:lpstr>
      <vt:lpstr>B Tech – AI and Data Science</vt:lpstr>
      <vt:lpstr>B Tech – AI and Data Science</vt:lpstr>
      <vt:lpstr>B Tech – AI and Data Science</vt:lpstr>
      <vt:lpstr>Difference b/w it’s counterparts</vt:lpstr>
      <vt:lpstr>Difference b/w it’s counterparts</vt:lpstr>
      <vt:lpstr>Difference b/w it’s counterparts</vt:lpstr>
      <vt:lpstr>Difference b/w it’s counterparts</vt:lpstr>
      <vt:lpstr>Curriculum Design</vt:lpstr>
      <vt:lpstr>Curriculum Design</vt:lpstr>
      <vt:lpstr>Curriculum Design</vt:lpstr>
      <vt:lpstr>Curriculum Design</vt:lpstr>
      <vt:lpstr>Curriculum Design</vt:lpstr>
      <vt:lpstr>1st YEAR</vt:lpstr>
      <vt:lpstr>1st YEAR</vt:lpstr>
      <vt:lpstr>1st YEAR</vt:lpstr>
      <vt:lpstr>1st YEAR</vt:lpstr>
      <vt:lpstr>2nd YEAR</vt:lpstr>
      <vt:lpstr>2nd YEAR</vt:lpstr>
      <vt:lpstr>2nd YEAR</vt:lpstr>
      <vt:lpstr>2nd YEAR</vt:lpstr>
      <vt:lpstr>2nd YEAR</vt:lpstr>
      <vt:lpstr>3rd YEAR</vt:lpstr>
      <vt:lpstr>3rd YEAR</vt:lpstr>
      <vt:lpstr>3rd YEAR</vt:lpstr>
      <vt:lpstr>3rd YEAR</vt:lpstr>
      <vt:lpstr>4th YEAR</vt:lpstr>
      <vt:lpstr>4th YEAR</vt:lpstr>
      <vt:lpstr>4th YEAR</vt:lpstr>
      <vt:lpstr>AI Projects and Models Used</vt:lpstr>
      <vt:lpstr>AI Projects and Models Used</vt:lpstr>
      <vt:lpstr>AI Projects and Models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Vishnuvasan T S</dc:creator>
  <cp:lastModifiedBy>Vishnuvasan T S</cp:lastModifiedBy>
  <cp:revision>4</cp:revision>
  <dcterms:created xsi:type="dcterms:W3CDTF">2025-02-28T12:30:52Z</dcterms:created>
  <dcterms:modified xsi:type="dcterms:W3CDTF">2025-03-03T04:26:52Z</dcterms:modified>
</cp:coreProperties>
</file>