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22" r:id="rId1"/>
    <p:sldMasterId id="2147483892" r:id="rId2"/>
  </p:sldMasterIdLst>
  <p:notesMasterIdLst>
    <p:notesMasterId r:id="rId12"/>
  </p:notesMasterIdLst>
  <p:handoutMasterIdLst>
    <p:handoutMasterId r:id="rId13"/>
  </p:handoutMasterIdLst>
  <p:sldIdLst>
    <p:sldId id="304" r:id="rId3"/>
    <p:sldId id="328" r:id="rId4"/>
    <p:sldId id="321" r:id="rId5"/>
    <p:sldId id="322" r:id="rId6"/>
    <p:sldId id="327" r:id="rId7"/>
    <p:sldId id="323" r:id="rId8"/>
    <p:sldId id="324" r:id="rId9"/>
    <p:sldId id="325" r:id="rId10"/>
    <p:sldId id="318" r:id="rId11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73" userDrawn="1">
          <p15:clr>
            <a:srgbClr val="A4A3A4"/>
          </p15:clr>
        </p15:guide>
        <p15:guide id="5" pos="485" userDrawn="1">
          <p15:clr>
            <a:srgbClr val="A4A3A4"/>
          </p15:clr>
        </p15:guide>
        <p15:guide id="6" pos="7380" userDrawn="1">
          <p15:clr>
            <a:srgbClr val="A4A3A4"/>
          </p15:clr>
        </p15:guide>
        <p15:guide id="7" orient="horz" pos="709" userDrawn="1">
          <p15:clr>
            <a:srgbClr val="A4A3A4"/>
          </p15:clr>
        </p15:guide>
        <p15:guide id="9" orient="horz" pos="4198" userDrawn="1">
          <p15:clr>
            <a:srgbClr val="A4A3A4"/>
          </p15:clr>
        </p15:guide>
        <p15:guide id="11" orient="horz" pos="39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7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00"/>
    <a:srgbClr val="23232B"/>
    <a:srgbClr val="2E2E38"/>
    <a:srgbClr val="FFFFFF"/>
    <a:srgbClr val="C4C4CD"/>
    <a:srgbClr val="747480"/>
    <a:srgbClr val="808080"/>
    <a:srgbClr val="000000"/>
    <a:srgbClr val="FF9A91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85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629" y="58"/>
      </p:cViewPr>
      <p:guideLst>
        <p:guide orient="horz" pos="173"/>
        <p:guide pos="485"/>
        <p:guide pos="7380"/>
        <p:guide orient="horz" pos="709"/>
        <p:guide orient="horz" pos="4198"/>
        <p:guide orient="horz" pos="39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1" d="100"/>
        <a:sy n="101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06/11/2023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06/11/2023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33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81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878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70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48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22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63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52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90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209F15E8-4B1D-94CB-533D-34EFAACDE8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20521" b="2632"/>
          <a:stretch/>
        </p:blipFill>
        <p:spPr>
          <a:xfrm>
            <a:off x="-1" y="0"/>
            <a:ext cx="12198351" cy="6858000"/>
          </a:xfrm>
          <a:prstGeom prst="rect">
            <a:avLst/>
          </a:prstGeom>
        </p:spPr>
      </p:pic>
      <p:grpSp>
        <p:nvGrpSpPr>
          <p:cNvPr id="15" name="Group 4">
            <a:extLst>
              <a:ext uri="{FF2B5EF4-FFF2-40B4-BE49-F238E27FC236}">
                <a16:creationId xmlns:a16="http://schemas.microsoft.com/office/drawing/2014/main" id="{6B891F47-1BBE-4926-81DF-B17907D2F8E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2A4AEF-C603-4360-9387-8879E71862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4797EE6-BAEA-4DA7-95C2-6B09B77D31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" name="Rectangle 3" descr="Widescreen image of a person riding a bike on a road. However the image can be changed according to the content/need of the design.">
            <a:extLst>
              <a:ext uri="{FF2B5EF4-FFF2-40B4-BE49-F238E27FC236}">
                <a16:creationId xmlns:a16="http://schemas.microsoft.com/office/drawing/2014/main" id="{5BE0AE7E-101C-9F2D-210C-02B7EF3A8E69}"/>
              </a:ext>
            </a:extLst>
          </p:cNvPr>
          <p:cNvSpPr/>
          <p:nvPr userDrawn="1"/>
        </p:nvSpPr>
        <p:spPr>
          <a:xfrm>
            <a:off x="6350" y="1798"/>
            <a:ext cx="12192000" cy="6858000"/>
          </a:xfrm>
          <a:prstGeom prst="rect">
            <a:avLst/>
          </a:prstGeom>
          <a:gradFill flip="none" rotWithShape="1">
            <a:gsLst>
              <a:gs pos="43000">
                <a:srgbClr val="000000">
                  <a:alpha val="0"/>
                </a:srgbClr>
              </a:gs>
              <a:gs pos="58000">
                <a:srgbClr val="000000">
                  <a:alpha val="43000"/>
                </a:srgbClr>
              </a:gs>
              <a:gs pos="81000">
                <a:srgbClr val="000000">
                  <a:alpha val="5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769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7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05" y="2578743"/>
            <a:ext cx="4537959" cy="105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05" y="3840384"/>
            <a:ext cx="4537959" cy="10557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58052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0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82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52122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32228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02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9389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415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0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1894A3-BFA8-4097-A83B-C0972D51FE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5039"/>
          <a:stretch/>
        </p:blipFill>
        <p:spPr>
          <a:xfrm>
            <a:off x="0" y="0"/>
            <a:ext cx="12198350" cy="6857999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815037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4348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867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90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79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4386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573040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15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22270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9236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55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  <a:prstGeom prst="rect">
            <a:avLst/>
          </a:prstGeo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1958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8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62192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267" y="294200"/>
            <a:ext cx="10513166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1643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0507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31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31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1004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4328932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 userDrawn="1"/>
        </p:nvCxnSpPr>
        <p:spPr>
          <a:xfrm>
            <a:off x="1333184" y="5709060"/>
            <a:ext cx="8122101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 userDrawn="1"/>
        </p:nvSpPr>
        <p:spPr>
          <a:xfrm>
            <a:off x="461984" y="5605200"/>
            <a:ext cx="1045073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200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84" y="6019189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1984" y="6216807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2480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944880" y="2158329"/>
            <a:ext cx="4783882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945072" y="3200329"/>
            <a:ext cx="48080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 userDrawn="1"/>
        </p:nvSpPr>
        <p:spPr>
          <a:xfrm>
            <a:off x="489366" y="723658"/>
            <a:ext cx="5680945" cy="3452894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89366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774697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1059910" y="4021755"/>
            <a:ext cx="151647" cy="151647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1285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 userDrawn="1"/>
        </p:nvGrpSpPr>
        <p:grpSpPr>
          <a:xfrm>
            <a:off x="489366" y="876058"/>
            <a:ext cx="4855295" cy="3374475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1574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2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04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132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14BCD91D-E17F-4B16-A3F2-EEF2A6E3B4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40" b="21219"/>
          <a:stretch/>
        </p:blipFill>
        <p:spPr>
          <a:xfrm>
            <a:off x="0" y="-2"/>
            <a:ext cx="12198350" cy="6858001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66" y="869576"/>
            <a:ext cx="4848024" cy="3933825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 userDrawn="1"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1"/>
                </a:solidFill>
              </a:endParaRPr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2158329"/>
            <a:ext cx="4000436" cy="860400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072" y="3200329"/>
            <a:ext cx="4020628" cy="6457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96167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07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A94B7-7BDE-4510-A417-A765301D1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835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4362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800" y="2851522"/>
            <a:ext cx="4447800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616" marR="0" lvl="0" indent="-356616" defTabSz="1007887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119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351" y="1488927"/>
            <a:ext cx="2338388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0" y="2526765"/>
            <a:ext cx="5292000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350" y="4632765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350" y="4971442"/>
            <a:ext cx="5292000" cy="316838"/>
          </a:xfrm>
        </p:spPr>
        <p:txBody>
          <a:bodyPr lIns="90000" tIns="46800" rIns="90000" bIns="46800"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600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616" indent="0">
              <a:buNone/>
              <a:defRPr lang="en-US" sz="20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600" smtClean="0">
                <a:latin typeface="+mn-lt"/>
              </a:defRPr>
            </a:lvl4pPr>
            <a:lvl5pPr>
              <a:defRPr lang="en-IN" sz="1600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2217372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3175" y="2060235"/>
            <a:ext cx="5292000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800" dirty="0" smtClean="0">
                <a:latin typeface="Georgia" panose="02040502050405020303" pitchFamily="18" charset="0"/>
              </a:defRPr>
            </a:lvl1pPr>
          </a:lstStyle>
          <a:p>
            <a:pPr marL="356616" lvl="0" indent="-356616" algn="ctr">
              <a:spcBef>
                <a:spcPts val="0"/>
              </a:spcBef>
            </a:pPr>
            <a:r>
              <a:rPr lang="en-US" dirty="0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3175" y="5506678"/>
            <a:ext cx="5292000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3175" y="5818717"/>
            <a:ext cx="5292000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600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616" lvl="0" indent="-356616" algn="ctr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9981" y="979787"/>
            <a:ext cx="2338388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200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30489916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7180" y="0"/>
            <a:ext cx="5971170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7221" y="2578743"/>
            <a:ext cx="4537959" cy="1055708"/>
          </a:xfr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7221" y="3840384"/>
            <a:ext cx="4537959" cy="105570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IN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6786273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917" y="1137920"/>
            <a:ext cx="4957505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33461" y="3813288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33461" y="4055931"/>
            <a:ext cx="3089275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3007" y="3578083"/>
            <a:ext cx="778959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3008" y="1137920"/>
            <a:ext cx="5465425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3008" y="1635009"/>
            <a:ext cx="5465425" cy="161155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414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07BA1-EA97-432B-8AAE-BE8FEE6245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8350" cy="6858000"/>
          </a:xfrm>
          <a:ln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50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56616">
              <a:defRPr>
                <a:solidFill>
                  <a:schemeClr val="bg1"/>
                </a:solidFill>
              </a:defRPr>
            </a:lvl2pPr>
            <a:lvl3pPr marL="713232">
              <a:defRPr>
                <a:solidFill>
                  <a:schemeClr val="bg1"/>
                </a:solidFill>
              </a:defRPr>
            </a:lvl3pPr>
            <a:lvl4pPr marL="1069848">
              <a:defRPr>
                <a:solidFill>
                  <a:schemeClr val="bg1"/>
                </a:solidFill>
              </a:defRPr>
            </a:lvl4pPr>
            <a:lvl5pPr marL="1426464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811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15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9E910-7CFE-41D0-BD32-A43268A79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137920"/>
            <a:ext cx="10980738" cy="4756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3965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137919"/>
            <a:ext cx="5387605" cy="483480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644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632" y="1869440"/>
            <a:ext cx="5393208" cy="425607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918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9632" y="1137920"/>
            <a:ext cx="5393208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410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80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0792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393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198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005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835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921570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054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5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4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9120" y="1"/>
            <a:ext cx="3999231" cy="6156104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94200"/>
            <a:ext cx="7444422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918" y="1137921"/>
            <a:ext cx="7299642" cy="8737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918" y="2311401"/>
            <a:ext cx="3580117" cy="3844704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9443" y="2311401"/>
            <a:ext cx="3580117" cy="1254759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9443" y="4236721"/>
            <a:ext cx="3580117" cy="1944160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772385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9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384460" cy="685799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5293" y="1137921"/>
            <a:ext cx="2742882" cy="50181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7083" y="1137921"/>
            <a:ext cx="2803842" cy="5018184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9832" y="1137921"/>
            <a:ext cx="2768600" cy="2796151"/>
          </a:xfrm>
          <a:prstGeom prst="rect">
            <a:avLst/>
          </a:prstGeom>
        </p:spPr>
        <p:txBody>
          <a:bodyPr numCol="1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56616" indent="0">
              <a:buNone/>
              <a:defRPr sz="1800">
                <a:solidFill>
                  <a:schemeClr val="bg1"/>
                </a:solidFill>
              </a:defRPr>
            </a:lvl2pPr>
            <a:lvl3pPr marL="713232" indent="0">
              <a:buNone/>
              <a:defRPr sz="1600">
                <a:solidFill>
                  <a:schemeClr val="bg1"/>
                </a:solidFill>
              </a:defRPr>
            </a:lvl3pPr>
            <a:lvl4pPr marL="1069848" indent="0">
              <a:buNone/>
              <a:defRPr sz="1400">
                <a:solidFill>
                  <a:schemeClr val="bg1"/>
                </a:solidFill>
              </a:defRPr>
            </a:lvl4pPr>
            <a:lvl5pPr marL="1426464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5294" y="907750"/>
            <a:ext cx="889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37920"/>
            <a:ext cx="8238744" cy="4834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98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59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2200" y="285890"/>
            <a:ext cx="1049623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30949"/>
            <a:ext cx="303213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FE280278-22FE-4F3D-8D37-B8FB096E9C4C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307007" y="5437675"/>
            <a:ext cx="165735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 Y   T E C H A T H O N   4.0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4093714F-0FA2-4BA1-B9F9-9CDFDB009BD4}"/>
              </a:ext>
            </a:extLst>
          </p:cNvPr>
          <p:cNvSpPr txBox="1">
            <a:spLocks/>
          </p:cNvSpPr>
          <p:nvPr userDrawn="1"/>
        </p:nvSpPr>
        <p:spPr>
          <a:xfrm>
            <a:off x="494520" y="6471244"/>
            <a:ext cx="663066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>
                <a:solidFill>
                  <a:srgbClr val="FFE600"/>
                </a:solidFill>
              </a:rPr>
              <a:t>Page </a:t>
            </a:r>
            <a:fld id="{D5B76411-544C-4F9A-8EDE-9EEB2BD21F95}" type="slidenum">
              <a:rPr lang="en-IN" smtClean="0">
                <a:solidFill>
                  <a:srgbClr val="FFE600"/>
                </a:solidFill>
              </a:rPr>
              <a:t>‹#›</a:t>
            </a:fld>
            <a:endParaRPr dirty="0">
              <a:solidFill>
                <a:srgbClr val="FFE6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8E8366-F9FE-4342-C4CB-A02E4DE9291F}"/>
              </a:ext>
            </a:extLst>
          </p:cNvPr>
          <p:cNvGrpSpPr/>
          <p:nvPr userDrawn="1"/>
        </p:nvGrpSpPr>
        <p:grpSpPr>
          <a:xfrm>
            <a:off x="262468" y="318002"/>
            <a:ext cx="518400" cy="526656"/>
            <a:chOff x="262467" y="277580"/>
            <a:chExt cx="460985" cy="4683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1AE7FB-F2DE-517D-2E15-B193C9606F59}"/>
                </a:ext>
              </a:extLst>
            </p:cNvPr>
            <p:cNvSpPr/>
            <p:nvPr userDrawn="1"/>
          </p:nvSpPr>
          <p:spPr>
            <a:xfrm>
              <a:off x="262467" y="277580"/>
              <a:ext cx="410880" cy="410880"/>
            </a:xfrm>
            <a:prstGeom prst="rect">
              <a:avLst/>
            </a:prstGeom>
            <a:solidFill>
              <a:srgbClr val="FFE6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D41E14-0832-1285-D120-0456342C58BA}"/>
                </a:ext>
              </a:extLst>
            </p:cNvPr>
            <p:cNvSpPr/>
            <p:nvPr userDrawn="1"/>
          </p:nvSpPr>
          <p:spPr>
            <a:xfrm>
              <a:off x="312572" y="335027"/>
              <a:ext cx="410880" cy="410880"/>
            </a:xfrm>
            <a:prstGeom prst="rect">
              <a:avLst/>
            </a:prstGeom>
            <a:noFill/>
            <a:ln w="95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3E657A-3AD0-80B8-8F21-4C4808DD8BA5}"/>
              </a:ext>
            </a:extLst>
          </p:cNvPr>
          <p:cNvCxnSpPr>
            <a:cxnSpLocks/>
          </p:cNvCxnSpPr>
          <p:nvPr userDrawn="1"/>
        </p:nvCxnSpPr>
        <p:spPr>
          <a:xfrm flipV="1">
            <a:off x="521668" y="965200"/>
            <a:ext cx="0" cy="38608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0C376B3-D4BE-1523-1002-BF7CA0403595}"/>
              </a:ext>
            </a:extLst>
          </p:cNvPr>
          <p:cNvSpPr/>
          <p:nvPr userDrawn="1"/>
        </p:nvSpPr>
        <p:spPr>
          <a:xfrm>
            <a:off x="0" y="6776637"/>
            <a:ext cx="3572933" cy="8136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BB50FC-8123-749D-BA7B-854B4CDB17B4}"/>
              </a:ext>
            </a:extLst>
          </p:cNvPr>
          <p:cNvSpPr/>
          <p:nvPr userDrawn="1"/>
        </p:nvSpPr>
        <p:spPr>
          <a:xfrm>
            <a:off x="8625417" y="6776637"/>
            <a:ext cx="3572933" cy="8136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4B1F51-8829-DEFC-D1F4-C949B013D82E}"/>
              </a:ext>
            </a:extLst>
          </p:cNvPr>
          <p:cNvSpPr/>
          <p:nvPr userDrawn="1"/>
        </p:nvSpPr>
        <p:spPr>
          <a:xfrm>
            <a:off x="3547533" y="6776637"/>
            <a:ext cx="5077884" cy="81363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90" r:id="rId2"/>
    <p:sldLayoutId id="2147483825" r:id="rId3"/>
    <p:sldLayoutId id="2147483826" r:id="rId4"/>
    <p:sldLayoutId id="2147483827" r:id="rId5"/>
    <p:sldLayoutId id="2147483875" r:id="rId6"/>
    <p:sldLayoutId id="2147483873" r:id="rId7"/>
    <p:sldLayoutId id="2147483872" r:id="rId8"/>
    <p:sldLayoutId id="2147483828" r:id="rId9"/>
    <p:sldLayoutId id="2147483877" r:id="rId10"/>
    <p:sldLayoutId id="2147483876" r:id="rId11"/>
    <p:sldLayoutId id="2147483871" r:id="rId12"/>
    <p:sldLayoutId id="2147483829" r:id="rId13"/>
    <p:sldLayoutId id="2147483923" r:id="rId14"/>
    <p:sldLayoutId id="2147483921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74" r:id="rId25"/>
    <p:sldLayoutId id="2147483926" r:id="rId26"/>
    <p:sldLayoutId id="2147483839" r:id="rId27"/>
    <p:sldLayoutId id="2147483925" r:id="rId28"/>
    <p:sldLayoutId id="2147483840" r:id="rId29"/>
    <p:sldLayoutId id="2147483927" r:id="rId30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137920"/>
            <a:ext cx="10978515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3CDF1934-D2B2-4AA9-8EA1-1E51865790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35872E-4184-4A23-95E6-82765736F9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F1107F2-2963-451C-9226-045532588C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DA7FBA8-90E2-4391-A0BA-B3AB343753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Date Placeholder 1">
            <a:extLst>
              <a:ext uri="{FF2B5EF4-FFF2-40B4-BE49-F238E27FC236}">
                <a16:creationId xmlns:a16="http://schemas.microsoft.com/office/drawing/2014/main" id="{A9B702AF-19B6-4F5E-8D83-4C8DC525EA2D}"/>
              </a:ext>
            </a:extLst>
          </p:cNvPr>
          <p:cNvSpPr txBox="1">
            <a:spLocks/>
          </p:cNvSpPr>
          <p:nvPr userDrawn="1"/>
        </p:nvSpPr>
        <p:spPr>
          <a:xfrm>
            <a:off x="1352728" y="6471244"/>
            <a:ext cx="1191258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7DBDBB20-DA7B-4EA8-9594-84A1D3A4EA29}" type="datetime3">
              <a:rPr lang="en-US" smtClean="0"/>
              <a:t>6 November 2023</a:t>
            </a:fld>
            <a:endParaRPr lang="en-IN" dirty="0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5D667A6-D967-4BCE-95CA-C796E5DCAADD}"/>
              </a:ext>
            </a:extLst>
          </p:cNvPr>
          <p:cNvSpPr txBox="1">
            <a:spLocks/>
          </p:cNvSpPr>
          <p:nvPr userDrawn="1"/>
        </p:nvSpPr>
        <p:spPr>
          <a:xfrm>
            <a:off x="3162988" y="6471244"/>
            <a:ext cx="3086100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E59D4E9C-D280-4A0D-B23D-22954AB0CEC9}"/>
              </a:ext>
            </a:extLst>
          </p:cNvPr>
          <p:cNvSpPr txBox="1">
            <a:spLocks/>
          </p:cNvSpPr>
          <p:nvPr userDrawn="1"/>
        </p:nvSpPr>
        <p:spPr>
          <a:xfrm>
            <a:off x="609600" y="6471244"/>
            <a:ext cx="663066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D5B76411-544C-4F9A-8EDE-9EEB2BD21F95}" type="slidenum">
              <a:rPr lang="en-IN" smtClean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01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3" r:id="rId11"/>
    <p:sldLayoutId id="2147483919" r:id="rId12"/>
    <p:sldLayoutId id="2147483922" r:id="rId13"/>
    <p:sldLayoutId id="2147483924" r:id="rId14"/>
    <p:sldLayoutId id="2147483904" r:id="rId15"/>
    <p:sldLayoutId id="2147483905" r:id="rId16"/>
    <p:sldLayoutId id="2147483906" r:id="rId17"/>
    <p:sldLayoutId id="2147483907" r:id="rId18"/>
    <p:sldLayoutId id="2147483908" r:id="rId19"/>
    <p:sldLayoutId id="2147483909" r:id="rId20"/>
    <p:sldLayoutId id="2147483910" r:id="rId21"/>
    <p:sldLayoutId id="2147483911" r:id="rId22"/>
    <p:sldLayoutId id="2147483912" r:id="rId23"/>
    <p:sldLayoutId id="2147483913" r:id="rId24"/>
    <p:sldLayoutId id="2147483914" r:id="rId25"/>
    <p:sldLayoutId id="2147483915" r:id="rId26"/>
    <p:sldLayoutId id="2147483916" r:id="rId27"/>
    <p:sldLayoutId id="2147483917" r:id="rId28"/>
    <p:sldLayoutId id="2147483918" r:id="rId29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302" userDrawn="1">
          <p15:clr>
            <a:srgbClr val="F26B43"/>
          </p15:clr>
        </p15:guide>
        <p15:guide id="5" orient="horz" pos="712" userDrawn="1">
          <p15:clr>
            <a:srgbClr val="F26B43"/>
          </p15:clr>
        </p15:guide>
        <p15:guide id="6" orient="horz" pos="3840" userDrawn="1">
          <p15:clr>
            <a:srgbClr val="F26B43"/>
          </p15:clr>
        </p15:guide>
        <p15:guide id="7" orient="horz" pos="4199" userDrawn="1">
          <p15:clr>
            <a:srgbClr val="F26B43"/>
          </p15:clr>
        </p15:guide>
        <p15:guide id="8" orient="horz" pos="173" userDrawn="1">
          <p15:clr>
            <a:srgbClr val="F26B43"/>
          </p15:clr>
        </p15:guide>
        <p15:guide id="9" orient="horz" pos="39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1"/>
          <p:cNvSpPr>
            <a:spLocks noGrp="1"/>
          </p:cNvSpPr>
          <p:nvPr>
            <p:ph type="ctrTitle"/>
          </p:nvPr>
        </p:nvSpPr>
        <p:spPr>
          <a:xfrm>
            <a:off x="813604" y="1979622"/>
            <a:ext cx="4328932" cy="97970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</a:rPr>
              <a:t>EY </a:t>
            </a:r>
            <a:r>
              <a:rPr lang="en-IN" sz="3600" b="1" dirty="0" err="1">
                <a:solidFill>
                  <a:schemeClr val="tx1"/>
                </a:solidFill>
              </a:rPr>
              <a:t>Techathon</a:t>
            </a:r>
            <a:r>
              <a:rPr lang="en-IN" sz="3600" b="1" dirty="0">
                <a:solidFill>
                  <a:schemeClr val="tx1"/>
                </a:solidFill>
              </a:rPr>
              <a:t> 4.0</a:t>
            </a:r>
            <a:endParaRPr lang="en-US" sz="3600" b="1" dirty="0"/>
          </a:p>
        </p:txBody>
      </p:sp>
      <p:sp>
        <p:nvSpPr>
          <p:cNvPr id="8" name="Subtitle 12"/>
          <p:cNvSpPr>
            <a:spLocks noGrp="1"/>
          </p:cNvSpPr>
          <p:nvPr>
            <p:ph type="subTitle" idx="1"/>
          </p:nvPr>
        </p:nvSpPr>
        <p:spPr>
          <a:xfrm>
            <a:off x="813604" y="3563334"/>
            <a:ext cx="4328932" cy="470121"/>
          </a:xfrm>
        </p:spPr>
        <p:txBody>
          <a:bodyPr>
            <a:normAutofit/>
          </a:bodyPr>
          <a:lstStyle/>
          <a:p>
            <a:r>
              <a:rPr lang="en-GB" sz="1800" b="1" dirty="0"/>
              <a:t>Detailed Submission Template</a:t>
            </a: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A64C2D57-20B3-A3B1-599C-927F57575E92}"/>
              </a:ext>
            </a:extLst>
          </p:cNvPr>
          <p:cNvSpPr txBox="1">
            <a:spLocks/>
          </p:cNvSpPr>
          <p:nvPr/>
        </p:nvSpPr>
        <p:spPr>
          <a:xfrm>
            <a:off x="813604" y="2529953"/>
            <a:ext cx="4328932" cy="67490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n-IN" sz="2000" i="1" dirty="0"/>
              <a:t>Re-imagining possibilities with </a:t>
            </a:r>
            <a:br>
              <a:rPr lang="en-IN" sz="2000" i="1" dirty="0"/>
            </a:br>
            <a:r>
              <a:rPr lang="en-IN" sz="2000" i="1" dirty="0"/>
              <a:t>Generative AI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358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sz="2400" b="1" dirty="0">
                <a:solidFill>
                  <a:srgbClr val="FFE600"/>
                </a:solidFill>
                <a:effectLst/>
                <a:latin typeface="+mj-lt"/>
                <a:ea typeface="Calibri" panose="020F0502020204030204" pitchFamily="34" charset="0"/>
              </a:rPr>
              <a:t>Congratulations</a:t>
            </a:r>
            <a:r>
              <a:rPr lang="en-IN" sz="2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IN" sz="20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on making to the next round. As we move towards the next stage, we would like you to note a few key points</a:t>
            </a:r>
            <a:endParaRPr lang="en-IN" sz="2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0DF79-479B-2030-32EC-42CAA305BC6C}"/>
              </a:ext>
            </a:extLst>
          </p:cNvPr>
          <p:cNvSpPr txBox="1"/>
          <p:nvPr/>
        </p:nvSpPr>
        <p:spPr>
          <a:xfrm>
            <a:off x="1093582" y="1161620"/>
            <a:ext cx="698893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We are inviting a </a:t>
            </a:r>
            <a:r>
              <a:rPr lang="en-IN" sz="1600" b="1" dirty="0">
                <a:solidFill>
                  <a:srgbClr val="FFE600"/>
                </a:solidFill>
                <a:effectLst/>
                <a:latin typeface="+mj-lt"/>
                <a:ea typeface="Calibri" panose="020F0502020204030204" pitchFamily="34" charset="0"/>
              </a:rPr>
              <a:t>detailed solution submission </a:t>
            </a:r>
            <a:r>
              <a:rPr lang="en-IN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fo</a:t>
            </a:r>
            <a:r>
              <a:rPr lang="en-IN" sz="16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r the next round. </a:t>
            </a:r>
            <a:r>
              <a:rPr lang="en-IN" sz="1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The ppt document that you submit should cover the below </a:t>
            </a:r>
            <a:r>
              <a:rPr lang="en-IN" sz="16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: </a:t>
            </a:r>
            <a:endParaRPr lang="en-IN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endParaRPr lang="en-IN" sz="1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Team Details 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(refer slide 3 – pictures should be high resolution; </a:t>
            </a:r>
            <a:r>
              <a:rPr lang="en-IN" sz="1400" i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Size: 1200X1800 | 2MB; Front facing camera; Attire: Formal | Presentable | No accessories like sunglasses etc | Plain background)</a:t>
            </a:r>
            <a:endParaRPr lang="en-IN" sz="1400" i="1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Executive Summary 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(refer slide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Problem statement &amp; Solution proposed 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(refer slide 5)</a:t>
            </a:r>
            <a:endParaRPr lang="en-IN" sz="1400" i="1" dirty="0">
              <a:solidFill>
                <a:schemeClr val="bg1"/>
              </a:solidFill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Approach &amp; methodology 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(refer slide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Architecture Diagram/Workflow</a:t>
            </a:r>
            <a:r>
              <a:rPr lang="en-IN" sz="1400" i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 (refer slide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Working prototype/output </a:t>
            </a: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 </a:t>
            </a:r>
            <a:r>
              <a:rPr lang="en-US" sz="1400" i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(refer slide 8 - this is key to your presentation and you/ your team will be expected to screen share and demonstrate the same if you make it to semi-finale round) (kindly record and share the </a:t>
            </a:r>
            <a:r>
              <a:rPr lang="en-IN" sz="1400" i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video file of the prototype demonstration (as a backup file))</a:t>
            </a:r>
            <a:endParaRPr lang="en-IN" sz="1400" i="1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  <a:p>
            <a:endParaRPr lang="en-IN" sz="1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The detailed </a:t>
            </a:r>
            <a:r>
              <a:rPr lang="en-IN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solution submission </a:t>
            </a: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pack should include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This ppt doc (max 10 slides</a:t>
            </a:r>
            <a:r>
              <a:rPr lang="en-IN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 – </a:t>
            </a:r>
            <a:r>
              <a:rPr lang="en-IN" sz="1400" i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please note t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he main submission consists of 10 slide, you are allowed to add additional Appendix slides (optional)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</a:rPr>
              <a:t>P</a:t>
            </a:r>
            <a:r>
              <a:rPr lang="en-IN" sz="1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rototype video recording </a:t>
            </a:r>
            <a:r>
              <a:rPr lang="en-IN" sz="1400" i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</a:rPr>
              <a:t>(as backup file)</a:t>
            </a:r>
            <a:endParaRPr lang="en-IN" sz="14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23" name="Freeform 144">
            <a:extLst>
              <a:ext uri="{FF2B5EF4-FFF2-40B4-BE49-F238E27FC236}">
                <a16:creationId xmlns:a16="http://schemas.microsoft.com/office/drawing/2014/main" id="{7A2AAC77-AF12-69E6-2485-31E5A9EE1A47}"/>
              </a:ext>
            </a:extLst>
          </p:cNvPr>
          <p:cNvSpPr/>
          <p:nvPr/>
        </p:nvSpPr>
        <p:spPr>
          <a:xfrm>
            <a:off x="8618668" y="2012766"/>
            <a:ext cx="2678241" cy="3179348"/>
          </a:xfrm>
          <a:custGeom>
            <a:avLst/>
            <a:gdLst/>
            <a:ahLst/>
            <a:cxnLst/>
            <a:rect l="0" t="0" r="0" b="0"/>
            <a:pathLst>
              <a:path w="3217165" h="4811267">
                <a:moveTo>
                  <a:pt x="0" y="198754"/>
                </a:moveTo>
                <a:cubicBezTo>
                  <a:pt x="0" y="89027"/>
                  <a:pt x="89028" y="0"/>
                  <a:pt x="198756" y="0"/>
                </a:cubicBezTo>
                <a:lnTo>
                  <a:pt x="3018409" y="0"/>
                </a:lnTo>
                <a:cubicBezTo>
                  <a:pt x="3128137" y="0"/>
                  <a:pt x="3217165" y="89027"/>
                  <a:pt x="3217165" y="198754"/>
                </a:cubicBezTo>
                <a:lnTo>
                  <a:pt x="3217165" y="4612474"/>
                </a:lnTo>
                <a:cubicBezTo>
                  <a:pt x="3217165" y="4722266"/>
                  <a:pt x="3128137" y="4811267"/>
                  <a:pt x="3018409" y="4811267"/>
                </a:cubicBezTo>
                <a:lnTo>
                  <a:pt x="198756" y="4811267"/>
                </a:lnTo>
                <a:cubicBezTo>
                  <a:pt x="89028" y="4811267"/>
                  <a:pt x="0" y="4722266"/>
                  <a:pt x="0" y="4612474"/>
                </a:cubicBezTo>
                <a:close/>
                <a:moveTo>
                  <a:pt x="-3379342" y="5202173"/>
                </a:moveTo>
              </a:path>
            </a:pathLst>
          </a:custGeom>
          <a:noFill/>
          <a:ln w="28575" cap="flat" cmpd="sng" algn="ctr">
            <a:solidFill>
              <a:srgbClr val="FFE600"/>
            </a:solidFill>
            <a:prstDash val="solid"/>
            <a:round/>
          </a:ln>
          <a:effectLst/>
        </p:spPr>
      </p:sp>
      <p:sp>
        <p:nvSpPr>
          <p:cNvPr id="31" name="Rectangle 157">
            <a:extLst>
              <a:ext uri="{FF2B5EF4-FFF2-40B4-BE49-F238E27FC236}">
                <a16:creationId xmlns:a16="http://schemas.microsoft.com/office/drawing/2014/main" id="{0AD7531D-B50E-D33D-52BC-8094D8A1FBCA}"/>
              </a:ext>
            </a:extLst>
          </p:cNvPr>
          <p:cNvSpPr/>
          <p:nvPr/>
        </p:nvSpPr>
        <p:spPr>
          <a:xfrm>
            <a:off x="10012269" y="1600131"/>
            <a:ext cx="65" cy="215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99" b="1" i="0" u="none" strike="noStrike" kern="0" cap="none" spc="0" normalizeH="0" baseline="0" noProof="0" dirty="0">
              <a:ln>
                <a:noFill/>
              </a:ln>
              <a:solidFill>
                <a:srgbClr val="28B6E9"/>
              </a:solidFill>
              <a:effectLst/>
              <a:uLnTx/>
              <a:uFillTx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E934E08-6FBF-9F62-2D16-796F4C67AF56}"/>
              </a:ext>
            </a:extLst>
          </p:cNvPr>
          <p:cNvSpPr/>
          <p:nvPr/>
        </p:nvSpPr>
        <p:spPr>
          <a:xfrm>
            <a:off x="8618667" y="1183005"/>
            <a:ext cx="2678242" cy="710499"/>
          </a:xfrm>
          <a:prstGeom prst="roundRect">
            <a:avLst/>
          </a:prstGeom>
          <a:noFill/>
          <a:ln w="28575" cap="flat" cmpd="sng" algn="ctr">
            <a:solidFill>
              <a:srgbClr val="FFE600"/>
            </a:solidFill>
            <a:prstDash val="solid"/>
            <a:round/>
          </a:ln>
          <a:effectLst/>
        </p:spPr>
        <p:txBody>
          <a:bodyPr rtlCol="0" anchor="ctr" anchorCtr="0"/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Evaluation parameters</a:t>
            </a:r>
            <a:endParaRPr kumimoji="0" lang="en-IN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D8E3BC-7046-6BC3-EC61-062217AA60FA}"/>
              </a:ext>
            </a:extLst>
          </p:cNvPr>
          <p:cNvGrpSpPr/>
          <p:nvPr/>
        </p:nvGrpSpPr>
        <p:grpSpPr>
          <a:xfrm>
            <a:off x="8794786" y="2232589"/>
            <a:ext cx="2326004" cy="603312"/>
            <a:chOff x="8610159" y="5207595"/>
            <a:chExt cx="2326004" cy="603312"/>
          </a:xfrm>
        </p:grpSpPr>
        <p:sp>
          <p:nvSpPr>
            <p:cNvPr id="30" name="Freeform 153">
              <a:extLst>
                <a:ext uri="{FF2B5EF4-FFF2-40B4-BE49-F238E27FC236}">
                  <a16:creationId xmlns:a16="http://schemas.microsoft.com/office/drawing/2014/main" id="{9DC908B4-1522-1CAF-1C9B-B1AA162C4572}"/>
                </a:ext>
              </a:extLst>
            </p:cNvPr>
            <p:cNvSpPr/>
            <p:nvPr/>
          </p:nvSpPr>
          <p:spPr>
            <a:xfrm>
              <a:off x="8652490" y="5207595"/>
              <a:ext cx="2283673" cy="603312"/>
            </a:xfrm>
            <a:custGeom>
              <a:avLst/>
              <a:gdLst/>
              <a:ahLst/>
              <a:cxnLst/>
              <a:rect l="0" t="0" r="0" b="0"/>
              <a:pathLst>
                <a:path w="2743200" h="365760">
                  <a:moveTo>
                    <a:pt x="0" y="60960"/>
                  </a:moveTo>
                  <a:cubicBezTo>
                    <a:pt x="0" y="27293"/>
                    <a:pt x="27306" y="0"/>
                    <a:pt x="60960" y="0"/>
                  </a:cubicBezTo>
                  <a:lnTo>
                    <a:pt x="2682241" y="0"/>
                  </a:lnTo>
                  <a:cubicBezTo>
                    <a:pt x="2715896" y="0"/>
                    <a:pt x="2743200" y="27293"/>
                    <a:pt x="2743200" y="60960"/>
                  </a:cubicBezTo>
                  <a:lnTo>
                    <a:pt x="2743200" y="304800"/>
                  </a:lnTo>
                  <a:cubicBezTo>
                    <a:pt x="2743200" y="338468"/>
                    <a:pt x="2715896" y="365760"/>
                    <a:pt x="2682241" y="365760"/>
                  </a:cubicBezTo>
                  <a:lnTo>
                    <a:pt x="60960" y="365760"/>
                  </a:lnTo>
                  <a:cubicBezTo>
                    <a:pt x="27306" y="365760"/>
                    <a:pt x="0" y="338468"/>
                    <a:pt x="0" y="304800"/>
                  </a:cubicBezTo>
                  <a:close/>
                  <a:moveTo>
                    <a:pt x="-7429499" y="1263396"/>
                  </a:moveTo>
                </a:path>
              </a:pathLst>
            </a:custGeom>
            <a:solidFill>
              <a:srgbClr val="FFE600"/>
            </a:solidFill>
            <a:ln w="2857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36" name="Rectangle 166">
              <a:extLst>
                <a:ext uri="{FF2B5EF4-FFF2-40B4-BE49-F238E27FC236}">
                  <a16:creationId xmlns:a16="http://schemas.microsoft.com/office/drawing/2014/main" id="{10331D20-410A-8D94-A708-BE20B1915D6F}"/>
                </a:ext>
              </a:extLst>
            </p:cNvPr>
            <p:cNvSpPr/>
            <p:nvPr/>
          </p:nvSpPr>
          <p:spPr>
            <a:xfrm>
              <a:off x="8610159" y="5272592"/>
              <a:ext cx="2283674" cy="4921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u="none" strike="noStrike" cap="none" dirty="0">
                  <a:latin typeface="+mj-lt"/>
                  <a:ea typeface="Inter Light"/>
                  <a:cs typeface="Calibri" panose="020F0502020204030204" pitchFamily="34" charset="0"/>
                  <a:sym typeface="Inter Light"/>
                </a:rPr>
                <a:t>Scope of the problem covered in the solution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15E80E-D764-B16E-CF87-931AB4F59563}"/>
              </a:ext>
            </a:extLst>
          </p:cNvPr>
          <p:cNvGrpSpPr/>
          <p:nvPr/>
        </p:nvGrpSpPr>
        <p:grpSpPr>
          <a:xfrm>
            <a:off x="8815951" y="3005139"/>
            <a:ext cx="2326004" cy="603312"/>
            <a:chOff x="8610159" y="5207595"/>
            <a:chExt cx="2326004" cy="603312"/>
          </a:xfrm>
        </p:grpSpPr>
        <p:sp>
          <p:nvSpPr>
            <p:cNvPr id="41" name="Freeform 153">
              <a:extLst>
                <a:ext uri="{FF2B5EF4-FFF2-40B4-BE49-F238E27FC236}">
                  <a16:creationId xmlns:a16="http://schemas.microsoft.com/office/drawing/2014/main" id="{5708524E-41E1-A9E7-83C8-06C6CFBB5AAB}"/>
                </a:ext>
              </a:extLst>
            </p:cNvPr>
            <p:cNvSpPr/>
            <p:nvPr/>
          </p:nvSpPr>
          <p:spPr>
            <a:xfrm>
              <a:off x="8652490" y="5207595"/>
              <a:ext cx="2283673" cy="603312"/>
            </a:xfrm>
            <a:custGeom>
              <a:avLst/>
              <a:gdLst/>
              <a:ahLst/>
              <a:cxnLst/>
              <a:rect l="0" t="0" r="0" b="0"/>
              <a:pathLst>
                <a:path w="2743200" h="365760">
                  <a:moveTo>
                    <a:pt x="0" y="60960"/>
                  </a:moveTo>
                  <a:cubicBezTo>
                    <a:pt x="0" y="27293"/>
                    <a:pt x="27306" y="0"/>
                    <a:pt x="60960" y="0"/>
                  </a:cubicBezTo>
                  <a:lnTo>
                    <a:pt x="2682241" y="0"/>
                  </a:lnTo>
                  <a:cubicBezTo>
                    <a:pt x="2715896" y="0"/>
                    <a:pt x="2743200" y="27293"/>
                    <a:pt x="2743200" y="60960"/>
                  </a:cubicBezTo>
                  <a:lnTo>
                    <a:pt x="2743200" y="304800"/>
                  </a:lnTo>
                  <a:cubicBezTo>
                    <a:pt x="2743200" y="338468"/>
                    <a:pt x="2715896" y="365760"/>
                    <a:pt x="2682241" y="365760"/>
                  </a:cubicBezTo>
                  <a:lnTo>
                    <a:pt x="60960" y="365760"/>
                  </a:lnTo>
                  <a:cubicBezTo>
                    <a:pt x="27306" y="365760"/>
                    <a:pt x="0" y="338468"/>
                    <a:pt x="0" y="304800"/>
                  </a:cubicBezTo>
                  <a:close/>
                  <a:moveTo>
                    <a:pt x="-7429499" y="1263396"/>
                  </a:moveTo>
                </a:path>
              </a:pathLst>
            </a:custGeom>
            <a:solidFill>
              <a:srgbClr val="FFE600"/>
            </a:solidFill>
            <a:ln w="2857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42" name="Rectangle 166">
              <a:extLst>
                <a:ext uri="{FF2B5EF4-FFF2-40B4-BE49-F238E27FC236}">
                  <a16:creationId xmlns:a16="http://schemas.microsoft.com/office/drawing/2014/main" id="{16D2104C-7EF2-CD6C-FADF-14ECA53C177A}"/>
                </a:ext>
              </a:extLst>
            </p:cNvPr>
            <p:cNvSpPr/>
            <p:nvPr/>
          </p:nvSpPr>
          <p:spPr>
            <a:xfrm>
              <a:off x="8610159" y="5272592"/>
              <a:ext cx="2283674" cy="4921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u="none" strike="noStrike" cap="none" dirty="0">
                  <a:latin typeface="+mj-lt"/>
                  <a:ea typeface="Inter Light"/>
                  <a:cs typeface="Calibri" panose="020F0502020204030204" pitchFamily="34" charset="0"/>
                  <a:sym typeface="Inter Light"/>
                </a:rPr>
                <a:t>Solution design and use of technology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69D4D3-6F5F-6905-BD79-DEC689CCC407}"/>
              </a:ext>
            </a:extLst>
          </p:cNvPr>
          <p:cNvGrpSpPr/>
          <p:nvPr/>
        </p:nvGrpSpPr>
        <p:grpSpPr>
          <a:xfrm>
            <a:off x="8825468" y="3727712"/>
            <a:ext cx="2326004" cy="603312"/>
            <a:chOff x="8610159" y="5207595"/>
            <a:chExt cx="2326004" cy="603312"/>
          </a:xfrm>
        </p:grpSpPr>
        <p:sp>
          <p:nvSpPr>
            <p:cNvPr id="44" name="Freeform 153">
              <a:extLst>
                <a:ext uri="{FF2B5EF4-FFF2-40B4-BE49-F238E27FC236}">
                  <a16:creationId xmlns:a16="http://schemas.microsoft.com/office/drawing/2014/main" id="{39D41DF8-56DE-D8BC-CF88-1D4B94E7AA94}"/>
                </a:ext>
              </a:extLst>
            </p:cNvPr>
            <p:cNvSpPr/>
            <p:nvPr/>
          </p:nvSpPr>
          <p:spPr>
            <a:xfrm>
              <a:off x="8652490" y="5207595"/>
              <a:ext cx="2283673" cy="603312"/>
            </a:xfrm>
            <a:custGeom>
              <a:avLst/>
              <a:gdLst/>
              <a:ahLst/>
              <a:cxnLst/>
              <a:rect l="0" t="0" r="0" b="0"/>
              <a:pathLst>
                <a:path w="2743200" h="365760">
                  <a:moveTo>
                    <a:pt x="0" y="60960"/>
                  </a:moveTo>
                  <a:cubicBezTo>
                    <a:pt x="0" y="27293"/>
                    <a:pt x="27306" y="0"/>
                    <a:pt x="60960" y="0"/>
                  </a:cubicBezTo>
                  <a:lnTo>
                    <a:pt x="2682241" y="0"/>
                  </a:lnTo>
                  <a:cubicBezTo>
                    <a:pt x="2715896" y="0"/>
                    <a:pt x="2743200" y="27293"/>
                    <a:pt x="2743200" y="60960"/>
                  </a:cubicBezTo>
                  <a:lnTo>
                    <a:pt x="2743200" y="304800"/>
                  </a:lnTo>
                  <a:cubicBezTo>
                    <a:pt x="2743200" y="338468"/>
                    <a:pt x="2715896" y="365760"/>
                    <a:pt x="2682241" y="365760"/>
                  </a:cubicBezTo>
                  <a:lnTo>
                    <a:pt x="60960" y="365760"/>
                  </a:lnTo>
                  <a:cubicBezTo>
                    <a:pt x="27306" y="365760"/>
                    <a:pt x="0" y="338468"/>
                    <a:pt x="0" y="304800"/>
                  </a:cubicBezTo>
                  <a:close/>
                  <a:moveTo>
                    <a:pt x="-7429499" y="1263396"/>
                  </a:moveTo>
                </a:path>
              </a:pathLst>
            </a:custGeom>
            <a:solidFill>
              <a:srgbClr val="FFE600"/>
            </a:solidFill>
            <a:ln w="2857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45" name="Rectangle 166">
              <a:extLst>
                <a:ext uri="{FF2B5EF4-FFF2-40B4-BE49-F238E27FC236}">
                  <a16:creationId xmlns:a16="http://schemas.microsoft.com/office/drawing/2014/main" id="{A2BC11DE-B727-515D-13A6-545936C0CAC6}"/>
                </a:ext>
              </a:extLst>
            </p:cNvPr>
            <p:cNvSpPr/>
            <p:nvPr/>
          </p:nvSpPr>
          <p:spPr>
            <a:xfrm>
              <a:off x="8610159" y="5272592"/>
              <a:ext cx="2283674" cy="4921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u="none" strike="noStrike" cap="none" dirty="0">
                  <a:latin typeface="+mj-lt"/>
                  <a:ea typeface="Inter Light"/>
                  <a:cs typeface="Calibri" panose="020F0502020204030204" pitchFamily="34" charset="0"/>
                  <a:sym typeface="Inter Light"/>
                </a:rPr>
                <a:t>Uniqueness of Solution and Innovation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5E4967-3E72-F1C5-C18A-E1CFEAFFBCC7}"/>
              </a:ext>
            </a:extLst>
          </p:cNvPr>
          <p:cNvGrpSpPr/>
          <p:nvPr/>
        </p:nvGrpSpPr>
        <p:grpSpPr>
          <a:xfrm>
            <a:off x="8837189" y="4454083"/>
            <a:ext cx="2326004" cy="603312"/>
            <a:chOff x="8610159" y="5207595"/>
            <a:chExt cx="2326004" cy="603312"/>
          </a:xfrm>
        </p:grpSpPr>
        <p:sp>
          <p:nvSpPr>
            <p:cNvPr id="47" name="Freeform 153">
              <a:extLst>
                <a:ext uri="{FF2B5EF4-FFF2-40B4-BE49-F238E27FC236}">
                  <a16:creationId xmlns:a16="http://schemas.microsoft.com/office/drawing/2014/main" id="{56CC0E10-3B2A-4395-C8D7-CF1EDBC484BE}"/>
                </a:ext>
              </a:extLst>
            </p:cNvPr>
            <p:cNvSpPr/>
            <p:nvPr/>
          </p:nvSpPr>
          <p:spPr>
            <a:xfrm>
              <a:off x="8652490" y="5207595"/>
              <a:ext cx="2283673" cy="603312"/>
            </a:xfrm>
            <a:custGeom>
              <a:avLst/>
              <a:gdLst/>
              <a:ahLst/>
              <a:cxnLst/>
              <a:rect l="0" t="0" r="0" b="0"/>
              <a:pathLst>
                <a:path w="2743200" h="365760">
                  <a:moveTo>
                    <a:pt x="0" y="60960"/>
                  </a:moveTo>
                  <a:cubicBezTo>
                    <a:pt x="0" y="27293"/>
                    <a:pt x="27306" y="0"/>
                    <a:pt x="60960" y="0"/>
                  </a:cubicBezTo>
                  <a:lnTo>
                    <a:pt x="2682241" y="0"/>
                  </a:lnTo>
                  <a:cubicBezTo>
                    <a:pt x="2715896" y="0"/>
                    <a:pt x="2743200" y="27293"/>
                    <a:pt x="2743200" y="60960"/>
                  </a:cubicBezTo>
                  <a:lnTo>
                    <a:pt x="2743200" y="304800"/>
                  </a:lnTo>
                  <a:cubicBezTo>
                    <a:pt x="2743200" y="338468"/>
                    <a:pt x="2715896" y="365760"/>
                    <a:pt x="2682241" y="365760"/>
                  </a:cubicBezTo>
                  <a:lnTo>
                    <a:pt x="60960" y="365760"/>
                  </a:lnTo>
                  <a:cubicBezTo>
                    <a:pt x="27306" y="365760"/>
                    <a:pt x="0" y="338468"/>
                    <a:pt x="0" y="304800"/>
                  </a:cubicBezTo>
                  <a:close/>
                  <a:moveTo>
                    <a:pt x="-7429499" y="1263396"/>
                  </a:moveTo>
                </a:path>
              </a:pathLst>
            </a:custGeom>
            <a:solidFill>
              <a:srgbClr val="FFE600"/>
            </a:solidFill>
            <a:ln w="28575" cap="flat" cmpd="sng" algn="ctr">
              <a:noFill/>
              <a:prstDash val="soli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48" name="Rectangle 166">
              <a:extLst>
                <a:ext uri="{FF2B5EF4-FFF2-40B4-BE49-F238E27FC236}">
                  <a16:creationId xmlns:a16="http://schemas.microsoft.com/office/drawing/2014/main" id="{E77C7226-659F-3236-F898-16B273B4E51B}"/>
                </a:ext>
              </a:extLst>
            </p:cNvPr>
            <p:cNvSpPr/>
            <p:nvPr/>
          </p:nvSpPr>
          <p:spPr>
            <a:xfrm>
              <a:off x="8610159" y="5272592"/>
              <a:ext cx="2283674" cy="49218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u="none" strike="noStrike" cap="none" dirty="0">
                  <a:latin typeface="+mj-lt"/>
                  <a:ea typeface="Inter Light"/>
                  <a:cs typeface="Calibri" panose="020F0502020204030204" pitchFamily="34" charset="0"/>
                  <a:sym typeface="Inter Light"/>
                </a:rPr>
                <a:t>End-user benefit and impact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4203655-5AF1-651C-EAB9-2E1270BD6BCC}"/>
              </a:ext>
            </a:extLst>
          </p:cNvPr>
          <p:cNvSpPr txBox="1"/>
          <p:nvPr/>
        </p:nvSpPr>
        <p:spPr>
          <a:xfrm>
            <a:off x="1135886" y="5365179"/>
            <a:ext cx="10161023" cy="806714"/>
          </a:xfrm>
          <a:prstGeom prst="rect">
            <a:avLst/>
          </a:prstGeom>
          <a:solidFill>
            <a:srgbClr val="FFE600"/>
          </a:solidFill>
        </p:spPr>
        <p:txBody>
          <a:bodyPr wrap="square" lIns="180000" tIns="180000" rIns="180000" bIns="180000" rtlCol="0" anchor="ctr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rgbClr val="27ACAA"/>
              </a:buClr>
              <a:buSzPct val="70000"/>
              <a:defRPr/>
            </a:pPr>
            <a:r>
              <a:rPr lang="en-IN" sz="1400" dirty="0">
                <a:effectLst/>
                <a:latin typeface="+mj-lt"/>
                <a:ea typeface="Calibri" panose="020F0502020204030204" pitchFamily="34" charset="0"/>
              </a:rPr>
              <a:t>Please upload your submissions on the Unstop website  </a:t>
            </a:r>
            <a:r>
              <a:rPr lang="en-IN" sz="1400" b="1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(PPT in .pptx, Video files in .</a:t>
            </a:r>
            <a:r>
              <a:rPr lang="en-IN" sz="1400" b="1" dirty="0">
                <a:solidFill>
                  <a:schemeClr val="bg2"/>
                </a:solidFill>
                <a:latin typeface="+mj-lt"/>
                <a:ea typeface="Calibri" panose="020F0502020204030204" pitchFamily="34" charset="0"/>
              </a:rPr>
              <a:t>mp4</a:t>
            </a:r>
            <a:r>
              <a:rPr lang="en-IN" sz="1400" b="1" dirty="0">
                <a:solidFill>
                  <a:schemeClr val="bg2"/>
                </a:solidFill>
                <a:effectLst/>
                <a:latin typeface="+mj-lt"/>
                <a:ea typeface="Calibri" panose="020F0502020204030204" pitchFamily="34" charset="0"/>
              </a:rPr>
              <a:t> formats only)  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>
                <a:srgbClr val="27ACAA"/>
              </a:buClr>
              <a:buSzPct val="70000"/>
              <a:buFontTx/>
              <a:buNone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Submission link will be live on </a:t>
            </a:r>
            <a:r>
              <a:rPr lang="en-IN" sz="1400" b="1" dirty="0">
                <a:solidFill>
                  <a:schemeClr val="bg2"/>
                </a:solidFill>
                <a:latin typeface="+mj-lt"/>
              </a:rPr>
              <a:t>07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lang="en-IN" sz="1400" b="1" dirty="0">
                <a:solidFill>
                  <a:schemeClr val="bg2"/>
                </a:solidFill>
                <a:latin typeface="+mj-lt"/>
              </a:rPr>
              <a:t>November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2023.</a:t>
            </a: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Last date for submissions is </a:t>
            </a:r>
            <a:r>
              <a:rPr lang="en-IN" sz="1400" b="1" dirty="0">
                <a:solidFill>
                  <a:schemeClr val="bg2"/>
                </a:solidFill>
                <a:latin typeface="+mj-lt"/>
              </a:rPr>
              <a:t>26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November 2023.</a:t>
            </a:r>
          </a:p>
        </p:txBody>
      </p:sp>
    </p:spTree>
    <p:extLst>
      <p:ext uri="{BB962C8B-B14F-4D97-AF65-F5344CB8AC3E}">
        <p14:creationId xmlns:p14="http://schemas.microsoft.com/office/powerpoint/2010/main" val="34837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Tell us about yourself | Highlight a technical skill or skills each member brings to the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17A2B-F048-BE55-A84D-B91BC5B4C9E0}"/>
              </a:ext>
            </a:extLst>
          </p:cNvPr>
          <p:cNvSpPr txBox="1"/>
          <p:nvPr/>
        </p:nvSpPr>
        <p:spPr>
          <a:xfrm>
            <a:off x="1071713" y="1198858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u="none" strike="noStrike" cap="none" dirty="0">
                <a:solidFill>
                  <a:srgbClr val="FFE600"/>
                </a:solidFill>
              </a:rPr>
              <a:t>Team Name: XX</a:t>
            </a:r>
            <a:endParaRPr lang="en-GB" sz="1800" b="0" u="none" strike="noStrike" cap="none" dirty="0">
              <a:solidFill>
                <a:srgbClr val="FFE60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790E5F-F814-DC01-38D1-12B9746AC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55597"/>
              </p:ext>
            </p:extLst>
          </p:nvPr>
        </p:nvGraphicFramePr>
        <p:xfrm>
          <a:off x="1071713" y="3617073"/>
          <a:ext cx="1855081" cy="23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81">
                  <a:extLst>
                    <a:ext uri="{9D8B030D-6E8A-4147-A177-3AD203B41FA5}">
                      <a16:colId xmlns:a16="http://schemas.microsoft.com/office/drawing/2014/main" val="1043210880"/>
                    </a:ext>
                  </a:extLst>
                </a:gridCol>
              </a:tblGrid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 Member 1 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73"/>
                  </a:ext>
                </a:extLst>
              </a:tr>
              <a:tr h="455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College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76803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Contact Detail (phone number) : XX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76118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in Solution Development (please specify)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23308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56FA7BD-95B9-3399-F8EF-418AB3A3AF1A}"/>
              </a:ext>
            </a:extLst>
          </p:cNvPr>
          <p:cNvSpPr/>
          <p:nvPr/>
        </p:nvSpPr>
        <p:spPr>
          <a:xfrm>
            <a:off x="1381735" y="2105455"/>
            <a:ext cx="1235039" cy="1197083"/>
          </a:xfrm>
          <a:prstGeom prst="ellipse">
            <a:avLst/>
          </a:prstGeom>
          <a:noFill/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Team Member 1 pic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EA63EBE-B43F-3C0D-8107-C625FC8F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05608"/>
              </p:ext>
            </p:extLst>
          </p:nvPr>
        </p:nvGraphicFramePr>
        <p:xfrm>
          <a:off x="3211533" y="3617073"/>
          <a:ext cx="1855081" cy="23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81">
                  <a:extLst>
                    <a:ext uri="{9D8B030D-6E8A-4147-A177-3AD203B41FA5}">
                      <a16:colId xmlns:a16="http://schemas.microsoft.com/office/drawing/2014/main" val="1043210880"/>
                    </a:ext>
                  </a:extLst>
                </a:gridCol>
              </a:tblGrid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 Member 2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73"/>
                  </a:ext>
                </a:extLst>
              </a:tr>
              <a:tr h="455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College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76803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Contact Detail (phone number) : XX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76118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in Solution Development (please specify)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23308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B6B96390-4E05-BAF0-A1C0-28BE2E8EA33F}"/>
              </a:ext>
            </a:extLst>
          </p:cNvPr>
          <p:cNvSpPr/>
          <p:nvPr/>
        </p:nvSpPr>
        <p:spPr>
          <a:xfrm>
            <a:off x="3521555" y="2105455"/>
            <a:ext cx="1235039" cy="1197083"/>
          </a:xfrm>
          <a:prstGeom prst="ellipse">
            <a:avLst/>
          </a:prstGeom>
          <a:noFill/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Team Member 2 pic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93221E9-D5AB-602D-2F98-4A06D6EA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83351"/>
              </p:ext>
            </p:extLst>
          </p:nvPr>
        </p:nvGraphicFramePr>
        <p:xfrm>
          <a:off x="5351353" y="3617073"/>
          <a:ext cx="1855081" cy="23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81">
                  <a:extLst>
                    <a:ext uri="{9D8B030D-6E8A-4147-A177-3AD203B41FA5}">
                      <a16:colId xmlns:a16="http://schemas.microsoft.com/office/drawing/2014/main" val="1043210880"/>
                    </a:ext>
                  </a:extLst>
                </a:gridCol>
              </a:tblGrid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 Member 3 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73"/>
                  </a:ext>
                </a:extLst>
              </a:tr>
              <a:tr h="455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College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76803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Contact Detail (phone number) : XX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76118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in Solution Development (please specify)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23308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E4F7997F-3409-60F5-0D31-AC48E48DBF06}"/>
              </a:ext>
            </a:extLst>
          </p:cNvPr>
          <p:cNvSpPr/>
          <p:nvPr/>
        </p:nvSpPr>
        <p:spPr>
          <a:xfrm>
            <a:off x="5661375" y="2105455"/>
            <a:ext cx="1235039" cy="1197083"/>
          </a:xfrm>
          <a:prstGeom prst="ellipse">
            <a:avLst/>
          </a:prstGeom>
          <a:noFill/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Team Member 3 pic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2877848-9086-DBDA-E788-B1F2219B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56249"/>
              </p:ext>
            </p:extLst>
          </p:nvPr>
        </p:nvGraphicFramePr>
        <p:xfrm>
          <a:off x="7491173" y="3617073"/>
          <a:ext cx="1855081" cy="23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81">
                  <a:extLst>
                    <a:ext uri="{9D8B030D-6E8A-4147-A177-3AD203B41FA5}">
                      <a16:colId xmlns:a16="http://schemas.microsoft.com/office/drawing/2014/main" val="1043210880"/>
                    </a:ext>
                  </a:extLst>
                </a:gridCol>
              </a:tblGrid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 Member 4 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73"/>
                  </a:ext>
                </a:extLst>
              </a:tr>
              <a:tr h="455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College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76803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Contact Detail (phone number) : XX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76118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in Solution Development (please specify)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23308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713B369C-19E3-7BE2-7DE2-2B305FB72D6C}"/>
              </a:ext>
            </a:extLst>
          </p:cNvPr>
          <p:cNvSpPr/>
          <p:nvPr/>
        </p:nvSpPr>
        <p:spPr>
          <a:xfrm>
            <a:off x="7801195" y="2105455"/>
            <a:ext cx="1235039" cy="1197083"/>
          </a:xfrm>
          <a:prstGeom prst="ellipse">
            <a:avLst/>
          </a:prstGeom>
          <a:noFill/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Team Member 4 pic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00314B-CDB9-2185-737C-EC5FED4B3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52633"/>
              </p:ext>
            </p:extLst>
          </p:nvPr>
        </p:nvGraphicFramePr>
        <p:xfrm>
          <a:off x="9508927" y="3617073"/>
          <a:ext cx="1855081" cy="2346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5081">
                  <a:extLst>
                    <a:ext uri="{9D8B030D-6E8A-4147-A177-3AD203B41FA5}">
                      <a16:colId xmlns:a16="http://schemas.microsoft.com/office/drawing/2014/main" val="1043210880"/>
                    </a:ext>
                  </a:extLst>
                </a:gridCol>
              </a:tblGrid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Team Member 5 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88373"/>
                  </a:ext>
                </a:extLst>
              </a:tr>
              <a:tr h="45577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College name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376803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Contact Detail (phone number) : XX 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576118"/>
                  </a:ext>
                </a:extLst>
              </a:tr>
              <a:tr h="59529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Role in Solution Development (please specify) : XX</a:t>
                      </a:r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108000" marT="7620" marB="0" anchor="ctr">
                    <a:lnL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323308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037A64AD-D355-DBBD-7FEB-079117E8E5E0}"/>
              </a:ext>
            </a:extLst>
          </p:cNvPr>
          <p:cNvSpPr/>
          <p:nvPr/>
        </p:nvSpPr>
        <p:spPr>
          <a:xfrm>
            <a:off x="9818949" y="2105455"/>
            <a:ext cx="1235039" cy="1197083"/>
          </a:xfrm>
          <a:prstGeom prst="ellipse">
            <a:avLst/>
          </a:prstGeom>
          <a:noFill/>
          <a:ln w="9525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Team Member 5 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0B224-D909-C061-E835-E34CF9C5C848}"/>
              </a:ext>
            </a:extLst>
          </p:cNvPr>
          <p:cNvSpPr txBox="1"/>
          <p:nvPr/>
        </p:nvSpPr>
        <p:spPr>
          <a:xfrm>
            <a:off x="1071713" y="1540792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u="none" strike="noStrike" cap="none" dirty="0">
                <a:solidFill>
                  <a:srgbClr val="FFE600"/>
                </a:solidFill>
              </a:rPr>
              <a:t>Problem Statement : XX</a:t>
            </a:r>
            <a:endParaRPr lang="en-GB" sz="1800" b="0" u="none" strike="noStrike" cap="none" dirty="0">
              <a:solidFill>
                <a:srgbClr val="FFE600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96086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Executive Summary (minimum 100 words)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76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dirty="0"/>
              <a:t>Problem statement - Your understanding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81E3E-6C12-4762-3DAE-2F7C4D4C3DED}"/>
              </a:ext>
            </a:extLst>
          </p:cNvPr>
          <p:cNvSpPr txBox="1"/>
          <p:nvPr/>
        </p:nvSpPr>
        <p:spPr>
          <a:xfrm>
            <a:off x="2323836" y="2833452"/>
            <a:ext cx="7838016" cy="119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Define the exact problem that you intend to solve and your understanding of the same. Please confirm the </a:t>
            </a:r>
            <a:r>
              <a:rPr kumimoji="0" lang="en-IN" sz="2800" b="0" i="0" u="sng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target industry &amp; user group </a:t>
            </a:r>
          </a:p>
        </p:txBody>
      </p:sp>
    </p:spTree>
    <p:extLst>
      <p:ext uri="{BB962C8B-B14F-4D97-AF65-F5344CB8AC3E}">
        <p14:creationId xmlns:p14="http://schemas.microsoft.com/office/powerpoint/2010/main" val="42788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59C0B-1A1D-7875-1817-A8557C33B402}"/>
              </a:ext>
            </a:extLst>
          </p:cNvPr>
          <p:cNvSpPr txBox="1"/>
          <p:nvPr/>
        </p:nvSpPr>
        <p:spPr>
          <a:xfrm>
            <a:off x="1075266" y="1411717"/>
            <a:ext cx="90593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2400" dirty="0">
                <a:solidFill>
                  <a:srgbClr val="FFE600"/>
                </a:solidFill>
                <a:latin typeface="+mj-lt"/>
                <a:cs typeface="Arial" pitchFamily="34" charset="0"/>
              </a:rPr>
              <a:t>Explain, in brief, how you intend to solve the problem at hand. Preferably include the following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E600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Methodology/approach)</a:t>
            </a:r>
            <a:r>
              <a:rPr lang="en-IN" sz="2400" dirty="0">
                <a:solidFill>
                  <a:srgbClr val="FFE600"/>
                </a:solidFill>
                <a:latin typeface="+mj-lt"/>
                <a:cs typeface="Arial" pitchFamily="34" charset="0"/>
              </a:rPr>
              <a:t>: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82963B7D-4CE3-50CD-57A6-18B60AB76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419" y="2379946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3EC2F-9E1D-C170-AF52-DA82F0B063FA}"/>
              </a:ext>
            </a:extLst>
          </p:cNvPr>
          <p:cNvSpPr txBox="1"/>
          <p:nvPr/>
        </p:nvSpPr>
        <p:spPr>
          <a:xfrm>
            <a:off x="1075266" y="2698660"/>
            <a:ext cx="10430934" cy="2480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Please elaborate on the solution value proposition to the target user group. How will your solution cover the problem areas?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What are the impact metrics that you propose to use to analyse the effect of the solution?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What are the technologies (languages, platforms, APIs, hardware, sponsored tools, technologies stacks, framework etc.) involved?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Please state the assumptions, constraints and solution decision points (Reason behind choosing a technology)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How easily can your solution be implemented and how effective will it be?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How robust / secure / easily scalable and extensible is the solution?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What are the solution components that you would like to build and demonstrate; if you progress through next round.</a:t>
            </a:r>
          </a:p>
        </p:txBody>
      </p:sp>
    </p:spTree>
    <p:extLst>
      <p:ext uri="{BB962C8B-B14F-4D97-AF65-F5344CB8AC3E}">
        <p14:creationId xmlns:p14="http://schemas.microsoft.com/office/powerpoint/2010/main" val="972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AA6AB-50DF-21FC-3821-6CDC6D5F8560}"/>
              </a:ext>
            </a:extLst>
          </p:cNvPr>
          <p:cNvSpPr txBox="1"/>
          <p:nvPr/>
        </p:nvSpPr>
        <p:spPr>
          <a:xfrm>
            <a:off x="1075266" y="1411717"/>
            <a:ext cx="9059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2400" dirty="0">
                <a:solidFill>
                  <a:srgbClr val="FFE600"/>
                </a:solidFill>
                <a:latin typeface="+mj-lt"/>
                <a:cs typeface="Arial" pitchFamily="34" charset="0"/>
              </a:rPr>
              <a:t>Include concept, principles, elements and components</a:t>
            </a:r>
          </a:p>
        </p:txBody>
      </p:sp>
      <p:sp>
        <p:nvSpPr>
          <p:cNvPr id="4" name="Line 10">
            <a:extLst>
              <a:ext uri="{FF2B5EF4-FFF2-40B4-BE49-F238E27FC236}">
                <a16:creationId xmlns:a16="http://schemas.microsoft.com/office/drawing/2014/main" id="{4F54EC81-F75D-74ED-843E-B8FD85902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1419" y="2049746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77FA5-3F92-E9DB-6EB8-E8B22F549360}"/>
              </a:ext>
            </a:extLst>
          </p:cNvPr>
          <p:cNvSpPr txBox="1"/>
          <p:nvPr/>
        </p:nvSpPr>
        <p:spPr>
          <a:xfrm>
            <a:off x="1075266" y="2316086"/>
            <a:ext cx="10430934" cy="196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Architecture diagram (mandatory)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Flow chart (mandatory)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Wireframes (mandatory)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Graphical representation (bar graph, histogram, pie charts, heat maps) – (optional)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Analysis, visualization –(optional)</a:t>
            </a:r>
          </a:p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E600"/>
              </a:buClr>
              <a:buSzPct val="70000"/>
              <a:buFont typeface="Arial" panose="020B0604020202020204" pitchFamily="34" charset="0"/>
              <a:buChar char="►"/>
              <a:tabLst/>
              <a:defRPr/>
            </a:pPr>
            <a:r>
              <a:rPr kumimoji="0" lang="en-IN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Code Repository  - (optional)</a:t>
            </a:r>
          </a:p>
        </p:txBody>
      </p:sp>
    </p:spTree>
    <p:extLst>
      <p:ext uri="{BB962C8B-B14F-4D97-AF65-F5344CB8AC3E}">
        <p14:creationId xmlns:p14="http://schemas.microsoft.com/office/powerpoint/2010/main" val="33146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DF6D1-F25A-BD7F-7301-EAB04C33C3EB}"/>
              </a:ext>
            </a:extLst>
          </p:cNvPr>
          <p:cNvSpPr/>
          <p:nvPr/>
        </p:nvSpPr>
        <p:spPr>
          <a:xfrm>
            <a:off x="769938" y="1125538"/>
            <a:ext cx="10945812" cy="5114395"/>
          </a:xfrm>
          <a:prstGeom prst="rect">
            <a:avLst/>
          </a:prstGeom>
          <a:solidFill>
            <a:schemeClr val="tx1">
              <a:lumMod val="75000"/>
              <a:alpha val="5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7CC66-8772-7DEA-7CCC-4BDD036A69BA}"/>
              </a:ext>
            </a:extLst>
          </p:cNvPr>
          <p:cNvSpPr/>
          <p:nvPr/>
        </p:nvSpPr>
        <p:spPr>
          <a:xfrm>
            <a:off x="2404269" y="2174808"/>
            <a:ext cx="7677150" cy="824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defRPr/>
            </a:pPr>
            <a:r>
              <a:rPr lang="en-IN" sz="2800" dirty="0">
                <a:solidFill>
                  <a:srgbClr val="FFE600"/>
                </a:solidFill>
                <a:latin typeface="+mj-lt"/>
                <a:cs typeface="Arial" pitchFamily="34" charset="0"/>
              </a:rPr>
              <a:t>[Attach Video, link for demo] or [output/visualizations from the prototype]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A40300-07EC-D415-E325-E29A9F03590B}"/>
              </a:ext>
            </a:extLst>
          </p:cNvPr>
          <p:cNvSpPr txBox="1">
            <a:spLocks/>
          </p:cNvSpPr>
          <p:nvPr/>
        </p:nvSpPr>
        <p:spPr>
          <a:xfrm>
            <a:off x="1882511" y="4026980"/>
            <a:ext cx="8720667" cy="590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Arial" pitchFamily="34" charset="0"/>
              </a:rPr>
              <a:t>Working prototype/output – please add Screenshot or video clip of your prototype here</a:t>
            </a:r>
          </a:p>
        </p:txBody>
      </p:sp>
    </p:spTree>
    <p:extLst>
      <p:ext uri="{BB962C8B-B14F-4D97-AF65-F5344CB8AC3E}">
        <p14:creationId xmlns:p14="http://schemas.microsoft.com/office/powerpoint/2010/main" val="11528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717603-30EE-4B25-93CE-B69112ADEA44}"/>
              </a:ext>
            </a:extLst>
          </p:cNvPr>
          <p:cNvGrpSpPr/>
          <p:nvPr/>
        </p:nvGrpSpPr>
        <p:grpSpPr>
          <a:xfrm>
            <a:off x="612510" y="654971"/>
            <a:ext cx="3241675" cy="5095241"/>
            <a:chOff x="4378324" y="927100"/>
            <a:chExt cx="3241675" cy="5095241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B664D77B-4181-400F-8CE1-5516494C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927100"/>
              <a:ext cx="1836738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LLP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1592C594-6E49-46EB-881C-3C750E6BA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155507"/>
              <a:ext cx="3241675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EY</a:t>
              </a: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" panose="02000503020000020004" pitchFamily="2" charset="0"/>
                  <a:ea typeface="+mn-ea"/>
                  <a:cs typeface="+mn-cs"/>
                </a:rPr>
                <a:t> </a:t>
              </a: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| Building a better working world</a:t>
              </a:r>
              <a:endParaRPr kumimoji="0" lang="en-GB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0EB74253-34E2-443C-A316-355A1E9D2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4" y="1460500"/>
              <a:ext cx="3186811" cy="2862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EY exists to build a better working world, helping to create long-term value for clients, people and society and build trust in the capital markets.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Enabled by data and technology, diverse EY teams in over 150 countries provide trust through assurance and help clients grow, transform and operate.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Working across assurance, consulting, law, strategy, tax and transactions, EY teams ask better questions to find new answers for the complex issues facing our world today.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EY refers to the global organization, and may refer to one or more, of the member firms of Ernst &amp; Young Global Limited, each of which is a separate legal entity. Ernst &amp; Young Global Limited, a UK company limited by guarantee, does not provide services to clients. Information about how EY collects and uses personal data and a description of the rights individuals have under data protection legislation are available via ey.com/privacy. EYG member firms do not practice law where prohibited by local laws. For more information about our organization, please visit ey.com.</a:t>
              </a: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B8A653CA-6129-4794-8038-FBDB10983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325" y="4545013"/>
              <a:ext cx="3186810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LLP is one of the Indian client serving member firms of EYGM Limited. For more information about our organization, please visit www.ey.com/en_in.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Ernst &amp; Young LLP is a Limited Liability Partnership, registered under the Limited Liability Partnership Act, 2008 in India, having its registered office at Ground Floor, Plot No. 67, Institutional Area, Sector - 44, Gurugram - 122 003, Haryana, India.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© 2023 Ernst &amp; Young LLP. Published in India. </a:t>
              </a:r>
              <a:b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</a:b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All Rights Reserved.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YInterstate Light" panose="02000506000000020004" pitchFamily="2" charset="0"/>
                  <a:ea typeface="+mn-ea"/>
                  <a:cs typeface="+mn-cs"/>
                </a:rPr>
                <a:t>This publication contains information in summary form and is therefore intended for general guidance only. It is not intended to be a substitute for detailed research or the exercise of professional judgment. Neither EYGM Limited nor any other member of the global Ernst &amp; Young organization can accept any responsibility for loss occasioned to any person acting or refraining from action as a result of any material in this publication. On any specific matter, reference should be made to the appropriate advisor.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EA5690-6DB0-4FFC-AAEB-BF040BF5401B}"/>
              </a:ext>
            </a:extLst>
          </p:cNvPr>
          <p:cNvGrpSpPr/>
          <p:nvPr/>
        </p:nvGrpSpPr>
        <p:grpSpPr>
          <a:xfrm>
            <a:off x="8067041" y="2037387"/>
            <a:ext cx="3903655" cy="1079090"/>
            <a:chOff x="8067041" y="2037387"/>
            <a:chExt cx="3903655" cy="10790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A457A-D9C6-4405-AAD1-49B41A33C12A}"/>
                </a:ext>
              </a:extLst>
            </p:cNvPr>
            <p:cNvSpPr/>
            <p:nvPr/>
          </p:nvSpPr>
          <p:spPr>
            <a:xfrm>
              <a:off x="8420207" y="2037387"/>
              <a:ext cx="3550489" cy="10790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Building a better working world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54FC16-457B-454D-86F4-37023A484242}"/>
                </a:ext>
              </a:extLst>
            </p:cNvPr>
            <p:cNvGrpSpPr/>
            <p:nvPr/>
          </p:nvGrpSpPr>
          <p:grpSpPr>
            <a:xfrm>
              <a:off x="8067041" y="2037387"/>
              <a:ext cx="3827780" cy="1061883"/>
              <a:chOff x="8067040" y="2037387"/>
              <a:chExt cx="3924833" cy="106188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A467C5D-E708-42F4-9F07-5B92315AD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040" y="2037387"/>
                <a:ext cx="3924833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EF14372-E1BB-4D5C-BE33-E2EAF212C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4440" y="3099270"/>
                <a:ext cx="3137433" cy="0"/>
              </a:xfrm>
              <a:prstGeom prst="line">
                <a:avLst/>
              </a:prstGeom>
              <a:ln w="9525">
                <a:solidFill>
                  <a:schemeClr val="tx2"/>
                </a:solidFill>
                <a:headEnd type="none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A71528-525F-BDEE-7B88-06EA37E2E455}"/>
              </a:ext>
            </a:extLst>
          </p:cNvPr>
          <p:cNvGrpSpPr/>
          <p:nvPr/>
        </p:nvGrpSpPr>
        <p:grpSpPr>
          <a:xfrm>
            <a:off x="618722" y="6126480"/>
            <a:ext cx="2954211" cy="446794"/>
            <a:chOff x="618722" y="6126480"/>
            <a:chExt cx="3244495" cy="490696"/>
          </a:xfrm>
        </p:grpSpPr>
        <p:pic>
          <p:nvPicPr>
            <p:cNvPr id="4" name="Picture 3" descr="A blue and white logo&#10;&#10;Description automatically generated">
              <a:extLst>
                <a:ext uri="{FF2B5EF4-FFF2-40B4-BE49-F238E27FC236}">
                  <a16:creationId xmlns:a16="http://schemas.microsoft.com/office/drawing/2014/main" id="{B19144B4-BEF6-507E-A7B0-AE42C026E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7576"/>
              <a:ext cx="3237247" cy="489600"/>
            </a:xfrm>
            <a:prstGeom prst="rect">
              <a:avLst/>
            </a:prstGeom>
          </p:spPr>
        </p:pic>
        <p:pic>
          <p:nvPicPr>
            <p:cNvPr id="5" name="Picture 4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3B8418B5-24D3-7E2B-0A26-BD5EAC2F1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22" y="6126480"/>
              <a:ext cx="3244495" cy="490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2519127"/>
      </p:ext>
    </p:extLst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ZMOutlook</vt:lpwstr>
  </property>
  <property fmtid="{D5CDD505-2E9C-101B-9397-08002B2CF9AE}" pid="3" name="SizeBefore">
    <vt:lpwstr>2891891</vt:lpwstr>
  </property>
  <property fmtid="{D5CDD505-2E9C-101B-9397-08002B2CF9AE}" pid="4" name="OptimizationTime">
    <vt:lpwstr>20231106_1042</vt:lpwstr>
  </property>
</Propertie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1173</Words>
  <Application>Microsoft Office PowerPoint</Application>
  <PresentationFormat>Custom</PresentationFormat>
  <Paragraphs>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EYInterstate</vt:lpstr>
      <vt:lpstr>EYInterstate Light</vt:lpstr>
      <vt:lpstr>Georgia</vt:lpstr>
      <vt:lpstr>Inter Light</vt:lpstr>
      <vt:lpstr>EY dark background</vt:lpstr>
      <vt:lpstr>EY light background</vt:lpstr>
      <vt:lpstr>EY Techathon 4.0</vt:lpstr>
      <vt:lpstr>Congratulations on making to the next round. As we move towards the next stage, we would like you to note a few key points</vt:lpstr>
      <vt:lpstr>Tell us about yourself | Highlight a technical skill or skills each member brings to the team</vt:lpstr>
      <vt:lpstr>Executive Summary (minimum 100 words)</vt:lpstr>
      <vt:lpstr>Problem statement - Your understanding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2016-03-16T05:57:48Z</dcterms:created>
  <dcterms:modified xsi:type="dcterms:W3CDTF">2023-11-06T05:11:42Z</dcterms:modified>
  <cp:contentStatus/>
</cp:coreProperties>
</file>