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64" r:id="rId3"/>
    <p:sldId id="263" r:id="rId4"/>
    <p:sldId id="265" r:id="rId5"/>
    <p:sldId id="268" r:id="rId6"/>
    <p:sldId id="260" r:id="rId7"/>
    <p:sldId id="266" r:id="rId8"/>
    <p:sldId id="256" r:id="rId9"/>
    <p:sldId id="267" r:id="rId10"/>
    <p:sldId id="258" r:id="rId11"/>
    <p:sldId id="259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B6835-A0F1-4025-BE91-317E96A7F697}" type="datetimeFigureOut">
              <a:rPr lang="en-US" smtClean="0"/>
              <a:t>Aug-29-2018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30F03-678C-4297-8CAD-5C085E15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65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07FA-FC32-43FE-842D-FC76B5F5CFC9}" type="datetime1">
              <a:rPr lang="en-US" smtClean="0"/>
              <a:t>Aug-29-2018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EF59-1894-40A2-90C2-880EF108BC7E}" type="datetime1">
              <a:rPr lang="en-US" smtClean="0"/>
              <a:t>Aug-29-2018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4D83-91EE-4655-ACBE-F7177C503D06}" type="datetime1">
              <a:rPr lang="en-US" smtClean="0"/>
              <a:t>Aug-29-2018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4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C3F2-EA9E-4039-BBB8-7B667135B9E5}" type="datetime1">
              <a:rPr lang="en-US" smtClean="0"/>
              <a:t>Aug-29-2018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7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DC7D-68E0-4906-AF23-ADC80DB1EFFF}" type="datetime1">
              <a:rPr lang="en-US" smtClean="0"/>
              <a:t>Aug-29-2018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4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0AD7-909C-4857-80DF-1D58C36D5F77}" type="datetime1">
              <a:rPr lang="en-US" smtClean="0"/>
              <a:t>Aug-29-2018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8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E840-87C3-4233-A6B0-A91FE4CED23F}" type="datetime1">
              <a:rPr lang="en-US" smtClean="0"/>
              <a:t>Aug-29-2018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1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4656-BA23-4ACE-96BE-F5F5158753A6}" type="datetime1">
              <a:rPr lang="en-US" smtClean="0"/>
              <a:t>Aug-29-2018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2156-2303-4D38-8153-5836A7CA6E52}" type="datetime1">
              <a:rPr lang="en-US" smtClean="0"/>
              <a:t>Aug-29-2018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4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7526-4F7C-4237-8838-71D9A5045EC7}" type="datetime1">
              <a:rPr lang="en-US" smtClean="0"/>
              <a:t>Aug-29-2018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1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6E38-C838-4FA1-8944-4104922BC977}" type="datetime1">
              <a:rPr lang="en-US" smtClean="0"/>
              <a:t>Aug-29-2018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F7123-74CD-4B34-8250-C06C3D96510E}" type="datetime1">
              <a:rPr lang="en-US" smtClean="0"/>
              <a:t>Aug-29-2018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146E4-9A29-4D27-AEC1-78E19751C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8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2541" y="323454"/>
            <a:ext cx="1196691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SRES’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SANJIVANI COLLEGE OF ENGINEERING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KOPARGAON 423 603 (M.S.)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2" y="1708449"/>
            <a:ext cx="1210922" cy="1575045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965" y="3375827"/>
            <a:ext cx="1196691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  <a:tab pos="2971800" algn="ctr"/>
              </a:tabLs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  <a:tab pos="2971800" algn="ctr"/>
              </a:tabLs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Electronics &amp; Telecommunication Engineering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  <a:tab pos="2971800" algn="ctr"/>
              </a:tabLs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2018-19.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  <a:tab pos="2971800" algn="ctr"/>
              </a:tabLst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  <a:tab pos="2971800" algn="ctr"/>
              </a:tabLst>
            </a:pPr>
            <a:r>
              <a:rPr kumimoji="0" lang="en-US" sz="36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MEGA PROJECT</a:t>
            </a:r>
            <a:r>
              <a:rPr kumimoji="0" lang="en-US" sz="3600" b="1" i="0" u="sng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PRESENTATION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  <a:tab pos="2971800" algn="ctr"/>
              </a:tabLst>
            </a:pPr>
            <a:endParaRPr lang="en-US" sz="24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  <a:tab pos="2971800" algn="ctr"/>
              </a:tabLst>
            </a:pPr>
            <a:r>
              <a:rPr kumimoji="0" 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kumimoji="0" lang="en-US" sz="2400" b="1" i="0" u="sng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GROUP NO: 31</a:t>
            </a:r>
            <a:endParaRPr kumimoji="0" 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B06FC6-00CA-4B2E-9A72-296C0592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49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BAC9D-84AF-4CC9-8CEE-1D9880850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4" t="2121" r="846"/>
          <a:stretch/>
        </p:blipFill>
        <p:spPr>
          <a:xfrm>
            <a:off x="154745" y="1195754"/>
            <a:ext cx="12037255" cy="5662246"/>
          </a:xfrm>
          <a:prstGeom prst="round2Diag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D2324A-3613-4040-8641-86EDE20A7108}"/>
              </a:ext>
            </a:extLst>
          </p:cNvPr>
          <p:cNvSpPr/>
          <p:nvPr/>
        </p:nvSpPr>
        <p:spPr>
          <a:xfrm>
            <a:off x="3443452" y="149738"/>
            <a:ext cx="4883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OUPUT WEBSITE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CC6605-9A8B-41C2-8640-CBE287CD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2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3806B8-B610-4512-B0A5-2E5ABBEF5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325D1-8CEF-4FC3-84D1-FC57D9B9E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1552"/>
            <a:ext cx="12192000" cy="3437106"/>
          </a:xfrm>
          <a:prstGeom prst="round2Diag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03D19-2FCB-4C15-A0D6-EF76FE31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13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434D34-ADB8-4561-B916-34C1FE44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AD391-02B0-41C1-9120-BD8825E61764}"/>
              </a:ext>
            </a:extLst>
          </p:cNvPr>
          <p:cNvSpPr/>
          <p:nvPr/>
        </p:nvSpPr>
        <p:spPr>
          <a:xfrm>
            <a:off x="0" y="1535350"/>
            <a:ext cx="6096000" cy="4821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Raspberry pi 2 Model B Technical Specification: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SoC: Broadcom BCM2837B0.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CPU: Quad Cortex A7 @900MHz.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 Set: ARMv7-A.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GPU: 250MHz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VideoCore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RAM: 1GB SDRAM.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Storage: micro-SD.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Ethernet: 10/100.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Wireless: none.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 Output: HDMI/Composite.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GPIO: 40.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Voltage: 5V.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Current: 2.5 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Price: $35.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03EE1-4405-467D-9774-13819012BE34}"/>
              </a:ext>
            </a:extLst>
          </p:cNvPr>
          <p:cNvSpPr/>
          <p:nvPr/>
        </p:nvSpPr>
        <p:spPr>
          <a:xfrm>
            <a:off x="6934200" y="1166681"/>
            <a:ext cx="6096000" cy="45246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 Technical Specifications: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Microcontroller: ATmega328P.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Voltage: 5V.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Voltage (recommended): 7-12 V.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Voltage (Limit): 6-20 v.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I/O Pins: 14.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PWM Digital I/O Pins: 6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Analog Input Pins: 6.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DC Current per I/O pin: 20mA.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DC Current for 3.3V Pin: 50mA.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Flash Memory: 32KB.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SRAM: 2KB.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EEPROM: 1KB.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Clock Speed: 16 MHz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14621-37B6-4F26-A7AE-506BAD71C360}"/>
              </a:ext>
            </a:extLst>
          </p:cNvPr>
          <p:cNvSpPr/>
          <p:nvPr/>
        </p:nvSpPr>
        <p:spPr>
          <a:xfrm>
            <a:off x="2006842" y="39984"/>
            <a:ext cx="7238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 Specification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372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7DC380-62A8-4734-A438-BB0A83F4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DC082C-9BF2-4A10-A4AA-2118BAF93FAB}"/>
              </a:ext>
            </a:extLst>
          </p:cNvPr>
          <p:cNvSpPr/>
          <p:nvPr/>
        </p:nvSpPr>
        <p:spPr>
          <a:xfrm>
            <a:off x="266701" y="942624"/>
            <a:ext cx="6096000" cy="54137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Moisture and Temperature Sensor Specifications: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No: EC-1258.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Voltage: 5V.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current: &lt;20mA.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Type: Analog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Temperature: 10</a:t>
            </a:r>
            <a:r>
              <a:rPr lang="en-IN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~ 30</a:t>
            </a:r>
            <a:r>
              <a:rPr lang="en-IN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 Sensor Specifications: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No: FPH-BTA.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Type: Double-Junction, Sealed, gel-filled, polycarbonate body, Ag/AgCl.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 Time: 90% of final reading in 1sec in a buffer.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 Range: 5 to 80</a:t>
            </a:r>
            <a:r>
              <a:rPr lang="en-IN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 Range: 0-14.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Accuracy: ± 0.2 pH units.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Isopotential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pH: pH 7.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Shaft Diameter: 12 mm OD.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D6C69CE-8966-4C10-82E6-8B7EC9A55766}"/>
                  </a:ext>
                </a:extLst>
              </p:cNvPr>
              <p:cNvSpPr/>
              <p:nvPr/>
            </p:nvSpPr>
            <p:spPr>
              <a:xfrm>
                <a:off x="6096000" y="1411749"/>
                <a:ext cx="6096000" cy="403450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Relay Specifications: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Type: General-Purpose 1 pole Heavy Load SPST-NO Power Relay.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Coil Voltage: 12V.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Coil Resistance: 185V.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Contact Current: 25A.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Switching Voltage: 250 VAC.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Life: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romanUcPeriod"/>
                </a:pP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Resistive Load: 100 x 10</a:t>
                </a:r>
                <a:r>
                  <a:rPr lang="en-IN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Operations.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romanUcPeriod"/>
                </a:pP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Motor Load: 200 x 10</a:t>
                </a:r>
                <a:r>
                  <a:rPr lang="en-IN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 </a:t>
                </a: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operations,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(Given: 250VAC inrush 80A, cos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IN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=0.7, cut-off 20 A, </a:t>
                </a: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IN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=0.9).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D6C69CE-8966-4C10-82E6-8B7EC9A55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411749"/>
                <a:ext cx="6096000" cy="4034502"/>
              </a:xfrm>
              <a:prstGeom prst="rect">
                <a:avLst/>
              </a:prstGeom>
              <a:blipFill>
                <a:blip r:embed="rId2"/>
                <a:stretch>
                  <a:fillRect l="-800" t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02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615"/>
            <a:ext cx="10475794" cy="56583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PROJECT GROUP NO.: 31.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PROJECT GROUP MEMBERS: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584821"/>
              </p:ext>
            </p:extLst>
          </p:nvPr>
        </p:nvGraphicFramePr>
        <p:xfrm>
          <a:off x="1050878" y="1825133"/>
          <a:ext cx="9717206" cy="1695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9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99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SR.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ROLL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99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Maniyar</a:t>
                      </a:r>
                      <a:r>
                        <a:rPr lang="en-IN" baseline="0" dirty="0"/>
                        <a:t> Akib M.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99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Muley Rasika 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99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Sheikh</a:t>
                      </a:r>
                      <a:r>
                        <a:rPr lang="en-IN" baseline="0" dirty="0"/>
                        <a:t> Masem M.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4012442"/>
            <a:ext cx="8093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sz="2800" b="1" dirty="0">
                <a:cs typeface="Times New Roman" panose="02020603050405020304" pitchFamily="18" charset="0"/>
              </a:rPr>
              <a:t>PROJECT GUIDE: </a:t>
            </a:r>
            <a:r>
              <a:rPr lang="en-IN" sz="2800" dirty="0">
                <a:cs typeface="Times New Roman" panose="02020603050405020304" pitchFamily="18" charset="0"/>
              </a:rPr>
              <a:t>PROF. D. G. LOKHANDE</a:t>
            </a:r>
            <a:endParaRPr lang="en-IN" sz="2800" b="1" dirty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A9FEA-19F7-437E-8A10-7ADF492A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122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Project Title: “SMART FARMING”.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 Domain / Field of specialization:</a:t>
            </a:r>
          </a:p>
          <a:p>
            <a:pPr marL="0" indent="0">
              <a:buNone/>
            </a:pPr>
            <a:r>
              <a:rPr lang="en-IN" dirty="0"/>
              <a:t>	- Agricultural Engineering.</a:t>
            </a:r>
          </a:p>
          <a:p>
            <a:pPr marL="0" indent="0">
              <a:buNone/>
            </a:pPr>
            <a:r>
              <a:rPr lang="en-IN" dirty="0"/>
              <a:t>	- Embedded System.</a:t>
            </a:r>
          </a:p>
          <a:p>
            <a:pPr marL="0" indent="0">
              <a:buNone/>
            </a:pPr>
            <a:r>
              <a:rPr lang="en-IN" dirty="0"/>
              <a:t>	- IoT.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b="1" dirty="0"/>
              <a:t>PROJECT DEFINITION:</a:t>
            </a:r>
          </a:p>
          <a:p>
            <a:pPr marL="457200" lvl="1" indent="0" algn="just">
              <a:buNone/>
            </a:pPr>
            <a:r>
              <a:rPr lang="en-IN" dirty="0"/>
              <a:t>	AIM OF THESE SYSTEM IS TO INTRODUCE THE LATEST TECHNOLOGY INTO 	THE AGRICULTURE BUSINESS AND BETTER CROP PRODUCTION BY  	COLLECTING REAL-TIME STATUS OF CROP AND INFORMING THE FARMER 	ABOUT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77A2E-D8B9-4FDA-8193-3F1BC77C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6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THE TECHNIQUE IS CAN GRASP BY THE FARMER QUICKLY IN THE AGRICULTURE BUSINESS.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TO MEASURE PARAMETER LIKE TEMPRETURE, CHEMICAL IN THE SOIL, MOISTURE CONTENT, HUMIDITY.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TO AUTOMATE WATER PUMP MOTOR DEPENDING ON WATER % IN SOIL.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TO INNOVATE THE LANDSCAPE FOR CURRENT FARMING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DF49C-954C-4433-87BF-5DE933DC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036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HARDWARE SPECIFICATION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1351"/>
                <a:ext cx="10515600" cy="539404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IN" sz="1800" dirty="0"/>
                  <a:t>INPUT VOLTAGE: 3.3 – 20 V.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1800" dirty="0"/>
                  <a:t>INPUT CURRENT: 5 – 9 A.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1800" dirty="0" err="1"/>
                  <a:t>SoC</a:t>
                </a:r>
                <a:r>
                  <a:rPr lang="en-IN" sz="1800" dirty="0"/>
                  <a:t>: BROADCOM BCM2837B0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1800" dirty="0"/>
                  <a:t>CPU: QUAD CORTEX A7 @ 900 </a:t>
                </a:r>
                <a:r>
                  <a:rPr lang="en-IN" sz="1800" dirty="0" err="1"/>
                  <a:t>MHz.</a:t>
                </a:r>
                <a:endParaRPr lang="en-IN" sz="1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1800" dirty="0"/>
                  <a:t>GPU: 250MHz VIDEO-CORE 4.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1800" dirty="0"/>
                  <a:t>RAM: 1GB SDRAM.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1800" dirty="0"/>
                  <a:t>ETHERNET: 10/100 MBPS.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1800" dirty="0"/>
                  <a:t>STORAGE: UPTO 64 GB (USING </a:t>
                </a:r>
                <a:r>
                  <a:rPr lang="en-IN" sz="1800" dirty="0" err="1"/>
                  <a:t>micoSD</a:t>
                </a:r>
                <a:r>
                  <a:rPr lang="en-IN" sz="1800" dirty="0"/>
                  <a:t> CARD IN RASPBERRY Pi).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1800" dirty="0"/>
                  <a:t>TEMPRETURE DETECTION RANGE: 10</a:t>
                </a:r>
                <a14:m>
                  <m:oMath xmlns:m="http://schemas.openxmlformats.org/officeDocument/2006/math"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−30</m:t>
                    </m:r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IN" sz="18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1800" dirty="0"/>
                  <a:t>pH detection RANGE: 0 – 14.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1800" dirty="0"/>
                  <a:t>pH DETECTION ACCURACY: </a:t>
                </a:r>
                <a14:m>
                  <m:oMath xmlns:m="http://schemas.openxmlformats.org/officeDocument/2006/math"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IN" sz="1800" dirty="0"/>
                  <a:t>0.2 pH UNITS.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1800" dirty="0"/>
                  <a:t>WATER LEVEL DETECTION RANGE: 2CM – 30CM.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1800" dirty="0"/>
                  <a:t>MOISTURE DETECTION RANGE: DEPENDS ON SOIL.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1800" dirty="0"/>
                  <a:t>DECTECTIVE SOIL PARAMETERS: NITROGEN, POTASIUM, PHOSPHORUS, MAGNESIUM.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1800" dirty="0"/>
                  <a:t>HUMIDITY DETECTION RANGE: 20% - 90% RH.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IN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1351"/>
                <a:ext cx="10515600" cy="5394040"/>
              </a:xfrm>
              <a:blipFill rotWithShape="0">
                <a:blip r:embed="rId2"/>
                <a:stretch>
                  <a:fillRect l="-522" t="-1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4C994-C243-4280-A925-D648E19E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7BDF1D-72D8-4405-BD31-91158F02F20F}"/>
              </a:ext>
            </a:extLst>
          </p:cNvPr>
          <p:cNvSpPr/>
          <p:nvPr/>
        </p:nvSpPr>
        <p:spPr>
          <a:xfrm>
            <a:off x="3868403" y="0"/>
            <a:ext cx="445519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 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DDFC5-A5DC-419F-9B7B-FB28825C2B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4" b="25123"/>
          <a:stretch/>
        </p:blipFill>
        <p:spPr>
          <a:xfrm>
            <a:off x="0" y="81299"/>
            <a:ext cx="2951284" cy="17543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DCEFB5-6454-4879-9DA4-6F7F400DFC31}"/>
              </a:ext>
            </a:extLst>
          </p:cNvPr>
          <p:cNvSpPr/>
          <p:nvPr/>
        </p:nvSpPr>
        <p:spPr>
          <a:xfrm>
            <a:off x="288457" y="1718589"/>
            <a:ext cx="23743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 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009EB9-84D8-401E-87DC-A817B4794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58803" y="2363926"/>
            <a:ext cx="3676650" cy="24574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AC4834-3C4A-491D-BC39-5CAA9380FDAA}"/>
              </a:ext>
            </a:extLst>
          </p:cNvPr>
          <p:cNvSpPr/>
          <p:nvPr/>
        </p:nvSpPr>
        <p:spPr>
          <a:xfrm>
            <a:off x="4250101" y="5417755"/>
            <a:ext cx="16940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C89197-8BAC-4A6B-9E84-E98BE30A2B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2" r="28332"/>
          <a:stretch/>
        </p:blipFill>
        <p:spPr>
          <a:xfrm>
            <a:off x="6515134" y="1668292"/>
            <a:ext cx="2654625" cy="34353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67611AA-1237-42BC-935C-1618A05B8F95}"/>
              </a:ext>
            </a:extLst>
          </p:cNvPr>
          <p:cNvSpPr/>
          <p:nvPr/>
        </p:nvSpPr>
        <p:spPr>
          <a:xfrm>
            <a:off x="6707551" y="5195356"/>
            <a:ext cx="21701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Raspberry pi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Board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72EBA2-4B72-470D-8A35-B850AD8993F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15611" r="6135" b="12281"/>
          <a:stretch/>
        </p:blipFill>
        <p:spPr>
          <a:xfrm>
            <a:off x="9683116" y="75518"/>
            <a:ext cx="1500699" cy="12822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C2211C1-4A73-49D0-A42D-517AAA66F3AA}"/>
              </a:ext>
            </a:extLst>
          </p:cNvPr>
          <p:cNvSpPr/>
          <p:nvPr/>
        </p:nvSpPr>
        <p:spPr>
          <a:xfrm>
            <a:off x="9393757" y="1272313"/>
            <a:ext cx="2079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Serial Wi-Fi Module </a:t>
            </a:r>
          </a:p>
          <a:p>
            <a:pPr algn="ctr"/>
            <a:r>
              <a:rPr lang="en-US" dirty="0"/>
              <a:t>ESP8266 ESP-12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035135-E059-42D8-9FC3-4C84492A488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4" t="8187" r="16796" b="7589"/>
          <a:stretch/>
        </p:blipFill>
        <p:spPr>
          <a:xfrm>
            <a:off x="9602224" y="1928124"/>
            <a:ext cx="1818049" cy="188969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147EA5-DFA9-4345-BFDB-18F67BEBDF15}"/>
              </a:ext>
            </a:extLst>
          </p:cNvPr>
          <p:cNvSpPr/>
          <p:nvPr/>
        </p:nvSpPr>
        <p:spPr>
          <a:xfrm>
            <a:off x="9292004" y="3817820"/>
            <a:ext cx="2438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SIM900A GSM MODEM </a:t>
            </a:r>
          </a:p>
          <a:p>
            <a:pPr algn="ctr"/>
            <a:r>
              <a:rPr lang="en-US" dirty="0"/>
              <a:t>MODULE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20FFC2-AD11-4280-9C3A-CBC6F1928BB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759" y="4371892"/>
            <a:ext cx="1407343" cy="14073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2748E51-9B1E-4F47-A1EE-8FB8BB0F74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84" y="4932208"/>
            <a:ext cx="1694054" cy="169405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9F15FB0-3B19-49CC-9DDA-D08B40FB1C30}"/>
              </a:ext>
            </a:extLst>
          </p:cNvPr>
          <p:cNvSpPr/>
          <p:nvPr/>
        </p:nvSpPr>
        <p:spPr>
          <a:xfrm>
            <a:off x="9563354" y="6363327"/>
            <a:ext cx="1740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Relay and Motor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1D2E2A-3F01-408E-81D5-87E00C96EB0A}"/>
              </a:ext>
            </a:extLst>
          </p:cNvPr>
          <p:cNvSpPr/>
          <p:nvPr/>
        </p:nvSpPr>
        <p:spPr>
          <a:xfrm>
            <a:off x="18957" y="3665787"/>
            <a:ext cx="2060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DHT11 Sensor</a:t>
            </a:r>
          </a:p>
          <a:p>
            <a:pPr algn="ctr"/>
            <a:r>
              <a:rPr lang="en-US" dirty="0"/>
              <a:t>Temperature sensor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A375526-A7D7-4B45-853A-6ABB6AC7D3A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69" y="2400316"/>
            <a:ext cx="1154916" cy="131917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F37210A-E173-46B8-B0E4-B155FAB52F8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304" y="2358464"/>
            <a:ext cx="1154916" cy="131917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DD9A2EB-300B-445A-B3E8-DCDF58920C6E}"/>
              </a:ext>
            </a:extLst>
          </p:cNvPr>
          <p:cNvSpPr/>
          <p:nvPr/>
        </p:nvSpPr>
        <p:spPr>
          <a:xfrm>
            <a:off x="-151846" y="36737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DHT11 Sensor</a:t>
            </a:r>
          </a:p>
          <a:p>
            <a:pPr algn="ctr"/>
            <a:r>
              <a:rPr lang="en-US" dirty="0"/>
              <a:t>Humidity sensor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F8EE5A7-99F8-41EE-9839-9930854910A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 t="5538" r="37533" b="3379"/>
          <a:stretch/>
        </p:blipFill>
        <p:spPr>
          <a:xfrm>
            <a:off x="142868" y="4334685"/>
            <a:ext cx="1587458" cy="222570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487CCD8-8ABD-4B49-BDEB-AC1794C3F954}"/>
              </a:ext>
            </a:extLst>
          </p:cNvPr>
          <p:cNvSpPr/>
          <p:nvPr/>
        </p:nvSpPr>
        <p:spPr>
          <a:xfrm>
            <a:off x="-10492" y="6488668"/>
            <a:ext cx="2093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Soil Moisture sensor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7C06080-69AB-40BF-BA4F-AFCA760A855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6" t="6212" r="3641" b="6212"/>
          <a:stretch/>
        </p:blipFill>
        <p:spPr>
          <a:xfrm>
            <a:off x="1891107" y="4335433"/>
            <a:ext cx="1977295" cy="187623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ED951C9-BFD5-4176-9BF4-228BE65EADC3}"/>
              </a:ext>
            </a:extLst>
          </p:cNvPr>
          <p:cNvSpPr/>
          <p:nvPr/>
        </p:nvSpPr>
        <p:spPr>
          <a:xfrm>
            <a:off x="2009444" y="6190103"/>
            <a:ext cx="2659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Ultrasonic sensor</a:t>
            </a:r>
          </a:p>
          <a:p>
            <a:pPr algn="ctr"/>
            <a:r>
              <a:rPr lang="en-US" dirty="0"/>
              <a:t>For Measuring Water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37A37-B497-4860-8E12-6DC62A13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1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1999" y="1815154"/>
            <a:ext cx="1951631" cy="3875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ARDUINO UNO</a:t>
            </a:r>
          </a:p>
          <a:p>
            <a:pPr algn="ctr"/>
            <a:r>
              <a:rPr lang="en-IN" dirty="0"/>
              <a:t>GENEUNO</a:t>
            </a:r>
          </a:p>
          <a:p>
            <a:pPr algn="ctr"/>
            <a:r>
              <a:rPr lang="en-IN" dirty="0"/>
              <a:t>(ATmega328P).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274258" y="2006222"/>
            <a:ext cx="1487605" cy="1009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ARDUINO</a:t>
            </a:r>
          </a:p>
          <a:p>
            <a:pPr algn="ctr"/>
            <a:r>
              <a:rPr lang="en-IN" dirty="0"/>
              <a:t>pH MODULE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512491" y="2006222"/>
            <a:ext cx="1364776" cy="1009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 SENSOR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274258" y="3234520"/>
            <a:ext cx="2088106" cy="982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CHEMICAL SENSOR</a:t>
            </a:r>
          </a:p>
          <a:p>
            <a:pPr algn="ctr"/>
            <a:r>
              <a:rPr lang="en-IN" dirty="0"/>
              <a:t>(ELECROCHEMICAL</a:t>
            </a:r>
          </a:p>
          <a:p>
            <a:pPr algn="ctr"/>
            <a:r>
              <a:rPr lang="en-IN" dirty="0"/>
              <a:t>SENSOR)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274258" y="4640240"/>
            <a:ext cx="1487605" cy="88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ULTRASONIC</a:t>
            </a:r>
          </a:p>
          <a:p>
            <a:pPr algn="ctr"/>
            <a:r>
              <a:rPr lang="en-IN" dirty="0"/>
              <a:t>SENSOR</a:t>
            </a:r>
          </a:p>
          <a:p>
            <a:pPr algn="ctr"/>
            <a:r>
              <a:rPr lang="en-IN" dirty="0"/>
              <a:t>SR-04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389662" y="4612943"/>
            <a:ext cx="1487605" cy="88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WATER LEVEL DETECTION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04011" y="261579"/>
            <a:ext cx="1487605" cy="1009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REGULATED POWER SUPPLY</a:t>
            </a:r>
          </a:p>
        </p:txBody>
      </p:sp>
      <p:sp>
        <p:nvSpPr>
          <p:cNvPr id="9" name="Down Arrow 8"/>
          <p:cNvSpPr/>
          <p:nvPr/>
        </p:nvSpPr>
        <p:spPr>
          <a:xfrm>
            <a:off x="5363570" y="1271514"/>
            <a:ext cx="354842" cy="5436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 rot="10800000">
            <a:off x="6523630" y="2361063"/>
            <a:ext cx="750628" cy="3548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 rot="10800000">
            <a:off x="8761863" y="2361063"/>
            <a:ext cx="750628" cy="3548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 rot="10800000">
            <a:off x="6523630" y="3575715"/>
            <a:ext cx="750628" cy="3548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 rot="10800000">
            <a:off x="6525902" y="4888177"/>
            <a:ext cx="750628" cy="3548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 rot="10800000">
            <a:off x="8761862" y="4904096"/>
            <a:ext cx="645997" cy="3548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1323833" y="1815154"/>
            <a:ext cx="1992573" cy="3875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RASPBERRY Pi BORD</a:t>
            </a:r>
          </a:p>
        </p:txBody>
      </p:sp>
      <p:sp>
        <p:nvSpPr>
          <p:cNvPr id="19" name="Right Arrow 18"/>
          <p:cNvSpPr/>
          <p:nvPr/>
        </p:nvSpPr>
        <p:spPr>
          <a:xfrm rot="10800000">
            <a:off x="3316406" y="3548416"/>
            <a:ext cx="1253322" cy="3548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969CF-E3C0-42A0-B130-55CB54A2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3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3687" y="2112819"/>
            <a:ext cx="1925782" cy="2632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5365" y="3105834"/>
            <a:ext cx="13624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Raspberry pi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Board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96185" y="5243946"/>
            <a:ext cx="1460786" cy="803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16190" y="5274376"/>
            <a:ext cx="1420774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Regulated Power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Supply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5V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322158" y="235529"/>
            <a:ext cx="4399351" cy="10806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30560" y="568668"/>
            <a:ext cx="244143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Website(Real time data)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87197" y="4381153"/>
            <a:ext cx="1191491" cy="1060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51908" y="4480428"/>
            <a:ext cx="128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 driver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070178" y="4398819"/>
            <a:ext cx="1454727" cy="595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070178" y="4494359"/>
            <a:ext cx="137986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 Pump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701051" y="3320583"/>
            <a:ext cx="1754526" cy="466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622955" y="3378832"/>
            <a:ext cx="19239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Humidity (DHT 11)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72977" y="3846942"/>
            <a:ext cx="2903424" cy="466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595446" y="3919488"/>
            <a:ext cx="295632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Temperature Sensor (DHT 11)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7931" y="3003303"/>
            <a:ext cx="2295695" cy="619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538590" y="2968154"/>
            <a:ext cx="229569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/>
              <a:t>Wi-Fi module </a:t>
            </a:r>
          </a:p>
          <a:p>
            <a:pPr algn="ctr"/>
            <a:r>
              <a:rPr lang="en-US" dirty="0"/>
              <a:t>ESP8266 - WRL-13678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101875" y="6216369"/>
            <a:ext cx="48494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cap="none" spc="0" dirty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Fig : - Block Diagram for Agriculture Automation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01AF91-00BF-461F-A70F-48703957E6D0}"/>
              </a:ext>
            </a:extLst>
          </p:cNvPr>
          <p:cNvSpPr/>
          <p:nvPr/>
        </p:nvSpPr>
        <p:spPr>
          <a:xfrm>
            <a:off x="1999362" y="3861131"/>
            <a:ext cx="1835688" cy="619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6A94E6-D80E-4F2B-B766-2D5DBAB7E710}"/>
              </a:ext>
            </a:extLst>
          </p:cNvPr>
          <p:cNvSpPr/>
          <p:nvPr/>
        </p:nvSpPr>
        <p:spPr>
          <a:xfrm>
            <a:off x="2208518" y="3822315"/>
            <a:ext cx="14173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</a:rPr>
              <a:t>GSM Module</a:t>
            </a:r>
          </a:p>
          <a:p>
            <a:pPr algn="ctr"/>
            <a:r>
              <a:rPr lang="en-US" dirty="0">
                <a:ln w="0"/>
              </a:rPr>
              <a:t>SIM900A</a:t>
            </a:r>
            <a:endParaRPr lang="en-US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9CB14A0-8BD0-40DB-A4F9-3336666C209A}"/>
              </a:ext>
            </a:extLst>
          </p:cNvPr>
          <p:cNvSpPr/>
          <p:nvPr/>
        </p:nvSpPr>
        <p:spPr>
          <a:xfrm rot="10800000">
            <a:off x="6489467" y="3429000"/>
            <a:ext cx="1211584" cy="207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04FEA7B8-2647-4404-8422-8480DD3B7721}"/>
              </a:ext>
            </a:extLst>
          </p:cNvPr>
          <p:cNvSpPr/>
          <p:nvPr/>
        </p:nvSpPr>
        <p:spPr>
          <a:xfrm rot="10800000">
            <a:off x="6489466" y="4023245"/>
            <a:ext cx="1172537" cy="207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D0CECEB-ACFC-4B71-8CD8-0CAD5929F6AC}"/>
              </a:ext>
            </a:extLst>
          </p:cNvPr>
          <p:cNvSpPr/>
          <p:nvPr/>
        </p:nvSpPr>
        <p:spPr>
          <a:xfrm>
            <a:off x="6489465" y="4474044"/>
            <a:ext cx="1211586" cy="239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3206014C-470D-4B14-8189-ABDFB684AE10}"/>
              </a:ext>
            </a:extLst>
          </p:cNvPr>
          <p:cNvSpPr/>
          <p:nvPr/>
        </p:nvSpPr>
        <p:spPr>
          <a:xfrm>
            <a:off x="8892541" y="4474044"/>
            <a:ext cx="1211586" cy="239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1F737B0-4132-45E5-9EFD-23F43292E0D9}"/>
              </a:ext>
            </a:extLst>
          </p:cNvPr>
          <p:cNvSpPr/>
          <p:nvPr/>
        </p:nvSpPr>
        <p:spPr>
          <a:xfrm rot="10800000">
            <a:off x="5401994" y="4745182"/>
            <a:ext cx="225083" cy="5291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071469F-A03A-4F80-9FE9-5F1ACDAC0888}"/>
              </a:ext>
            </a:extLst>
          </p:cNvPr>
          <p:cNvSpPr/>
          <p:nvPr/>
        </p:nvSpPr>
        <p:spPr>
          <a:xfrm rot="10800000">
            <a:off x="5401993" y="1316184"/>
            <a:ext cx="225084" cy="7966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5D95F68-2F6E-41BC-93EA-B2030B9E390C}"/>
              </a:ext>
            </a:extLst>
          </p:cNvPr>
          <p:cNvSpPr/>
          <p:nvPr/>
        </p:nvSpPr>
        <p:spPr>
          <a:xfrm rot="10800000">
            <a:off x="3831982" y="3203808"/>
            <a:ext cx="738738" cy="175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6366767-2C6E-40C8-B07D-5A968CD78094}"/>
              </a:ext>
            </a:extLst>
          </p:cNvPr>
          <p:cNvSpPr/>
          <p:nvPr/>
        </p:nvSpPr>
        <p:spPr>
          <a:xfrm rot="10800000">
            <a:off x="3822529" y="4092472"/>
            <a:ext cx="735671" cy="1566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435AB-6B87-47BA-9D75-41ECBBF3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33" y="2169561"/>
            <a:ext cx="2304488" cy="6279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6195C4-DD35-4A14-80C4-8252DEA4C485}"/>
              </a:ext>
            </a:extLst>
          </p:cNvPr>
          <p:cNvSpPr/>
          <p:nvPr/>
        </p:nvSpPr>
        <p:spPr>
          <a:xfrm>
            <a:off x="1598033" y="2112817"/>
            <a:ext cx="2330317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dirty="0">
                <a:ln w="0"/>
              </a:rPr>
              <a:t>(For Image processing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82E2CAE-EB7B-4D78-81C3-DF1FD3C6608D}"/>
              </a:ext>
            </a:extLst>
          </p:cNvPr>
          <p:cNvSpPr/>
          <p:nvPr/>
        </p:nvSpPr>
        <p:spPr>
          <a:xfrm>
            <a:off x="3899998" y="2446004"/>
            <a:ext cx="661124" cy="1750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87197" y="2112817"/>
            <a:ext cx="2098248" cy="890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ARDUINO UNO</a:t>
            </a:r>
          </a:p>
          <a:p>
            <a:pPr algn="ctr"/>
            <a:r>
              <a:rPr lang="en-IN" dirty="0"/>
              <a:t>GENUENO BOARD</a:t>
            </a:r>
          </a:p>
        </p:txBody>
      </p:sp>
      <p:sp>
        <p:nvSpPr>
          <p:cNvPr id="43" name="Arrow: Right 5">
            <a:extLst>
              <a:ext uri="{FF2B5EF4-FFF2-40B4-BE49-F238E27FC236}">
                <a16:creationId xmlns:a16="http://schemas.microsoft.com/office/drawing/2014/main" id="{C9CB14A0-8BD0-40DB-A4F9-3336666C209A}"/>
              </a:ext>
            </a:extLst>
          </p:cNvPr>
          <p:cNvSpPr/>
          <p:nvPr/>
        </p:nvSpPr>
        <p:spPr>
          <a:xfrm rot="10800000">
            <a:off x="6491742" y="2448628"/>
            <a:ext cx="1211584" cy="207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FD4BAD3-F969-43B3-B1E5-D3C787E371F6}"/>
              </a:ext>
            </a:extLst>
          </p:cNvPr>
          <p:cNvSpPr/>
          <p:nvPr/>
        </p:nvSpPr>
        <p:spPr>
          <a:xfrm>
            <a:off x="76024" y="3748164"/>
            <a:ext cx="1663597" cy="17357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Messaging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(Hourly updates with updating time options )</a:t>
            </a:r>
          </a:p>
          <a:p>
            <a:pPr algn="ctr"/>
            <a:endParaRPr lang="en-US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031FC48-F95C-4F82-822F-971428F6E6AE}"/>
              </a:ext>
            </a:extLst>
          </p:cNvPr>
          <p:cNvSpPr/>
          <p:nvPr/>
        </p:nvSpPr>
        <p:spPr>
          <a:xfrm rot="10800000">
            <a:off x="1739620" y="4092471"/>
            <a:ext cx="268446" cy="1379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670A5D-9FFA-450B-8F12-29C38CCE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6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411D3D-FC6F-4F5D-806E-03288388C8D4}"/>
              </a:ext>
            </a:extLst>
          </p:cNvPr>
          <p:cNvSpPr/>
          <p:nvPr/>
        </p:nvSpPr>
        <p:spPr>
          <a:xfrm>
            <a:off x="2093843" y="119270"/>
            <a:ext cx="1497496" cy="6361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E54AA-1CE8-4E74-9670-236846F7D131}"/>
              </a:ext>
            </a:extLst>
          </p:cNvPr>
          <p:cNvSpPr/>
          <p:nvPr/>
        </p:nvSpPr>
        <p:spPr>
          <a:xfrm>
            <a:off x="5890026" y="-65252"/>
            <a:ext cx="3669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FD2DEA8-5BC3-424D-B408-55FB6BE4820A}"/>
              </a:ext>
            </a:extLst>
          </p:cNvPr>
          <p:cNvSpPr/>
          <p:nvPr/>
        </p:nvSpPr>
        <p:spPr>
          <a:xfrm>
            <a:off x="2093843" y="923330"/>
            <a:ext cx="1497495" cy="155050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 of Signal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926970C2-7D17-4497-AC30-F14E73205C31}"/>
              </a:ext>
            </a:extLst>
          </p:cNvPr>
          <p:cNvSpPr/>
          <p:nvPr/>
        </p:nvSpPr>
        <p:spPr>
          <a:xfrm>
            <a:off x="1073425" y="2633869"/>
            <a:ext cx="2040835" cy="609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Raspberry pi 3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FE3C7465-D01A-4164-94EA-C67BB6B5CF61}"/>
              </a:ext>
            </a:extLst>
          </p:cNvPr>
          <p:cNvSpPr/>
          <p:nvPr/>
        </p:nvSpPr>
        <p:spPr>
          <a:xfrm>
            <a:off x="5890026" y="2209800"/>
            <a:ext cx="2040835" cy="609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Arduino Uno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6F155755-A637-488A-BDA6-7589304EDBC0}"/>
              </a:ext>
            </a:extLst>
          </p:cNvPr>
          <p:cNvSpPr/>
          <p:nvPr/>
        </p:nvSpPr>
        <p:spPr>
          <a:xfrm>
            <a:off x="215392" y="3453201"/>
            <a:ext cx="2040835" cy="81068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Humidity sensor </a:t>
            </a:r>
          </a:p>
          <a:p>
            <a:pPr algn="ctr"/>
            <a:r>
              <a:rPr lang="en-US" dirty="0"/>
              <a:t>(GPIO 2)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D06E87A-AA6E-4FD8-A748-21F335AE9B3C}"/>
              </a:ext>
            </a:extLst>
          </p:cNvPr>
          <p:cNvSpPr/>
          <p:nvPr/>
        </p:nvSpPr>
        <p:spPr>
          <a:xfrm>
            <a:off x="2122796" y="3453201"/>
            <a:ext cx="2040835" cy="81068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Temperature sensor </a:t>
            </a:r>
          </a:p>
          <a:p>
            <a:pPr algn="ctr"/>
            <a:r>
              <a:rPr lang="en-US" dirty="0"/>
              <a:t>(GPIO 3)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13864C9-2ED2-4D15-B072-641683B9D25E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H="1" flipV="1">
            <a:off x="2093843" y="1698583"/>
            <a:ext cx="76200" cy="935286"/>
          </a:xfrm>
          <a:prstGeom prst="bentConnector4">
            <a:avLst>
              <a:gd name="adj1" fmla="val -300000"/>
              <a:gd name="adj2" fmla="val 914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E5DE7FA-06CF-4489-BBAC-4767FEDF5D9E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rot="16200000" flipH="1">
            <a:off x="2475562" y="2785549"/>
            <a:ext cx="209732" cy="11255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9BCCF4B-BD98-4A8B-B265-99ADA8E6406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rot="5400000">
            <a:off x="1572528" y="3008086"/>
            <a:ext cx="209732" cy="680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8A8CC8C-A4EB-4123-A062-0D5A12FF8544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3591338" y="1698583"/>
            <a:ext cx="3319106" cy="511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36716615-0765-4BA8-92DA-3513345A88FB}"/>
              </a:ext>
            </a:extLst>
          </p:cNvPr>
          <p:cNvSpPr/>
          <p:nvPr/>
        </p:nvSpPr>
        <p:spPr>
          <a:xfrm>
            <a:off x="9965636" y="3205727"/>
            <a:ext cx="2040835" cy="78418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Soil moisture sensor</a:t>
            </a:r>
          </a:p>
          <a:p>
            <a:pPr algn="ctr"/>
            <a:r>
              <a:rPr lang="en-US" dirty="0"/>
              <a:t>A4 port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DEE3A60B-50EC-4EEF-B85F-2A82D994E379}"/>
              </a:ext>
            </a:extLst>
          </p:cNvPr>
          <p:cNvSpPr/>
          <p:nvPr/>
        </p:nvSpPr>
        <p:spPr>
          <a:xfrm>
            <a:off x="8394688" y="3211345"/>
            <a:ext cx="1570948" cy="609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 sensor </a:t>
            </a:r>
          </a:p>
          <a:p>
            <a:pPr algn="ctr"/>
            <a:r>
              <a:rPr lang="en-US" dirty="0"/>
              <a:t>A0 port</a:t>
            </a: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A0C398DE-BC88-49A4-A5D1-D0A411D44A86}"/>
              </a:ext>
            </a:extLst>
          </p:cNvPr>
          <p:cNvSpPr/>
          <p:nvPr/>
        </p:nvSpPr>
        <p:spPr>
          <a:xfrm>
            <a:off x="6277652" y="3215664"/>
            <a:ext cx="2117035" cy="105254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Water Level By Ultrasonic sensor </a:t>
            </a:r>
          </a:p>
          <a:p>
            <a:pPr algn="ctr"/>
            <a:r>
              <a:rPr lang="en-US" dirty="0"/>
              <a:t>A1 Port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6EB63EA6-3485-46EC-9B7C-B8F28A8E806E}"/>
              </a:ext>
            </a:extLst>
          </p:cNvPr>
          <p:cNvSpPr/>
          <p:nvPr/>
        </p:nvSpPr>
        <p:spPr>
          <a:xfrm>
            <a:off x="4337340" y="3211345"/>
            <a:ext cx="2040835" cy="78418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Chemical Sensor </a:t>
            </a:r>
          </a:p>
          <a:p>
            <a:pPr algn="ctr"/>
            <a:r>
              <a:rPr lang="en-US" dirty="0"/>
              <a:t>A3 Port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E423669-7C46-4E86-8466-3E59CD48A10A}"/>
              </a:ext>
            </a:extLst>
          </p:cNvPr>
          <p:cNvCxnSpPr>
            <a:cxnSpLocks/>
            <a:stCxn id="6" idx="4"/>
            <a:endCxn id="27" idx="1"/>
          </p:cNvCxnSpPr>
          <p:nvPr/>
        </p:nvCxnSpPr>
        <p:spPr>
          <a:xfrm rot="5400000">
            <a:off x="5987141" y="2288041"/>
            <a:ext cx="391945" cy="1454663"/>
          </a:xfrm>
          <a:prstGeom prst="bentConnector3">
            <a:avLst>
              <a:gd name="adj1" fmla="val 398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F641254-1192-40A1-ADFD-4AE4C4066A14}"/>
              </a:ext>
            </a:extLst>
          </p:cNvPr>
          <p:cNvCxnSpPr>
            <a:cxnSpLocks/>
            <a:stCxn id="6" idx="4"/>
            <a:endCxn id="25" idx="1"/>
          </p:cNvCxnSpPr>
          <p:nvPr/>
        </p:nvCxnSpPr>
        <p:spPr>
          <a:xfrm rot="16200000" flipH="1">
            <a:off x="7887431" y="1842413"/>
            <a:ext cx="391945" cy="2345918"/>
          </a:xfrm>
          <a:prstGeom prst="bentConnector3">
            <a:avLst>
              <a:gd name="adj1" fmla="val 432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A27F1D5-FD7B-4B3F-AA49-EE400741907F}"/>
              </a:ext>
            </a:extLst>
          </p:cNvPr>
          <p:cNvCxnSpPr>
            <a:cxnSpLocks/>
            <a:stCxn id="6" idx="4"/>
            <a:endCxn id="24" idx="1"/>
          </p:cNvCxnSpPr>
          <p:nvPr/>
        </p:nvCxnSpPr>
        <p:spPr>
          <a:xfrm rot="16200000" flipH="1">
            <a:off x="8804097" y="925746"/>
            <a:ext cx="386327" cy="4173633"/>
          </a:xfrm>
          <a:prstGeom prst="bentConnector3">
            <a:avLst>
              <a:gd name="adj1" fmla="val 397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E7D0560-BB73-4A63-B5CD-E5F943A5FD9D}"/>
              </a:ext>
            </a:extLst>
          </p:cNvPr>
          <p:cNvCxnSpPr>
            <a:cxnSpLocks/>
            <a:stCxn id="6" idx="4"/>
            <a:endCxn id="26" idx="1"/>
          </p:cNvCxnSpPr>
          <p:nvPr/>
        </p:nvCxnSpPr>
        <p:spPr>
          <a:xfrm rot="16200000" flipH="1">
            <a:off x="6990958" y="2738885"/>
            <a:ext cx="396264" cy="557293"/>
          </a:xfrm>
          <a:prstGeom prst="bentConnector3">
            <a:avLst>
              <a:gd name="adj1" fmla="val 433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B7F5CF-6B80-4DAA-8EAE-5E236E745C9B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 rot="5400000">
            <a:off x="2758613" y="839352"/>
            <a:ext cx="16795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DF21AC13-46FE-4369-BC7E-FF7FE7DE1192}"/>
              </a:ext>
            </a:extLst>
          </p:cNvPr>
          <p:cNvSpPr/>
          <p:nvPr/>
        </p:nvSpPr>
        <p:spPr>
          <a:xfrm>
            <a:off x="7566146" y="4635954"/>
            <a:ext cx="1690217" cy="124570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Signal digital 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498210D-A318-430F-941D-4971A897FA8D}"/>
              </a:ext>
            </a:extLst>
          </p:cNvPr>
          <p:cNvCxnSpPr>
            <a:stCxn id="27" idx="4"/>
            <a:endCxn id="48" idx="0"/>
          </p:cNvCxnSpPr>
          <p:nvPr/>
        </p:nvCxnSpPr>
        <p:spPr>
          <a:xfrm rot="16200000" flipH="1">
            <a:off x="6564294" y="2788993"/>
            <a:ext cx="640424" cy="3053497"/>
          </a:xfrm>
          <a:prstGeom prst="bentConnector3">
            <a:avLst>
              <a:gd name="adj1" fmla="val 706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ACB6694-BA03-4A25-BEA7-8F3EC01E5151}"/>
              </a:ext>
            </a:extLst>
          </p:cNvPr>
          <p:cNvCxnSpPr>
            <a:stCxn id="26" idx="3"/>
            <a:endCxn id="48" idx="0"/>
          </p:cNvCxnSpPr>
          <p:nvPr/>
        </p:nvCxnSpPr>
        <p:spPr>
          <a:xfrm rot="16200000" flipH="1">
            <a:off x="7624053" y="3848752"/>
            <a:ext cx="367750" cy="12066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96CBFC3-8F70-460F-8B3E-DFB0600ED266}"/>
              </a:ext>
            </a:extLst>
          </p:cNvPr>
          <p:cNvCxnSpPr>
            <a:cxnSpLocks/>
            <a:stCxn id="25" idx="4"/>
            <a:endCxn id="48" idx="0"/>
          </p:cNvCxnSpPr>
          <p:nvPr/>
        </p:nvCxnSpPr>
        <p:spPr>
          <a:xfrm rot="5400000">
            <a:off x="8388205" y="3843996"/>
            <a:ext cx="815009" cy="768907"/>
          </a:xfrm>
          <a:prstGeom prst="bentConnector3">
            <a:avLst>
              <a:gd name="adj1" fmla="val 768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5BF7304-D35B-4D74-9333-2A816FE85E48}"/>
              </a:ext>
            </a:extLst>
          </p:cNvPr>
          <p:cNvCxnSpPr>
            <a:cxnSpLocks/>
            <a:stCxn id="24" idx="4"/>
            <a:endCxn id="48" idx="0"/>
          </p:cNvCxnSpPr>
          <p:nvPr/>
        </p:nvCxnSpPr>
        <p:spPr>
          <a:xfrm rot="5400000">
            <a:off x="9375634" y="3025534"/>
            <a:ext cx="646042" cy="2574799"/>
          </a:xfrm>
          <a:prstGeom prst="bentConnector3">
            <a:avLst>
              <a:gd name="adj1" fmla="val 705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6528DD5-F786-446A-8C98-496F3D49EBD7}"/>
              </a:ext>
            </a:extLst>
          </p:cNvPr>
          <p:cNvSpPr/>
          <p:nvPr/>
        </p:nvSpPr>
        <p:spPr>
          <a:xfrm>
            <a:off x="3596173" y="1362703"/>
            <a:ext cx="10815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ANALOG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20F3D7-792C-4929-B71F-5484F5821FBF}"/>
              </a:ext>
            </a:extLst>
          </p:cNvPr>
          <p:cNvSpPr/>
          <p:nvPr/>
        </p:nvSpPr>
        <p:spPr>
          <a:xfrm>
            <a:off x="872136" y="1837395"/>
            <a:ext cx="9933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DIGITAL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EB9F7B3-888E-4D46-A35E-0C6A99764AB4}"/>
              </a:ext>
            </a:extLst>
          </p:cNvPr>
          <p:cNvCxnSpPr>
            <a:cxnSpLocks/>
            <a:stCxn id="48" idx="1"/>
            <a:endCxn id="5" idx="1"/>
          </p:cNvCxnSpPr>
          <p:nvPr/>
        </p:nvCxnSpPr>
        <p:spPr>
          <a:xfrm rot="10800000">
            <a:off x="2170044" y="2633869"/>
            <a:ext cx="5396103" cy="2624938"/>
          </a:xfrm>
          <a:prstGeom prst="bentConnector4">
            <a:avLst>
              <a:gd name="adj1" fmla="val 61232"/>
              <a:gd name="adj2" fmla="val 1035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3AD6FE7-38E5-49CD-9244-A3B63AEDDF98}"/>
              </a:ext>
            </a:extLst>
          </p:cNvPr>
          <p:cNvCxnSpPr>
            <a:cxnSpLocks/>
            <a:stCxn id="48" idx="3"/>
            <a:endCxn id="6" idx="1"/>
          </p:cNvCxnSpPr>
          <p:nvPr/>
        </p:nvCxnSpPr>
        <p:spPr>
          <a:xfrm flipH="1" flipV="1">
            <a:off x="6986644" y="2209800"/>
            <a:ext cx="2269719" cy="3049007"/>
          </a:xfrm>
          <a:prstGeom prst="bentConnector4">
            <a:avLst>
              <a:gd name="adj1" fmla="val -125521"/>
              <a:gd name="adj2" fmla="val 1074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4008F7E-650E-4E19-8757-4D3B05BC0091}"/>
              </a:ext>
            </a:extLst>
          </p:cNvPr>
          <p:cNvSpPr/>
          <p:nvPr/>
        </p:nvSpPr>
        <p:spPr>
          <a:xfrm>
            <a:off x="7091491" y="4925407"/>
            <a:ext cx="5508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E126846-EF3D-482A-BDE8-FD79FD0116E3}"/>
              </a:ext>
            </a:extLst>
          </p:cNvPr>
          <p:cNvSpPr/>
          <p:nvPr/>
        </p:nvSpPr>
        <p:spPr>
          <a:xfrm>
            <a:off x="9180162" y="4925407"/>
            <a:ext cx="5196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DFB4BB4-08F3-4F2B-9684-E44064288D84}"/>
              </a:ext>
            </a:extLst>
          </p:cNvPr>
          <p:cNvSpPr/>
          <p:nvPr/>
        </p:nvSpPr>
        <p:spPr>
          <a:xfrm>
            <a:off x="1554399" y="6593704"/>
            <a:ext cx="926484" cy="264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STOP</a:t>
            </a:r>
          </a:p>
        </p:txBody>
      </p: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82693E8B-21FB-4869-A7E7-03F29E183DD0}"/>
              </a:ext>
            </a:extLst>
          </p:cNvPr>
          <p:cNvSpPr/>
          <p:nvPr/>
        </p:nvSpPr>
        <p:spPr>
          <a:xfrm>
            <a:off x="1001043" y="4703512"/>
            <a:ext cx="2040835" cy="64042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ON WEBSITE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87F7C298-0B85-44D3-8598-DBDD509B37A5}"/>
              </a:ext>
            </a:extLst>
          </p:cNvPr>
          <p:cNvCxnSpPr>
            <a:stCxn id="7" idx="4"/>
            <a:endCxn id="101" idx="0"/>
          </p:cNvCxnSpPr>
          <p:nvPr/>
        </p:nvCxnSpPr>
        <p:spPr>
          <a:xfrm rot="16200000" flipH="1">
            <a:off x="1408822" y="4090873"/>
            <a:ext cx="439626" cy="785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7369B5FB-3FF9-4D48-9391-FCAB16815E73}"/>
              </a:ext>
            </a:extLst>
          </p:cNvPr>
          <p:cNvCxnSpPr>
            <a:stCxn id="8" idx="4"/>
            <a:endCxn id="101" idx="0"/>
          </p:cNvCxnSpPr>
          <p:nvPr/>
        </p:nvCxnSpPr>
        <p:spPr>
          <a:xfrm rot="5400000">
            <a:off x="2362525" y="3922823"/>
            <a:ext cx="439626" cy="11217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3B29AD07-D993-440B-85EC-5084D4A6E514}"/>
              </a:ext>
            </a:extLst>
          </p:cNvPr>
          <p:cNvCxnSpPr>
            <a:cxnSpLocks/>
            <a:stCxn id="5" idx="5"/>
            <a:endCxn id="101" idx="5"/>
          </p:cNvCxnSpPr>
          <p:nvPr/>
        </p:nvCxnSpPr>
        <p:spPr>
          <a:xfrm rot="10800000" flipV="1">
            <a:off x="1081097" y="2938669"/>
            <a:ext cx="68529" cy="2085056"/>
          </a:xfrm>
          <a:prstGeom prst="bentConnector3">
            <a:avLst>
              <a:gd name="adj1" fmla="val 14864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Diamond 109">
            <a:extLst>
              <a:ext uri="{FF2B5EF4-FFF2-40B4-BE49-F238E27FC236}">
                <a16:creationId xmlns:a16="http://schemas.microsoft.com/office/drawing/2014/main" id="{6C5CBDC6-F438-41C4-A7B2-2F6D917A4D89}"/>
              </a:ext>
            </a:extLst>
          </p:cNvPr>
          <p:cNvSpPr/>
          <p:nvPr/>
        </p:nvSpPr>
        <p:spPr>
          <a:xfrm>
            <a:off x="1172533" y="5479582"/>
            <a:ext cx="1690217" cy="101115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Critical Level?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0AA13C85-CBAF-4840-9141-24A686BA2860}"/>
              </a:ext>
            </a:extLst>
          </p:cNvPr>
          <p:cNvCxnSpPr>
            <a:cxnSpLocks/>
            <a:stCxn id="101" idx="4"/>
            <a:endCxn id="110" idx="0"/>
          </p:cNvCxnSpPr>
          <p:nvPr/>
        </p:nvCxnSpPr>
        <p:spPr>
          <a:xfrm rot="5400000">
            <a:off x="1951730" y="5409850"/>
            <a:ext cx="135645" cy="38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26B6131-D368-4A26-92D5-82310D0AFD2A}"/>
              </a:ext>
            </a:extLst>
          </p:cNvPr>
          <p:cNvCxnSpPr>
            <a:stCxn id="110" idx="2"/>
            <a:endCxn id="100" idx="0"/>
          </p:cNvCxnSpPr>
          <p:nvPr/>
        </p:nvCxnSpPr>
        <p:spPr>
          <a:xfrm flipH="1">
            <a:off x="2017641" y="6490735"/>
            <a:ext cx="1" cy="10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C160127-E68E-420B-9B90-E7501B52E4B7}"/>
              </a:ext>
            </a:extLst>
          </p:cNvPr>
          <p:cNvSpPr/>
          <p:nvPr/>
        </p:nvSpPr>
        <p:spPr>
          <a:xfrm>
            <a:off x="2025609" y="6372177"/>
            <a:ext cx="46123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Parallelogram 118">
            <a:extLst>
              <a:ext uri="{FF2B5EF4-FFF2-40B4-BE49-F238E27FC236}">
                <a16:creationId xmlns:a16="http://schemas.microsoft.com/office/drawing/2014/main" id="{C59C304D-A551-45B7-AE54-D08326E17D0B}"/>
              </a:ext>
            </a:extLst>
          </p:cNvPr>
          <p:cNvSpPr/>
          <p:nvPr/>
        </p:nvSpPr>
        <p:spPr>
          <a:xfrm>
            <a:off x="2958055" y="5559281"/>
            <a:ext cx="1478773" cy="83998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GSM MODULE</a:t>
            </a:r>
          </a:p>
          <a:p>
            <a:pPr algn="ctr"/>
            <a:r>
              <a:rPr lang="en-US" dirty="0"/>
              <a:t>SIM900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060E9CD-2A09-4E34-AAAC-82802E947221}"/>
              </a:ext>
            </a:extLst>
          </p:cNvPr>
          <p:cNvCxnSpPr>
            <a:cxnSpLocks/>
            <a:stCxn id="110" idx="3"/>
            <a:endCxn id="119" idx="5"/>
          </p:cNvCxnSpPr>
          <p:nvPr/>
        </p:nvCxnSpPr>
        <p:spPr>
          <a:xfrm flipV="1">
            <a:off x="2862750" y="5979272"/>
            <a:ext cx="200303" cy="5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Parallelogram 122">
            <a:extLst>
              <a:ext uri="{FF2B5EF4-FFF2-40B4-BE49-F238E27FC236}">
                <a16:creationId xmlns:a16="http://schemas.microsoft.com/office/drawing/2014/main" id="{DE79A865-2E2D-450A-BAE2-0F105E1522BC}"/>
              </a:ext>
            </a:extLst>
          </p:cNvPr>
          <p:cNvSpPr/>
          <p:nvPr/>
        </p:nvSpPr>
        <p:spPr>
          <a:xfrm>
            <a:off x="4469296" y="5619049"/>
            <a:ext cx="1522772" cy="7302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SMS on mobile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D48BD9ED-083A-495A-8882-6F39B631BC25}"/>
              </a:ext>
            </a:extLst>
          </p:cNvPr>
          <p:cNvCxnSpPr>
            <a:stCxn id="119" idx="2"/>
          </p:cNvCxnSpPr>
          <p:nvPr/>
        </p:nvCxnSpPr>
        <p:spPr>
          <a:xfrm>
            <a:off x="4331830" y="5979272"/>
            <a:ext cx="12123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F6001807-2B28-4765-92E5-0C25C79E1623}"/>
              </a:ext>
            </a:extLst>
          </p:cNvPr>
          <p:cNvCxnSpPr>
            <a:stCxn id="123" idx="4"/>
            <a:endCxn id="100" idx="6"/>
          </p:cNvCxnSpPr>
          <p:nvPr/>
        </p:nvCxnSpPr>
        <p:spPr>
          <a:xfrm rot="5400000">
            <a:off x="3667482" y="5162652"/>
            <a:ext cx="376602" cy="2749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9B840-6B31-427E-8A35-A5C60AA3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9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757</Words>
  <Application>Microsoft Office PowerPoint</Application>
  <PresentationFormat>Widescreen</PresentationFormat>
  <Paragraphs>210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Agency FB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Project Title: “SMART FARMING”.</vt:lpstr>
      <vt:lpstr>OBJECTIVES:</vt:lpstr>
      <vt:lpstr>HARDWARE SPECIFICATION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 .</dc:creator>
  <cp:lastModifiedBy>MAC .</cp:lastModifiedBy>
  <cp:revision>35</cp:revision>
  <dcterms:created xsi:type="dcterms:W3CDTF">2018-07-04T08:22:13Z</dcterms:created>
  <dcterms:modified xsi:type="dcterms:W3CDTF">2018-08-29T10:09:03Z</dcterms:modified>
</cp:coreProperties>
</file>