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57" r:id="rId6"/>
    <p:sldId id="263" r:id="rId7"/>
    <p:sldId id="269" r:id="rId8"/>
    <p:sldId id="270" r:id="rId9"/>
    <p:sldId id="265" r:id="rId10"/>
    <p:sldId id="271" r:id="rId11"/>
    <p:sldId id="272" r:id="rId12"/>
    <p:sldId id="274" r:id="rId13"/>
    <p:sldId id="275" r:id="rId14"/>
    <p:sldId id="262" r:id="rId15"/>
    <p:sldId id="273" r:id="rId16"/>
    <p:sldId id="279" r:id="rId17"/>
    <p:sldId id="278" r:id="rId18"/>
    <p:sldId id="280" r:id="rId19"/>
    <p:sldId id="277"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44" autoAdjust="0"/>
    <p:restoredTop sz="94660"/>
  </p:normalViewPr>
  <p:slideViewPr>
    <p:cSldViewPr snapToGrid="0" showGuides="1">
      <p:cViewPr varScale="1">
        <p:scale>
          <a:sx n="74" d="100"/>
          <a:sy n="74" d="100"/>
        </p:scale>
        <p:origin x="618"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12/16/2018</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12/16/2018</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12/16/2018</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12/16/2018</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12/16/2018</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12/16/2018</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12/16/2018</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smtClean="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12/16/2018</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12/16/2018</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12/16/2018</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12/16/2018</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12/16/2018</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12/16/2018</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12/16/2018</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2292094"/>
            <a:ext cx="12192000" cy="2219691"/>
          </a:xfrm>
        </p:spPr>
        <p:txBody>
          <a:bodyPr anchor="ctr">
            <a:normAutofit/>
          </a:bodyPr>
          <a:lstStyle/>
          <a:p>
            <a:pPr algn="ctr"/>
            <a:r>
              <a:rPr lang="en-US" sz="2400" dirty="0" smtClean="0"/>
              <a:t>SRES’</a:t>
            </a:r>
            <a:r>
              <a:rPr lang="en-US" dirty="0" smtClean="0"/>
              <a:t/>
            </a:r>
            <a:br>
              <a:rPr lang="en-US" dirty="0" smtClean="0"/>
            </a:br>
            <a:r>
              <a:rPr lang="en-US" dirty="0" smtClean="0"/>
              <a:t>SANJIVANI </a:t>
            </a:r>
            <a:r>
              <a:rPr lang="en-US" dirty="0"/>
              <a:t>COLLEGE OF ENGINEERING, </a:t>
            </a:r>
            <a:r>
              <a:rPr lang="en-US" sz="2400" dirty="0"/>
              <a:t>KOPARGAON 423 603(M.S.)</a:t>
            </a:r>
            <a:endParaRPr lang="en-US" sz="2400" dirty="0"/>
          </a:p>
        </p:txBody>
      </p:sp>
      <p:sp>
        <p:nvSpPr>
          <p:cNvPr id="7" name="Subtitle 6"/>
          <p:cNvSpPr>
            <a:spLocks noGrp="1"/>
          </p:cNvSpPr>
          <p:nvPr>
            <p:ph type="subTitle" idx="1"/>
          </p:nvPr>
        </p:nvSpPr>
        <p:spPr>
          <a:xfrm>
            <a:off x="0" y="4056846"/>
            <a:ext cx="12192000" cy="1510659"/>
          </a:xfrm>
        </p:spPr>
        <p:txBody>
          <a:bodyPr>
            <a:normAutofit/>
          </a:bodyPr>
          <a:lstStyle/>
          <a:p>
            <a:pPr algn="ctr"/>
            <a:r>
              <a:rPr lang="en-US" dirty="0"/>
              <a:t>PROJECT [STAGE-I] </a:t>
            </a:r>
            <a:r>
              <a:rPr lang="en-US" dirty="0" smtClean="0"/>
              <a:t>PRESENTATION</a:t>
            </a:r>
          </a:p>
          <a:p>
            <a:pPr algn="ctr">
              <a:lnSpc>
                <a:spcPct val="100000"/>
              </a:lnSpc>
            </a:pPr>
            <a:r>
              <a:rPr lang="en-US" dirty="0" smtClean="0"/>
              <a:t>ON</a:t>
            </a:r>
          </a:p>
          <a:p>
            <a:pPr algn="ctr">
              <a:lnSpc>
                <a:spcPct val="100000"/>
              </a:lnSpc>
            </a:pPr>
            <a:r>
              <a:rPr lang="en-IN" sz="2800" b="1" dirty="0" smtClean="0"/>
              <a:t>“DIGITIZATION </a:t>
            </a:r>
            <a:r>
              <a:rPr lang="en-IN" sz="2800" b="1" dirty="0"/>
              <a:t>OF BATTERY MANAGEMENT SYSTEM &amp; CHARGING BY SOLAR </a:t>
            </a:r>
            <a:r>
              <a:rPr lang="en-IN" sz="2800" b="1" dirty="0" smtClean="0"/>
              <a:t>PANEL”</a:t>
            </a:r>
            <a:endParaRPr lang="en-US" sz="2800" b="1" dirty="0"/>
          </a:p>
        </p:txBody>
      </p:sp>
      <p:pic>
        <p:nvPicPr>
          <p:cNvPr id="4" name="Picture Placeholder 3"/>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5464151" y="1236374"/>
            <a:ext cx="1194226" cy="1442286"/>
          </a:xfrm>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System Features</a:t>
            </a:r>
            <a:endParaRPr lang="en-US" sz="3200" b="1" dirty="0"/>
          </a:p>
        </p:txBody>
      </p:sp>
      <p:sp>
        <p:nvSpPr>
          <p:cNvPr id="4" name="Content Placeholder 3"/>
          <p:cNvSpPr>
            <a:spLocks noGrp="1"/>
          </p:cNvSpPr>
          <p:nvPr>
            <p:ph sz="half" idx="2"/>
          </p:nvPr>
        </p:nvSpPr>
        <p:spPr>
          <a:xfrm>
            <a:off x="1104899" y="1442434"/>
            <a:ext cx="9980683" cy="4729766"/>
          </a:xfrm>
        </p:spPr>
        <p:txBody>
          <a:bodyPr>
            <a:normAutofit/>
          </a:bodyPr>
          <a:lstStyle/>
          <a:p>
            <a:pPr marL="457200" indent="-457200">
              <a:buFont typeface="+mj-lt"/>
              <a:buAutoNum type="arabicPeriod" startAt="3"/>
            </a:pPr>
            <a:r>
              <a:rPr lang="en-IN" sz="2400" b="1" dirty="0"/>
              <a:t>SOLAR CHARGE CONTROLLER</a:t>
            </a:r>
          </a:p>
          <a:p>
            <a:pPr lvl="1"/>
            <a:r>
              <a:rPr lang="en-IN" sz="2200" dirty="0"/>
              <a:t> Panel reversal Protection. </a:t>
            </a:r>
          </a:p>
          <a:p>
            <a:pPr lvl="1"/>
            <a:r>
              <a:rPr lang="en-IN" sz="2200" dirty="0"/>
              <a:t>Battery reversal Protection. </a:t>
            </a:r>
          </a:p>
          <a:p>
            <a:pPr lvl="1"/>
            <a:r>
              <a:rPr lang="en-IN" sz="2200" dirty="0"/>
              <a:t>Short Circuit Protection. </a:t>
            </a:r>
          </a:p>
          <a:p>
            <a:pPr lvl="1"/>
            <a:r>
              <a:rPr lang="en-IN" sz="2200" dirty="0"/>
              <a:t>Open Fuse </a:t>
            </a:r>
            <a:r>
              <a:rPr lang="en-IN" sz="2200" dirty="0" smtClean="0"/>
              <a:t>Protection.</a:t>
            </a:r>
            <a:endParaRPr lang="en-IN" sz="2200" dirty="0"/>
          </a:p>
        </p:txBody>
      </p:sp>
    </p:spTree>
    <p:extLst>
      <p:ext uri="{BB962C8B-B14F-4D97-AF65-F5344CB8AC3E}">
        <p14:creationId xmlns:p14="http://schemas.microsoft.com/office/powerpoint/2010/main" val="86691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Project Hardware Specifications</a:t>
            </a:r>
            <a:endParaRPr lang="en-US" sz="3200" dirty="0"/>
          </a:p>
        </p:txBody>
      </p:sp>
      <p:sp>
        <p:nvSpPr>
          <p:cNvPr id="4" name="Content Placeholder 3"/>
          <p:cNvSpPr>
            <a:spLocks noGrp="1"/>
          </p:cNvSpPr>
          <p:nvPr>
            <p:ph sz="half" idx="2"/>
          </p:nvPr>
        </p:nvSpPr>
        <p:spPr>
          <a:xfrm>
            <a:off x="1104900" y="1390918"/>
            <a:ext cx="9980682" cy="5190185"/>
          </a:xfrm>
        </p:spPr>
        <p:txBody>
          <a:bodyPr/>
          <a:lstStyle/>
          <a:p>
            <a:pPr marL="457200" indent="-457200">
              <a:buFont typeface="+mj-lt"/>
              <a:buAutoNum type="arabicPeriod"/>
            </a:pPr>
            <a:r>
              <a:rPr lang="en-US" b="1" dirty="0" smtClean="0"/>
              <a:t>BMS</a:t>
            </a:r>
          </a:p>
          <a:p>
            <a:pPr lvl="1"/>
            <a:r>
              <a:rPr lang="en-IN" sz="1900" dirty="0"/>
              <a:t>balance start voltage 3.5  V .</a:t>
            </a:r>
          </a:p>
          <a:p>
            <a:pPr lvl="1"/>
            <a:r>
              <a:rPr lang="da-DK" sz="1900" dirty="0"/>
              <a:t>balance end voltage 3.6 V.</a:t>
            </a:r>
          </a:p>
          <a:p>
            <a:pPr lvl="1"/>
            <a:r>
              <a:rPr lang="en-IN" sz="1900" dirty="0"/>
              <a:t>maximum diverted current per cell up to 1.3 (3.9 Ohm) A.</a:t>
            </a:r>
          </a:p>
          <a:p>
            <a:pPr lvl="1"/>
            <a:r>
              <a:rPr lang="en-IN" sz="1900" dirty="0"/>
              <a:t>cell over voltage switch-off   3.8 V.</a:t>
            </a:r>
          </a:p>
          <a:p>
            <a:pPr lvl="1"/>
            <a:r>
              <a:rPr lang="en-IN" sz="1900" dirty="0"/>
              <a:t>cell over voltage switch-off hysteresis per cell 0.015 V.</a:t>
            </a:r>
          </a:p>
          <a:p>
            <a:pPr lvl="1"/>
            <a:r>
              <a:rPr lang="en-IN" sz="1900" dirty="0"/>
              <a:t>charger end of charge switch-off  pack 3.6 V.</a:t>
            </a:r>
          </a:p>
          <a:p>
            <a:pPr lvl="1"/>
            <a:r>
              <a:rPr lang="en-IN" sz="1900" dirty="0"/>
              <a:t>cell under voltage protection switch-off  2.2 V.</a:t>
            </a:r>
          </a:p>
          <a:p>
            <a:pPr lvl="1"/>
            <a:r>
              <a:rPr lang="en-IN" sz="1900" dirty="0"/>
              <a:t>cell under voltage protection alarm 2.6 V.</a:t>
            </a:r>
          </a:p>
          <a:p>
            <a:pPr lvl="1"/>
            <a:r>
              <a:rPr lang="en-IN" sz="1900" dirty="0"/>
              <a:t>cell under voltage protection switch-off  timer 4 s</a:t>
            </a:r>
            <a:r>
              <a:rPr lang="en-IN" sz="1900" dirty="0" smtClean="0"/>
              <a:t>.</a:t>
            </a:r>
          </a:p>
          <a:p>
            <a:pPr lvl="1"/>
            <a:r>
              <a:rPr lang="en-IN" sz="1900" dirty="0"/>
              <a:t>cells max difference 0.2 V.</a:t>
            </a:r>
          </a:p>
          <a:p>
            <a:pPr lvl="1"/>
            <a:r>
              <a:rPr lang="en-IN" sz="1900" dirty="0"/>
              <a:t>BMS maximum pack voltage 62.5 V.</a:t>
            </a:r>
          </a:p>
          <a:p>
            <a:pPr lvl="1"/>
            <a:r>
              <a:rPr lang="en-IN" sz="1900" dirty="0"/>
              <a:t>BMS over temperature switch-off 50 °C.</a:t>
            </a:r>
          </a:p>
          <a:p>
            <a:pPr lvl="1"/>
            <a:r>
              <a:rPr lang="en-IN" sz="1900" dirty="0"/>
              <a:t>cell over temperature switch-off 60 </a:t>
            </a:r>
            <a:r>
              <a:rPr lang="en-IN" sz="1900" dirty="0" smtClean="0"/>
              <a:t>°.</a:t>
            </a:r>
          </a:p>
          <a:p>
            <a:pPr lvl="1"/>
            <a:r>
              <a:rPr lang="en-IN" sz="1900" dirty="0"/>
              <a:t>under temperature charging disable -15 °C.</a:t>
            </a:r>
          </a:p>
          <a:p>
            <a:pPr marL="457200" lvl="1" indent="0">
              <a:buNone/>
            </a:pPr>
            <a:endParaRPr lang="en-IN" sz="1900" dirty="0"/>
          </a:p>
          <a:p>
            <a:pPr lvl="1"/>
            <a:endParaRPr lang="en-IN" sz="1900" dirty="0"/>
          </a:p>
          <a:p>
            <a:endParaRPr lang="en-US" dirty="0"/>
          </a:p>
        </p:txBody>
      </p:sp>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Hardware Specifications</a:t>
            </a:r>
            <a:endParaRPr lang="en-US" dirty="0"/>
          </a:p>
        </p:txBody>
      </p:sp>
      <p:sp>
        <p:nvSpPr>
          <p:cNvPr id="4" name="Content Placeholder 3"/>
          <p:cNvSpPr>
            <a:spLocks noGrp="1"/>
          </p:cNvSpPr>
          <p:nvPr>
            <p:ph sz="half" idx="2"/>
          </p:nvPr>
        </p:nvSpPr>
        <p:spPr>
          <a:xfrm>
            <a:off x="1104900" y="1442435"/>
            <a:ext cx="9980682" cy="4945486"/>
          </a:xfrm>
        </p:spPr>
        <p:txBody>
          <a:bodyPr>
            <a:normAutofit lnSpcReduction="10000"/>
          </a:bodyPr>
          <a:lstStyle/>
          <a:p>
            <a:pPr marL="457200" indent="-457200">
              <a:buFont typeface="+mj-lt"/>
              <a:buAutoNum type="arabicPeriod" startAt="2"/>
            </a:pPr>
            <a:r>
              <a:rPr lang="en-US" b="1" dirty="0" smtClean="0"/>
              <a:t>Solar Panel</a:t>
            </a:r>
          </a:p>
          <a:p>
            <a:pPr lvl="1"/>
            <a:r>
              <a:rPr lang="en-IN" sz="1900" dirty="0">
                <a:latin typeface="Euphemia (Body)"/>
              </a:rPr>
              <a:t>Rated Power (</a:t>
            </a:r>
            <a:r>
              <a:rPr lang="en-IN" sz="1900" dirty="0">
                <a:latin typeface="Euphemia (Body)"/>
              </a:rPr>
              <a:t>Pmax</a:t>
            </a:r>
            <a:r>
              <a:rPr lang="en-IN" sz="1900" dirty="0">
                <a:latin typeface="Euphemia (Body)"/>
              </a:rPr>
              <a:t>)¹ : 325W</a:t>
            </a:r>
          </a:p>
          <a:p>
            <a:pPr lvl="1"/>
            <a:r>
              <a:rPr lang="en-IN" sz="1900" dirty="0">
                <a:latin typeface="Euphemia (Body)"/>
              </a:rPr>
              <a:t>Maximum Power Voltage (</a:t>
            </a:r>
            <a:r>
              <a:rPr lang="en-IN" sz="1900" dirty="0">
                <a:latin typeface="Euphemia (Body)"/>
              </a:rPr>
              <a:t>Vpm</a:t>
            </a:r>
            <a:r>
              <a:rPr lang="en-IN" sz="1900" dirty="0">
                <a:latin typeface="Euphemia (Body)"/>
              </a:rPr>
              <a:t>) : 57.6V</a:t>
            </a:r>
          </a:p>
          <a:p>
            <a:pPr lvl="1"/>
            <a:r>
              <a:rPr lang="en-IN" sz="1900" dirty="0">
                <a:latin typeface="Euphemia (Body)"/>
              </a:rPr>
              <a:t>Maximum Power Current (</a:t>
            </a:r>
            <a:r>
              <a:rPr lang="en-IN" sz="1900" dirty="0">
                <a:latin typeface="Euphemia (Body)"/>
              </a:rPr>
              <a:t>lpm</a:t>
            </a:r>
            <a:r>
              <a:rPr lang="en-IN" sz="1900" dirty="0">
                <a:latin typeface="Euphemia (Body)"/>
              </a:rPr>
              <a:t>) : 5.65A</a:t>
            </a:r>
          </a:p>
          <a:p>
            <a:pPr lvl="1"/>
            <a:r>
              <a:rPr lang="en-IN" sz="1900" dirty="0">
                <a:latin typeface="Euphemia (Body)"/>
              </a:rPr>
              <a:t>Open Circuit Voltage (</a:t>
            </a:r>
            <a:r>
              <a:rPr lang="en-IN" sz="1900" dirty="0">
                <a:latin typeface="Euphemia (Body)"/>
              </a:rPr>
              <a:t>Voc</a:t>
            </a:r>
            <a:r>
              <a:rPr lang="en-IN" sz="1900" dirty="0">
                <a:latin typeface="Euphemia (Body)"/>
              </a:rPr>
              <a:t>) : 69.6V</a:t>
            </a:r>
          </a:p>
          <a:p>
            <a:pPr lvl="1"/>
            <a:r>
              <a:rPr lang="en-IN" sz="1900" dirty="0">
                <a:latin typeface="Euphemia (Body)"/>
              </a:rPr>
              <a:t>Short Circuit Current (</a:t>
            </a:r>
            <a:r>
              <a:rPr lang="en-IN" sz="1900" dirty="0">
                <a:latin typeface="Euphemia (Body)"/>
              </a:rPr>
              <a:t>lsc</a:t>
            </a:r>
            <a:r>
              <a:rPr lang="en-IN" sz="1900" dirty="0">
                <a:latin typeface="Euphemia (Body)"/>
              </a:rPr>
              <a:t>) : 6.03A </a:t>
            </a:r>
          </a:p>
          <a:p>
            <a:pPr lvl="1"/>
            <a:r>
              <a:rPr lang="en-IN" sz="1900" dirty="0">
                <a:latin typeface="Euphemia (Body)"/>
              </a:rPr>
              <a:t>Temperature Coefficient (</a:t>
            </a:r>
            <a:r>
              <a:rPr lang="en-IN" sz="1900" dirty="0">
                <a:latin typeface="Euphemia (Body)"/>
              </a:rPr>
              <a:t>Pmax</a:t>
            </a:r>
            <a:r>
              <a:rPr lang="en-IN" sz="1900" dirty="0">
                <a:latin typeface="Euphemia (Body)"/>
              </a:rPr>
              <a:t>):  -0. 30%/°C</a:t>
            </a:r>
          </a:p>
          <a:p>
            <a:pPr lvl="1"/>
            <a:r>
              <a:rPr lang="en-IN" sz="1900" dirty="0">
                <a:latin typeface="Euphemia (Body)"/>
              </a:rPr>
              <a:t>Temperature Coefficient (</a:t>
            </a:r>
            <a:r>
              <a:rPr lang="en-IN" sz="1900" dirty="0">
                <a:latin typeface="Euphemia (Body)"/>
              </a:rPr>
              <a:t>Voc</a:t>
            </a:r>
            <a:r>
              <a:rPr lang="en-IN" sz="1900" dirty="0">
                <a:latin typeface="Euphemia (Body)"/>
              </a:rPr>
              <a:t>) : -0. 174V/°C</a:t>
            </a:r>
          </a:p>
          <a:p>
            <a:pPr lvl="1"/>
            <a:r>
              <a:rPr lang="en-IN" sz="1900" dirty="0">
                <a:latin typeface="Euphemia (Body)"/>
              </a:rPr>
              <a:t>Temperature Coefficient (</a:t>
            </a:r>
            <a:r>
              <a:rPr lang="en-IN" sz="1900" dirty="0">
                <a:latin typeface="Euphemia (Body)"/>
              </a:rPr>
              <a:t>lsc</a:t>
            </a:r>
            <a:r>
              <a:rPr lang="en-IN" sz="1900" dirty="0">
                <a:latin typeface="Euphemia (Body)"/>
              </a:rPr>
              <a:t>) : 1.82mA/°C</a:t>
            </a:r>
          </a:p>
          <a:p>
            <a:pPr lvl="1"/>
            <a:r>
              <a:rPr lang="en-IN" sz="1900" dirty="0">
                <a:latin typeface="Euphemia (Body)"/>
              </a:rPr>
              <a:t>CEC PTS Rating : </a:t>
            </a:r>
            <a:r>
              <a:rPr lang="en-IN" sz="1900" dirty="0" smtClean="0">
                <a:latin typeface="Euphemia (Body)"/>
              </a:rPr>
              <a:t>301.7W</a:t>
            </a:r>
            <a:r>
              <a:rPr lang="en-US" sz="1900" dirty="0" smtClean="0">
                <a:latin typeface="Euphemia (Body)"/>
              </a:rPr>
              <a:t>.</a:t>
            </a:r>
          </a:p>
          <a:p>
            <a:pPr lvl="1"/>
            <a:r>
              <a:rPr lang="en-IN" sz="1900" dirty="0">
                <a:latin typeface="Euphemia (Body)"/>
              </a:rPr>
              <a:t>Cell Efficiency : 21.76%</a:t>
            </a:r>
          </a:p>
          <a:p>
            <a:pPr lvl="1"/>
            <a:r>
              <a:rPr lang="en-IN" sz="1900" dirty="0">
                <a:latin typeface="Euphemia (Body)"/>
              </a:rPr>
              <a:t>Module Efficiency : 19.4%</a:t>
            </a:r>
          </a:p>
          <a:p>
            <a:pPr lvl="1"/>
            <a:r>
              <a:rPr lang="en-IN" sz="1900" dirty="0">
                <a:latin typeface="Euphemia (Body)"/>
              </a:rPr>
              <a:t>Watts per Ft.² :  18.0W</a:t>
            </a:r>
          </a:p>
          <a:p>
            <a:pPr lvl="1"/>
            <a:r>
              <a:rPr lang="en-IN" sz="1900" dirty="0">
                <a:latin typeface="Euphemia (Body)"/>
              </a:rPr>
              <a:t>Maximum System Voltage : 600V</a:t>
            </a:r>
          </a:p>
          <a:p>
            <a:pPr lvl="1"/>
            <a:r>
              <a:rPr lang="en-IN" sz="1900" dirty="0">
                <a:latin typeface="Euphemia (Body)"/>
              </a:rPr>
              <a:t>Weight 40.81 Lbs. (18.5kg)</a:t>
            </a:r>
          </a:p>
          <a:p>
            <a:pPr lvl="1"/>
            <a:endParaRPr lang="en-IN" sz="1800" dirty="0">
              <a:latin typeface="Arial Narrow" panose="020B0606020202030204" pitchFamily="34" charset="0"/>
            </a:endParaRPr>
          </a:p>
        </p:txBody>
      </p:sp>
    </p:spTree>
    <p:extLst>
      <p:ext uri="{BB962C8B-B14F-4D97-AF65-F5344CB8AC3E}">
        <p14:creationId xmlns:p14="http://schemas.microsoft.com/office/powerpoint/2010/main" val="188942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Hardware Specifications</a:t>
            </a:r>
            <a:endParaRPr lang="en-US" dirty="0"/>
          </a:p>
        </p:txBody>
      </p:sp>
      <p:sp>
        <p:nvSpPr>
          <p:cNvPr id="4" name="Content Placeholder 3"/>
          <p:cNvSpPr>
            <a:spLocks noGrp="1"/>
          </p:cNvSpPr>
          <p:nvPr>
            <p:ph sz="half" idx="2"/>
          </p:nvPr>
        </p:nvSpPr>
        <p:spPr>
          <a:xfrm>
            <a:off x="1104900" y="1442435"/>
            <a:ext cx="9980682" cy="4945486"/>
          </a:xfrm>
        </p:spPr>
        <p:txBody>
          <a:bodyPr>
            <a:normAutofit/>
          </a:bodyPr>
          <a:lstStyle/>
          <a:p>
            <a:pPr marL="457200" indent="-457200">
              <a:buFont typeface="+mj-lt"/>
              <a:buAutoNum type="arabicPeriod" startAt="2"/>
            </a:pPr>
            <a:r>
              <a:rPr lang="en-US" sz="1900" b="1" dirty="0" smtClean="0"/>
              <a:t>Solar Panel</a:t>
            </a:r>
          </a:p>
          <a:p>
            <a:pPr lvl="1"/>
            <a:r>
              <a:rPr lang="en-IN" sz="1900" dirty="0">
                <a:latin typeface="Euphemia (Body)"/>
              </a:rPr>
              <a:t>Dimensions </a:t>
            </a:r>
            <a:r>
              <a:rPr lang="en-IN" sz="1900" dirty="0">
                <a:latin typeface="Euphemia (Body)"/>
              </a:rPr>
              <a:t>LxWxH</a:t>
            </a:r>
            <a:r>
              <a:rPr lang="en-IN" sz="1900" dirty="0">
                <a:latin typeface="Euphemia (Body)"/>
              </a:rPr>
              <a:t> 62.6x41.5x1.4 in. (1590x1053x35 mm)</a:t>
            </a:r>
          </a:p>
          <a:p>
            <a:pPr lvl="1"/>
            <a:r>
              <a:rPr lang="en-IN" sz="1900" dirty="0">
                <a:latin typeface="Euphemia (Body)"/>
              </a:rPr>
              <a:t>Cable Length +Male/-Female 40.2/40.2 in. (1020/1020 mm)</a:t>
            </a:r>
          </a:p>
          <a:p>
            <a:pPr lvl="1"/>
            <a:r>
              <a:rPr lang="en-IN" sz="1900" dirty="0">
                <a:latin typeface="Euphemia (Body)"/>
              </a:rPr>
              <a:t>Cable Size / Type No. 12 AWG / PV Cable </a:t>
            </a:r>
          </a:p>
          <a:p>
            <a:pPr lvl="1"/>
            <a:r>
              <a:rPr lang="en-IN" sz="1900" dirty="0">
                <a:latin typeface="Euphemia (Body)"/>
              </a:rPr>
              <a:t>Connector Type2 Multi-Contact® Type IV (MC4™)</a:t>
            </a:r>
          </a:p>
          <a:p>
            <a:pPr lvl="1"/>
            <a:r>
              <a:rPr lang="en-IN" sz="1900" dirty="0">
                <a:latin typeface="Euphemia (Body)"/>
              </a:rPr>
              <a:t>Operating Temperature -40°F to 185°F (-40°C to 85°C</a:t>
            </a:r>
            <a:r>
              <a:rPr lang="en-IN" sz="1900" dirty="0" smtClean="0">
                <a:latin typeface="Euphemia (Body)"/>
              </a:rPr>
              <a:t>).</a:t>
            </a:r>
          </a:p>
          <a:p>
            <a:pPr lvl="1"/>
            <a:r>
              <a:rPr lang="en-IN" sz="1900" dirty="0" smtClean="0">
                <a:latin typeface="Euphemia (Body)"/>
              </a:rPr>
              <a:t>Battery Low Alarm (V) [Yellow LED]: 45.6 </a:t>
            </a:r>
          </a:p>
          <a:p>
            <a:pPr lvl="1"/>
            <a:r>
              <a:rPr lang="en-IN" sz="1900" dirty="0" smtClean="0">
                <a:latin typeface="Euphemia (Body)"/>
              </a:rPr>
              <a:t>Boost cut-off (V): 58.8 </a:t>
            </a:r>
          </a:p>
          <a:p>
            <a:pPr lvl="1"/>
            <a:r>
              <a:rPr lang="en-IN" sz="1900" dirty="0" smtClean="0">
                <a:latin typeface="Euphemia (Body)"/>
              </a:rPr>
              <a:t>Float charge voltage (V): 54.4</a:t>
            </a:r>
          </a:p>
          <a:p>
            <a:pPr lvl="1"/>
            <a:r>
              <a:rPr lang="en-IN" sz="1900" dirty="0" smtClean="0">
                <a:latin typeface="Euphemia (Body)"/>
              </a:rPr>
              <a:t>Maximum charging current (A): 40</a:t>
            </a:r>
          </a:p>
          <a:p>
            <a:pPr lvl="1"/>
            <a:r>
              <a:rPr lang="en-IN" sz="1900" dirty="0" smtClean="0">
                <a:latin typeface="Euphemia (Body)"/>
              </a:rPr>
              <a:t>Self-consumption: &lt;1.3 W OTHER</a:t>
            </a:r>
          </a:p>
          <a:p>
            <a:pPr marL="457200" indent="-457200">
              <a:buFont typeface="+mj-lt"/>
              <a:buAutoNum type="arabicPeriod" startAt="3"/>
            </a:pPr>
            <a:r>
              <a:rPr lang="en-IN" sz="1900" b="1" dirty="0" smtClean="0">
                <a:latin typeface="Euphemia (Body)"/>
              </a:rPr>
              <a:t>Solar Charge Controller</a:t>
            </a:r>
          </a:p>
          <a:p>
            <a:pPr lvl="1"/>
            <a:r>
              <a:rPr lang="en-IN" sz="1900" dirty="0">
                <a:latin typeface="Euphemia (Body)"/>
              </a:rPr>
              <a:t>Maximum Power Handling (</a:t>
            </a:r>
            <a:r>
              <a:rPr lang="en-IN" sz="1900" dirty="0">
                <a:latin typeface="Euphemia (Body)"/>
              </a:rPr>
              <a:t>Wp</a:t>
            </a:r>
            <a:r>
              <a:rPr lang="en-IN" sz="1900" dirty="0">
                <a:latin typeface="Euphemia (Body)"/>
              </a:rPr>
              <a:t>): 2000 </a:t>
            </a:r>
          </a:p>
          <a:p>
            <a:pPr lvl="1"/>
            <a:r>
              <a:rPr lang="en-IN" sz="1900" dirty="0">
                <a:latin typeface="Euphemia (Body)"/>
              </a:rPr>
              <a:t>Maximum Voltage Open Circuit (V): 150 </a:t>
            </a:r>
          </a:p>
          <a:p>
            <a:endParaRPr lang="en-IN" sz="1900" b="1" dirty="0" smtClean="0">
              <a:latin typeface="Euphemia (Body)"/>
            </a:endParaRPr>
          </a:p>
          <a:p>
            <a:pPr lvl="1"/>
            <a:endParaRPr lang="en-IN" sz="1900" dirty="0" smtClean="0">
              <a:latin typeface="Arial Narrow" panose="020B0606020202030204" pitchFamily="34" charset="0"/>
            </a:endParaRPr>
          </a:p>
          <a:p>
            <a:pPr lvl="1"/>
            <a:endParaRPr lang="en-IN" sz="1900" dirty="0">
              <a:latin typeface="Arial Narrow" panose="020B0606020202030204" pitchFamily="34" charset="0"/>
            </a:endParaRPr>
          </a:p>
        </p:txBody>
      </p:sp>
    </p:spTree>
    <p:extLst>
      <p:ext uri="{BB962C8B-B14F-4D97-AF65-F5344CB8AC3E}">
        <p14:creationId xmlns:p14="http://schemas.microsoft.com/office/powerpoint/2010/main" val="381800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Hardware Specifications</a:t>
            </a:r>
            <a:endParaRPr lang="en-US" dirty="0"/>
          </a:p>
        </p:txBody>
      </p:sp>
      <p:sp>
        <p:nvSpPr>
          <p:cNvPr id="4" name="Content Placeholder 3"/>
          <p:cNvSpPr>
            <a:spLocks noGrp="1"/>
          </p:cNvSpPr>
          <p:nvPr>
            <p:ph sz="half" idx="2"/>
          </p:nvPr>
        </p:nvSpPr>
        <p:spPr>
          <a:xfrm>
            <a:off x="1104900" y="1442435"/>
            <a:ext cx="9980682" cy="4945486"/>
          </a:xfrm>
        </p:spPr>
        <p:txBody>
          <a:bodyPr>
            <a:normAutofit fontScale="92500" lnSpcReduction="10000"/>
          </a:bodyPr>
          <a:lstStyle/>
          <a:p>
            <a:pPr marL="457200" indent="-457200">
              <a:buFont typeface="+mj-lt"/>
              <a:buAutoNum type="arabicPeriod" startAt="3"/>
            </a:pPr>
            <a:r>
              <a:rPr lang="en-US" b="1" dirty="0" smtClean="0"/>
              <a:t>Solar Charge Controller</a:t>
            </a:r>
          </a:p>
          <a:p>
            <a:pPr lvl="1"/>
            <a:r>
              <a:rPr lang="en-IN" sz="1900" dirty="0">
                <a:latin typeface="Euphemia (Body)"/>
              </a:rPr>
              <a:t>Operating Voltage Range(V): 60-120 </a:t>
            </a:r>
          </a:p>
          <a:p>
            <a:pPr lvl="1"/>
            <a:r>
              <a:rPr lang="en-IN" sz="1900" dirty="0">
                <a:latin typeface="Euphemia (Body)"/>
              </a:rPr>
              <a:t>Max Short Circuit Current (</a:t>
            </a:r>
            <a:r>
              <a:rPr lang="en-IN" sz="1900" dirty="0">
                <a:latin typeface="Euphemia (Body)"/>
              </a:rPr>
              <a:t>Isc</a:t>
            </a:r>
            <a:r>
              <a:rPr lang="en-IN" sz="1900" dirty="0">
                <a:latin typeface="Euphemia (Body)"/>
              </a:rPr>
              <a:t>): 20 A</a:t>
            </a:r>
          </a:p>
          <a:p>
            <a:pPr lvl="1"/>
            <a:r>
              <a:rPr lang="en-IN" sz="1900" dirty="0">
                <a:latin typeface="Euphemia (Body)"/>
              </a:rPr>
              <a:t>Typical Battery Voltage (V): 48 </a:t>
            </a:r>
          </a:p>
          <a:p>
            <a:pPr lvl="1"/>
            <a:r>
              <a:rPr lang="en-IN" sz="1900" dirty="0">
                <a:latin typeface="Euphemia (Body)"/>
              </a:rPr>
              <a:t>Battery Low (V) [Red LED]: 43.2 </a:t>
            </a:r>
          </a:p>
          <a:p>
            <a:pPr lvl="1"/>
            <a:r>
              <a:rPr lang="en-IN" sz="1900" dirty="0">
                <a:latin typeface="Euphemia (Body)"/>
              </a:rPr>
              <a:t>Battery Low Alarm (V) [Yellow LED]: 45.6 </a:t>
            </a:r>
          </a:p>
          <a:p>
            <a:pPr lvl="1"/>
            <a:r>
              <a:rPr lang="en-IN" sz="1900" dirty="0">
                <a:latin typeface="Euphemia (Body)"/>
              </a:rPr>
              <a:t>Boost cut-off (V): 58.8 </a:t>
            </a:r>
          </a:p>
          <a:p>
            <a:pPr lvl="1"/>
            <a:r>
              <a:rPr lang="en-IN" sz="1900" dirty="0">
                <a:latin typeface="Euphemia (Body)"/>
              </a:rPr>
              <a:t>Float charge voltage (V): 54.4</a:t>
            </a:r>
          </a:p>
          <a:p>
            <a:pPr lvl="1"/>
            <a:r>
              <a:rPr lang="en-IN" sz="1900" dirty="0">
                <a:latin typeface="Euphemia (Body)"/>
              </a:rPr>
              <a:t> Maximum charging current (A): 40</a:t>
            </a:r>
          </a:p>
          <a:p>
            <a:pPr lvl="1"/>
            <a:r>
              <a:rPr lang="en-IN" sz="1900" dirty="0">
                <a:latin typeface="Euphemia (Body)"/>
              </a:rPr>
              <a:t> Self-consumption: &lt;1.3 W </a:t>
            </a:r>
            <a:r>
              <a:rPr lang="en-IN" sz="1900" dirty="0" smtClean="0">
                <a:latin typeface="Euphemia (Body)"/>
              </a:rPr>
              <a:t>OTHER.</a:t>
            </a:r>
          </a:p>
          <a:p>
            <a:pPr marL="457200" indent="-457200">
              <a:buFont typeface="+mj-lt"/>
              <a:buAutoNum type="arabicPeriod" startAt="3"/>
            </a:pPr>
            <a:r>
              <a:rPr lang="en-IN" sz="2300" b="1" dirty="0" smtClean="0">
                <a:latin typeface="Euphemia (Body)"/>
              </a:rPr>
              <a:t>Temperature Sensor (</a:t>
            </a:r>
            <a:r>
              <a:rPr lang="en-US" sz="2400" b="1" dirty="0" smtClean="0">
                <a:latin typeface="Times New Roman" panose="02020603050405020304" pitchFamily="18" charset="0"/>
                <a:cs typeface="Times New Roman" panose="02020603050405020304" pitchFamily="18" charset="0"/>
              </a:rPr>
              <a:t>DS18B20)</a:t>
            </a:r>
          </a:p>
          <a:p>
            <a:pPr lvl="1"/>
            <a:r>
              <a:rPr lang="en-US" sz="1900" dirty="0">
                <a:latin typeface="Euphemia (Body)"/>
                <a:cs typeface="Times New Roman" panose="02020603050405020304" pitchFamily="18" charset="0"/>
              </a:rPr>
              <a:t>Usable temperature range: -55 to 125°C (-67°F to +257°F</a:t>
            </a:r>
            <a:r>
              <a:rPr lang="en-US" sz="1900" dirty="0" smtClean="0">
                <a:latin typeface="Euphemia (Body)"/>
                <a:cs typeface="Times New Roman" panose="02020603050405020304" pitchFamily="18" charset="0"/>
              </a:rPr>
              <a:t>).</a:t>
            </a:r>
          </a:p>
          <a:p>
            <a:pPr lvl="1"/>
            <a:r>
              <a:rPr lang="en-US" sz="1900" dirty="0">
                <a:latin typeface="Euphemia (Body)"/>
                <a:cs typeface="Times New Roman" panose="02020603050405020304" pitchFamily="18" charset="0"/>
              </a:rPr>
              <a:t>9 to 12 bit selectable </a:t>
            </a:r>
            <a:r>
              <a:rPr lang="en-US" sz="1900" dirty="0" smtClean="0">
                <a:latin typeface="Euphemia (Body)"/>
                <a:cs typeface="Times New Roman" panose="02020603050405020304" pitchFamily="18" charset="0"/>
              </a:rPr>
              <a:t>resolution</a:t>
            </a:r>
          </a:p>
          <a:p>
            <a:pPr lvl="1"/>
            <a:r>
              <a:rPr lang="en-US" sz="1900" dirty="0">
                <a:latin typeface="Euphemia (Body)"/>
                <a:cs typeface="Times New Roman" panose="02020603050405020304" pitchFamily="18" charset="0"/>
              </a:rPr>
              <a:t>Uses 1-Wire interface- requires only one digital pin for </a:t>
            </a:r>
            <a:r>
              <a:rPr lang="en-US" sz="1900" dirty="0" smtClean="0">
                <a:latin typeface="Euphemia (Body)"/>
                <a:cs typeface="Times New Roman" panose="02020603050405020304" pitchFamily="18" charset="0"/>
              </a:rPr>
              <a:t>communication</a:t>
            </a:r>
          </a:p>
          <a:p>
            <a:pPr lvl="1"/>
            <a:r>
              <a:rPr lang="en-US" sz="1800" dirty="0">
                <a:latin typeface="Times New Roman" panose="02020603050405020304" pitchFamily="18" charset="0"/>
                <a:cs typeface="Times New Roman" panose="02020603050405020304" pitchFamily="18" charset="0"/>
              </a:rPr>
              <a:t> </a:t>
            </a:r>
            <a:r>
              <a:rPr lang="en-US" sz="2100" dirty="0">
                <a:latin typeface="Euphemia (Body)"/>
                <a:cs typeface="Times New Roman" panose="02020603050405020304" pitchFamily="18" charset="0"/>
              </a:rPr>
              <a:t>Unique 64 bit ID burned into </a:t>
            </a:r>
            <a:r>
              <a:rPr lang="en-US" sz="2100" dirty="0" smtClean="0">
                <a:latin typeface="Euphemia (Body)"/>
                <a:cs typeface="Times New Roman" panose="02020603050405020304" pitchFamily="18" charset="0"/>
              </a:rPr>
              <a:t>chip</a:t>
            </a:r>
            <a:endParaRPr lang="en-US" sz="2100" dirty="0">
              <a:latin typeface="Euphemia (Body)"/>
              <a:cs typeface="Times New Roman" panose="02020603050405020304" pitchFamily="18" charset="0"/>
            </a:endParaRPr>
          </a:p>
        </p:txBody>
      </p:sp>
    </p:spTree>
    <p:extLst>
      <p:ext uri="{BB962C8B-B14F-4D97-AF65-F5344CB8AC3E}">
        <p14:creationId xmlns:p14="http://schemas.microsoft.com/office/powerpoint/2010/main" val="648476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Hardware Specifications</a:t>
            </a:r>
            <a:endParaRPr lang="en-US" dirty="0"/>
          </a:p>
        </p:txBody>
      </p:sp>
      <p:sp>
        <p:nvSpPr>
          <p:cNvPr id="4" name="Content Placeholder 3"/>
          <p:cNvSpPr>
            <a:spLocks noGrp="1"/>
          </p:cNvSpPr>
          <p:nvPr>
            <p:ph sz="half" idx="2"/>
          </p:nvPr>
        </p:nvSpPr>
        <p:spPr>
          <a:xfrm>
            <a:off x="1104900" y="1442435"/>
            <a:ext cx="9980682" cy="4945486"/>
          </a:xfrm>
        </p:spPr>
        <p:txBody>
          <a:bodyPr>
            <a:normAutofit/>
          </a:bodyPr>
          <a:lstStyle/>
          <a:p>
            <a:pPr marL="457200" indent="-457200">
              <a:buFont typeface="+mj-lt"/>
              <a:buAutoNum type="arabicPeriod" startAt="4"/>
            </a:pPr>
            <a:r>
              <a:rPr lang="en-IN" sz="2300" b="1" dirty="0" smtClean="0">
                <a:latin typeface="Euphemia (Body)"/>
              </a:rPr>
              <a:t>Temperature Sensor (</a:t>
            </a:r>
            <a:r>
              <a:rPr lang="en-US" sz="2400" b="1" dirty="0" smtClean="0">
                <a:latin typeface="Times New Roman" panose="02020603050405020304" pitchFamily="18" charset="0"/>
                <a:cs typeface="Times New Roman" panose="02020603050405020304" pitchFamily="18" charset="0"/>
              </a:rPr>
              <a:t>DS18B20)</a:t>
            </a:r>
          </a:p>
          <a:p>
            <a:pPr lvl="1"/>
            <a:r>
              <a:rPr lang="en-US" sz="1900" dirty="0">
                <a:latin typeface="Euphemia (Body)"/>
                <a:cs typeface="Times New Roman" panose="02020603050405020304" pitchFamily="18" charset="0"/>
              </a:rPr>
              <a:t>Multiple sensors can share one </a:t>
            </a:r>
            <a:r>
              <a:rPr lang="en-US" sz="1900" dirty="0" smtClean="0">
                <a:latin typeface="Euphemia (Body)"/>
                <a:cs typeface="Times New Roman" panose="02020603050405020304" pitchFamily="18" charset="0"/>
              </a:rPr>
              <a:t>pin</a:t>
            </a:r>
            <a:endParaRPr lang="en-US" sz="1900" dirty="0">
              <a:latin typeface="Euphemia (Body)"/>
              <a:cs typeface="Times New Roman" panose="02020603050405020304" pitchFamily="18" charset="0"/>
            </a:endParaRPr>
          </a:p>
          <a:p>
            <a:pPr lvl="1"/>
            <a:r>
              <a:rPr lang="en-US" sz="1900" dirty="0">
                <a:latin typeface="Euphemia (Body)"/>
                <a:cs typeface="Times New Roman" panose="02020603050405020304" pitchFamily="18" charset="0"/>
              </a:rPr>
              <a:t> ±0.5°C Accuracy from -10°C to +</a:t>
            </a:r>
            <a:r>
              <a:rPr lang="en-US" sz="1900" dirty="0" smtClean="0">
                <a:latin typeface="Euphemia (Body)"/>
                <a:cs typeface="Times New Roman" panose="02020603050405020304" pitchFamily="18" charset="0"/>
              </a:rPr>
              <a:t>85°C</a:t>
            </a:r>
            <a:endParaRPr lang="en-US" sz="1900" dirty="0">
              <a:latin typeface="Euphemia (Body)"/>
              <a:cs typeface="Times New Roman" panose="02020603050405020304" pitchFamily="18" charset="0"/>
            </a:endParaRPr>
          </a:p>
          <a:p>
            <a:pPr lvl="1"/>
            <a:r>
              <a:rPr lang="en-US" sz="1900" dirty="0">
                <a:latin typeface="Euphemia (Body)"/>
                <a:cs typeface="Times New Roman" panose="02020603050405020304" pitchFamily="18" charset="0"/>
              </a:rPr>
              <a:t>Temperature-limit alarm </a:t>
            </a:r>
            <a:r>
              <a:rPr lang="en-US" sz="1900" dirty="0" smtClean="0">
                <a:latin typeface="Euphemia (Body)"/>
                <a:cs typeface="Times New Roman" panose="02020603050405020304" pitchFamily="18" charset="0"/>
              </a:rPr>
              <a:t>system</a:t>
            </a:r>
            <a:endParaRPr lang="en-US" sz="1900" dirty="0">
              <a:latin typeface="Euphemia (Body)"/>
              <a:cs typeface="Times New Roman" panose="02020603050405020304" pitchFamily="18" charset="0"/>
            </a:endParaRPr>
          </a:p>
          <a:p>
            <a:pPr lvl="1"/>
            <a:r>
              <a:rPr lang="en-US" sz="1900" dirty="0">
                <a:latin typeface="Euphemia (Body)"/>
                <a:cs typeface="Times New Roman" panose="02020603050405020304" pitchFamily="18" charset="0"/>
              </a:rPr>
              <a:t>Query time is less than </a:t>
            </a:r>
            <a:r>
              <a:rPr lang="en-US" sz="1900" dirty="0" smtClean="0">
                <a:latin typeface="Euphemia (Body)"/>
                <a:cs typeface="Times New Roman" panose="02020603050405020304" pitchFamily="18" charset="0"/>
              </a:rPr>
              <a:t>750ms</a:t>
            </a:r>
            <a:endParaRPr lang="en-US" sz="1900" dirty="0">
              <a:latin typeface="Euphemia (Body)"/>
              <a:cs typeface="Times New Roman" panose="02020603050405020304" pitchFamily="18" charset="0"/>
            </a:endParaRPr>
          </a:p>
          <a:p>
            <a:pPr lvl="1"/>
            <a:r>
              <a:rPr lang="en-US" sz="1900" dirty="0">
                <a:latin typeface="Euphemia (Body)"/>
                <a:cs typeface="Times New Roman" panose="02020603050405020304" pitchFamily="18" charset="0"/>
              </a:rPr>
              <a:t>Usable with 3.0V to 5.5V power/data</a:t>
            </a:r>
          </a:p>
          <a:p>
            <a:pPr lvl="2"/>
            <a:endParaRPr lang="en-US" sz="1900" dirty="0" smtClean="0">
              <a:latin typeface="Euphemia (Body)"/>
              <a:cs typeface="Times New Roman" panose="02020603050405020304" pitchFamily="18" charset="0"/>
            </a:endParaRPr>
          </a:p>
        </p:txBody>
      </p:sp>
    </p:spTree>
    <p:extLst>
      <p:ext uri="{BB962C8B-B14F-4D97-AF65-F5344CB8AC3E}">
        <p14:creationId xmlns:p14="http://schemas.microsoft.com/office/powerpoint/2010/main" val="352680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
        <p:nvSpPr>
          <p:cNvPr id="3" name="Text Placeholder 2"/>
          <p:cNvSpPr>
            <a:spLocks noGrp="1"/>
          </p:cNvSpPr>
          <p:nvPr>
            <p:ph type="body" idx="1"/>
          </p:nvPr>
        </p:nvSpPr>
        <p:spPr/>
        <p:txBody>
          <a:bodyPr/>
          <a:lstStyle/>
          <a:p>
            <a:endParaRPr lang="en-US" dirty="0"/>
          </a:p>
        </p:txBody>
      </p:sp>
      <p:sp>
        <p:nvSpPr>
          <p:cNvPr id="4" name="Content Placeholder 3"/>
          <p:cNvSpPr>
            <a:spLocks noGrp="1"/>
          </p:cNvSpPr>
          <p:nvPr>
            <p:ph sz="half" idx="2"/>
          </p:nvPr>
        </p:nvSpPr>
        <p:spPr/>
        <p:txBody>
          <a:bodyPr/>
          <a:lstStyle/>
          <a:p>
            <a:endParaRPr lang="en-US" dirty="0"/>
          </a:p>
        </p:txBody>
      </p:sp>
      <p:sp>
        <p:nvSpPr>
          <p:cNvPr id="5" name="Text Placeholder 4"/>
          <p:cNvSpPr>
            <a:spLocks noGrp="1"/>
          </p:cNvSpPr>
          <p:nvPr>
            <p:ph type="body" sz="quarter" idx="3"/>
          </p:nvPr>
        </p:nvSpPr>
        <p:spPr/>
        <p:txBody>
          <a:bodyPr/>
          <a:lstStyle/>
          <a:p>
            <a:endParaRPr lang="en-US" dirty="0"/>
          </a:p>
        </p:txBody>
      </p:sp>
      <p:sp>
        <p:nvSpPr>
          <p:cNvPr id="6" name="Content Placeholder 5"/>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3949492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5400" b="1" dirty="0" smtClean="0">
                <a:effectLst>
                  <a:outerShdw blurRad="38100" dist="38100" dir="2700000" algn="tl">
                    <a:srgbClr val="000000">
                      <a:alpha val="43137"/>
                    </a:srgbClr>
                  </a:outerShdw>
                </a:effectLst>
              </a:rPr>
              <a:t>Thank you…</a:t>
            </a:r>
            <a:endParaRPr lang="en-US" sz="5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Content</a:t>
            </a:r>
            <a:endParaRPr lang="en-US" dirty="0"/>
          </a:p>
        </p:txBody>
      </p:sp>
      <p:sp>
        <p:nvSpPr>
          <p:cNvPr id="14" name="Content Placeholder 13"/>
          <p:cNvSpPr>
            <a:spLocks noGrp="1"/>
          </p:cNvSpPr>
          <p:nvPr>
            <p:ph idx="1"/>
          </p:nvPr>
        </p:nvSpPr>
        <p:spPr>
          <a:xfrm>
            <a:off x="1104900" y="1532586"/>
            <a:ext cx="9982200" cy="4639614"/>
          </a:xfrm>
        </p:spPr>
        <p:txBody>
          <a:bodyPr>
            <a:normAutofit/>
          </a:bodyPr>
          <a:lstStyle/>
          <a:p>
            <a:pPr marL="0" indent="0" algn="r">
              <a:buNone/>
            </a:pPr>
            <a:r>
              <a:rPr lang="en-US" dirty="0" smtClean="0"/>
              <a:t>Slide No.</a:t>
            </a:r>
          </a:p>
          <a:p>
            <a:r>
              <a:rPr lang="en-US" dirty="0" smtClean="0"/>
              <a:t>Project Definition								1</a:t>
            </a:r>
            <a:endParaRPr lang="en-US" dirty="0"/>
          </a:p>
          <a:p>
            <a:r>
              <a:rPr lang="en-US" dirty="0" smtClean="0"/>
              <a:t>Project Objectives								2</a:t>
            </a:r>
            <a:endParaRPr lang="en-US" dirty="0"/>
          </a:p>
          <a:p>
            <a:r>
              <a:rPr lang="en-US" dirty="0" smtClean="0"/>
              <a:t>Literature Survey								3</a:t>
            </a:r>
          </a:p>
          <a:p>
            <a:r>
              <a:rPr lang="en-US" dirty="0" smtClean="0"/>
              <a:t>System Overview								4</a:t>
            </a:r>
          </a:p>
          <a:p>
            <a:r>
              <a:rPr lang="en-US" dirty="0" smtClean="0"/>
              <a:t>System Features								5</a:t>
            </a:r>
          </a:p>
          <a:p>
            <a:r>
              <a:rPr lang="en-US" dirty="0" smtClean="0"/>
              <a:t>Hardware Specifications							6</a:t>
            </a:r>
          </a:p>
          <a:p>
            <a:r>
              <a:rPr lang="en-US" dirty="0" smtClean="0"/>
              <a:t>Algorithm									7</a:t>
            </a:r>
          </a:p>
          <a:p>
            <a:r>
              <a:rPr lang="en-US" dirty="0" smtClean="0"/>
              <a:t>References									8</a:t>
            </a:r>
          </a:p>
          <a:p>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Project Definition</a:t>
            </a:r>
            <a:endParaRPr lang="en-US" sz="3200" b="1" dirty="0"/>
          </a:p>
        </p:txBody>
      </p:sp>
      <p:sp>
        <p:nvSpPr>
          <p:cNvPr id="3" name="TextBox 2"/>
          <p:cNvSpPr txBox="1"/>
          <p:nvPr/>
        </p:nvSpPr>
        <p:spPr>
          <a:xfrm>
            <a:off x="1104900" y="1442434"/>
            <a:ext cx="9980682" cy="4431983"/>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sz="2800" dirty="0"/>
              <a:t>Domain / Field of specialization</a:t>
            </a:r>
            <a:r>
              <a:rPr lang="en-IN" sz="2800" dirty="0" smtClean="0"/>
              <a:t>:</a:t>
            </a:r>
          </a:p>
          <a:p>
            <a:pPr>
              <a:lnSpc>
                <a:spcPct val="150000"/>
              </a:lnSpc>
            </a:pPr>
            <a:r>
              <a:rPr lang="en-IN" dirty="0"/>
              <a:t>	Power Electronics and drives / Battery System Engineering / Control System / </a:t>
            </a:r>
            <a:r>
              <a:rPr lang="en-IN" dirty="0"/>
              <a:t>IoT</a:t>
            </a:r>
            <a:r>
              <a:rPr lang="en-IN" dirty="0"/>
              <a:t>.</a:t>
            </a:r>
          </a:p>
          <a:p>
            <a:endParaRPr lang="en-IN" dirty="0" smtClean="0"/>
          </a:p>
          <a:p>
            <a:pPr marL="285750" indent="-285750">
              <a:lnSpc>
                <a:spcPct val="150000"/>
              </a:lnSpc>
              <a:buFont typeface="Wingdings" panose="05000000000000000000" pitchFamily="2" charset="2"/>
              <a:buChar char="§"/>
            </a:pPr>
            <a:r>
              <a:rPr lang="en-IN" sz="2800" dirty="0" smtClean="0"/>
              <a:t>Project Definition:</a:t>
            </a:r>
            <a:endParaRPr lang="en-IN" sz="2800" dirty="0"/>
          </a:p>
          <a:p>
            <a:pPr>
              <a:lnSpc>
                <a:spcPct val="150000"/>
              </a:lnSpc>
            </a:pPr>
            <a:r>
              <a:rPr lang="en-IN" dirty="0" smtClean="0"/>
              <a:t>	</a:t>
            </a:r>
            <a:r>
              <a:rPr lang="en-IN" dirty="0"/>
              <a:t>The aim of this project is to digitalized the energy storing, dissipating, </a:t>
            </a:r>
            <a:r>
              <a:rPr lang="en-IN" dirty="0" smtClean="0"/>
              <a:t>controlling </a:t>
            </a:r>
            <a:r>
              <a:rPr lang="en-IN" dirty="0"/>
              <a:t>and </a:t>
            </a:r>
            <a:r>
              <a:rPr lang="en-IN" dirty="0" smtClean="0"/>
              <a:t>	converting </a:t>
            </a:r>
            <a:r>
              <a:rPr lang="en-IN" dirty="0"/>
              <a:t>system (like </a:t>
            </a:r>
            <a:r>
              <a:rPr lang="en-IN" dirty="0" smtClean="0"/>
              <a:t>batteries</a:t>
            </a:r>
            <a:r>
              <a:rPr lang="en-IN" dirty="0"/>
              <a:t>, Battery </a:t>
            </a:r>
            <a:r>
              <a:rPr lang="en-IN" dirty="0" smtClean="0"/>
              <a:t>Management </a:t>
            </a:r>
            <a:r>
              <a:rPr lang="en-IN" dirty="0"/>
              <a:t>System and Solar Panel </a:t>
            </a:r>
            <a:r>
              <a:rPr lang="en-IN" dirty="0" smtClean="0"/>
              <a:t>	Respectively</a:t>
            </a:r>
            <a:r>
              <a:rPr lang="en-IN" dirty="0"/>
              <a:t>) by introducing </a:t>
            </a:r>
            <a:r>
              <a:rPr lang="en-IN" dirty="0" smtClean="0"/>
              <a:t>concept </a:t>
            </a:r>
            <a:r>
              <a:rPr lang="en-IN" dirty="0"/>
              <a:t>of </a:t>
            </a:r>
            <a:r>
              <a:rPr lang="en-IN" dirty="0" smtClean="0"/>
              <a:t>“</a:t>
            </a:r>
            <a:r>
              <a:rPr lang="en-IN" dirty="0"/>
              <a:t>Internet of </a:t>
            </a:r>
            <a:r>
              <a:rPr lang="en-IN" dirty="0" smtClean="0"/>
              <a:t>Things</a:t>
            </a:r>
            <a:r>
              <a:rPr lang="en-IN" dirty="0"/>
              <a:t>” (</a:t>
            </a:r>
            <a:r>
              <a:rPr lang="en-IN" dirty="0"/>
              <a:t>IoT</a:t>
            </a:r>
            <a:r>
              <a:rPr lang="en-IN" dirty="0"/>
              <a:t>), Cloud Computing and </a:t>
            </a:r>
            <a:r>
              <a:rPr lang="en-IN" dirty="0" smtClean="0"/>
              <a:t>	displaying </a:t>
            </a:r>
            <a:r>
              <a:rPr lang="en-IN" dirty="0"/>
              <a:t>it on display (i.e. on Website / Local monitor LCD display) </a:t>
            </a:r>
            <a:r>
              <a:rPr lang="en-IN" dirty="0" smtClean="0"/>
              <a:t>and </a:t>
            </a:r>
            <a:r>
              <a:rPr lang="en-IN" dirty="0"/>
              <a:t>make </a:t>
            </a:r>
            <a:r>
              <a:rPr lang="en-IN" dirty="0" smtClean="0"/>
              <a:t>it </a:t>
            </a:r>
            <a:r>
              <a:rPr lang="en-IN" dirty="0"/>
              <a:t>simple </a:t>
            </a:r>
            <a:r>
              <a:rPr lang="en-IN" dirty="0" smtClean="0"/>
              <a:t>	to </a:t>
            </a:r>
            <a:r>
              <a:rPr lang="en-IN" dirty="0"/>
              <a:t>understand and manageable to the </a:t>
            </a:r>
            <a:r>
              <a:rPr lang="en-IN" dirty="0" smtClean="0"/>
              <a:t>consumer</a:t>
            </a:r>
            <a:r>
              <a:rPr lang="en-IN" dirty="0"/>
              <a:t>.</a:t>
            </a:r>
          </a:p>
          <a:p>
            <a:endParaRPr lang="en-IN" dirty="0"/>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Project </a:t>
            </a:r>
            <a:r>
              <a:rPr lang="en-IN" sz="3200" b="1" dirty="0" smtClean="0"/>
              <a:t>objectives</a:t>
            </a:r>
            <a:endParaRPr lang="en-US" sz="3200" dirty="0"/>
          </a:p>
        </p:txBody>
      </p:sp>
      <p:sp>
        <p:nvSpPr>
          <p:cNvPr id="3" name="TextBox 2"/>
          <p:cNvSpPr txBox="1"/>
          <p:nvPr/>
        </p:nvSpPr>
        <p:spPr>
          <a:xfrm>
            <a:off x="1104900" y="1442434"/>
            <a:ext cx="9980682" cy="5170646"/>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sz="2000" dirty="0"/>
              <a:t>To monitor &amp; control each cell in the battery pack by measuring its parameters.</a:t>
            </a:r>
          </a:p>
          <a:p>
            <a:pPr marL="285750" indent="-285750">
              <a:lnSpc>
                <a:spcPct val="150000"/>
              </a:lnSpc>
              <a:buFont typeface="Wingdings" panose="05000000000000000000" pitchFamily="2" charset="2"/>
              <a:buChar char="§"/>
            </a:pPr>
            <a:r>
              <a:rPr lang="en-IN" sz="2000" dirty="0"/>
              <a:t>To control and monitor the charge &amp; discharge current going into and out of the battery pack.</a:t>
            </a:r>
          </a:p>
          <a:p>
            <a:pPr marL="285750" indent="-285750">
              <a:lnSpc>
                <a:spcPct val="150000"/>
              </a:lnSpc>
              <a:buFont typeface="Wingdings" panose="05000000000000000000" pitchFamily="2" charset="2"/>
              <a:buChar char="§"/>
            </a:pPr>
            <a:r>
              <a:rPr lang="en-IN" sz="2000" dirty="0"/>
              <a:t>To limit the overcharging and undercharging of cells.</a:t>
            </a:r>
          </a:p>
          <a:p>
            <a:pPr marL="285750" indent="-285750">
              <a:lnSpc>
                <a:spcPct val="150000"/>
              </a:lnSpc>
              <a:buFont typeface="Wingdings" panose="05000000000000000000" pitchFamily="2" charset="2"/>
              <a:buChar char="§"/>
            </a:pPr>
            <a:r>
              <a:rPr lang="en-IN" sz="2000" dirty="0"/>
              <a:t>To maintain  safe operation of the pack.</a:t>
            </a:r>
          </a:p>
          <a:p>
            <a:pPr marL="285750" indent="-285750">
              <a:lnSpc>
                <a:spcPct val="150000"/>
              </a:lnSpc>
              <a:buFont typeface="Wingdings" panose="05000000000000000000" pitchFamily="2" charset="2"/>
              <a:buChar char="§"/>
            </a:pPr>
            <a:r>
              <a:rPr lang="en-IN" sz="2000" dirty="0"/>
              <a:t>To Monitor the cells temperature and  control the thermal management systems to maintain the pack within a speciﬁed temperature range.</a:t>
            </a:r>
          </a:p>
          <a:p>
            <a:pPr marL="285750" indent="-285750">
              <a:lnSpc>
                <a:spcPct val="150000"/>
              </a:lnSpc>
              <a:buFont typeface="Wingdings" panose="05000000000000000000" pitchFamily="2" charset="2"/>
              <a:buChar char="§"/>
            </a:pPr>
            <a:r>
              <a:rPr lang="en-IN" sz="2000" dirty="0"/>
              <a:t>To efficiently convert the solar energy into the electrical one and preserving it.</a:t>
            </a:r>
          </a:p>
          <a:p>
            <a:pPr marL="285750" indent="-285750">
              <a:lnSpc>
                <a:spcPct val="150000"/>
              </a:lnSpc>
              <a:buFont typeface="Wingdings" panose="05000000000000000000" pitchFamily="2" charset="2"/>
              <a:buChar char="§"/>
            </a:pPr>
            <a:r>
              <a:rPr lang="en-IN" sz="2000" dirty="0"/>
              <a:t>To make all above objectives simply understandable and controllable by the consumer by introducing  concept of  “Internet of </a:t>
            </a:r>
            <a:r>
              <a:rPr lang="en-IN" sz="2000" dirty="0" smtClean="0"/>
              <a:t>Things</a:t>
            </a:r>
            <a:r>
              <a:rPr lang="en-IN" sz="2000" dirty="0"/>
              <a:t>” (</a:t>
            </a:r>
            <a:r>
              <a:rPr lang="en-IN" sz="2000" dirty="0"/>
              <a:t>IoT</a:t>
            </a:r>
            <a:r>
              <a:rPr lang="en-IN" sz="2000" dirty="0"/>
              <a:t>), Cloud Computing and  displaying it on display (i.e. on Website / Local monitor LCD display) .</a:t>
            </a:r>
          </a:p>
        </p:txBody>
      </p:sp>
    </p:spTree>
    <p:extLst>
      <p:ext uri="{BB962C8B-B14F-4D97-AF65-F5344CB8AC3E}">
        <p14:creationId xmlns:p14="http://schemas.microsoft.com/office/powerpoint/2010/main" val="169473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0669" y="4610636"/>
            <a:ext cx="1115600" cy="1669682"/>
          </a:xfrm>
          <a:prstGeom prst="rect">
            <a:avLst/>
          </a:prstGeom>
        </p:spPr>
      </p:pic>
      <p:sp>
        <p:nvSpPr>
          <p:cNvPr id="2" name="Title 1"/>
          <p:cNvSpPr>
            <a:spLocks noGrp="1"/>
          </p:cNvSpPr>
          <p:nvPr>
            <p:ph type="title"/>
          </p:nvPr>
        </p:nvSpPr>
        <p:spPr/>
        <p:txBody>
          <a:bodyPr>
            <a:normAutofit/>
          </a:bodyPr>
          <a:lstStyle/>
          <a:p>
            <a:r>
              <a:rPr lang="en-IN" sz="3200" b="1" dirty="0"/>
              <a:t>Literature </a:t>
            </a:r>
            <a:r>
              <a:rPr lang="en-IN" sz="3200" b="1" dirty="0" smtClean="0"/>
              <a:t>survey</a:t>
            </a:r>
            <a:endParaRPr lang="en-US" sz="3200" dirty="0"/>
          </a:p>
        </p:txBody>
      </p:sp>
      <p:sp>
        <p:nvSpPr>
          <p:cNvPr id="3" name="TextBox 2"/>
          <p:cNvSpPr txBox="1"/>
          <p:nvPr/>
        </p:nvSpPr>
        <p:spPr>
          <a:xfrm>
            <a:off x="1104900" y="1442434"/>
            <a:ext cx="9980682" cy="5324535"/>
          </a:xfrm>
          <a:prstGeom prst="rect">
            <a:avLst/>
          </a:prstGeom>
          <a:noFill/>
        </p:spPr>
        <p:txBody>
          <a:bodyPr wrap="square" rtlCol="0">
            <a:spAutoFit/>
          </a:bodyPr>
          <a:lstStyle/>
          <a:p>
            <a:pPr algn="just"/>
            <a:r>
              <a:rPr lang="en-IN" sz="2000" dirty="0"/>
              <a:t>A review of completed and ongoing work on the “Battery Management </a:t>
            </a:r>
            <a:r>
              <a:rPr lang="en-IN" sz="2000" dirty="0" smtClean="0"/>
              <a:t>System” and </a:t>
            </a:r>
            <a:r>
              <a:rPr lang="en-IN" sz="2000" dirty="0"/>
              <a:t>“</a:t>
            </a:r>
            <a:r>
              <a:rPr lang="en-IN" sz="2000" dirty="0" smtClean="0"/>
              <a:t>Solar System” and </a:t>
            </a:r>
            <a:r>
              <a:rPr lang="en-IN" sz="2000" dirty="0"/>
              <a:t>“Internet </a:t>
            </a:r>
            <a:r>
              <a:rPr lang="en-IN" sz="2000" dirty="0" smtClean="0"/>
              <a:t>of Things” have </a:t>
            </a:r>
            <a:r>
              <a:rPr lang="en-IN" sz="2000" dirty="0"/>
              <a:t>been taken from published and unpublished works from print and electronic sources. By referring this content we have observed some things that need to be added in the system which </a:t>
            </a:r>
            <a:r>
              <a:rPr lang="en-IN" sz="2000" dirty="0" smtClean="0"/>
              <a:t>are</a:t>
            </a:r>
          </a:p>
          <a:p>
            <a:pPr marL="342900" indent="-342900" algn="just">
              <a:buFont typeface="Wingdings" panose="05000000000000000000" pitchFamily="2" charset="2"/>
              <a:buChar char="§"/>
            </a:pPr>
            <a:r>
              <a:rPr lang="en-IN" sz="2000" dirty="0"/>
              <a:t>Digitization of the working of system.</a:t>
            </a:r>
          </a:p>
          <a:p>
            <a:pPr marL="342900" indent="-342900" algn="just">
              <a:buFont typeface="Wingdings" panose="05000000000000000000" pitchFamily="2" charset="2"/>
              <a:buChar char="§"/>
            </a:pPr>
            <a:r>
              <a:rPr lang="en-IN" sz="2000" dirty="0"/>
              <a:t>Real time monitoring of the system.</a:t>
            </a:r>
          </a:p>
          <a:p>
            <a:pPr marL="342900" indent="-342900" algn="just">
              <a:buFont typeface="Wingdings" panose="05000000000000000000" pitchFamily="2" charset="2"/>
              <a:buChar char="§"/>
            </a:pPr>
            <a:r>
              <a:rPr lang="en-IN" sz="2000" dirty="0"/>
              <a:t>Simplification  in understanding and controlling of system for user. </a:t>
            </a:r>
            <a:endParaRPr lang="en-IN" sz="2000" dirty="0" smtClean="0"/>
          </a:p>
          <a:p>
            <a:pPr marL="342900" indent="-342900" algn="just">
              <a:buFont typeface="Wingdings" panose="05000000000000000000" pitchFamily="2" charset="2"/>
              <a:buChar char="§"/>
            </a:pPr>
            <a:endParaRPr lang="en-IN" sz="2000" dirty="0"/>
          </a:p>
          <a:p>
            <a:pPr marL="457200" indent="-457200" algn="just">
              <a:buFont typeface="+mj-lt"/>
              <a:buAutoNum type="arabicPeriod"/>
            </a:pPr>
            <a:r>
              <a:rPr lang="en-IN" sz="2000" b="1" dirty="0"/>
              <a:t>“Battery System Engineering” by </a:t>
            </a:r>
            <a:r>
              <a:rPr lang="en-IN" sz="2000" i="1" dirty="0"/>
              <a:t>Christopher </a:t>
            </a:r>
            <a:r>
              <a:rPr lang="en-IN" sz="2000" i="1" dirty="0" smtClean="0"/>
              <a:t>D. </a:t>
            </a:r>
            <a:r>
              <a:rPr lang="en-IN" sz="2000" i="1" dirty="0" smtClean="0"/>
              <a:t>Rahn</a:t>
            </a:r>
            <a:r>
              <a:rPr lang="en-IN" sz="2000" i="1" dirty="0" smtClean="0"/>
              <a:t> </a:t>
            </a:r>
            <a:r>
              <a:rPr lang="en-IN" sz="2000" b="1" dirty="0"/>
              <a:t>and </a:t>
            </a:r>
            <a:r>
              <a:rPr lang="en-IN" sz="2000" i="1" dirty="0" smtClean="0"/>
              <a:t>Chao-Yang </a:t>
            </a:r>
            <a:r>
              <a:rPr lang="en-IN" sz="2000" i="1" dirty="0"/>
              <a:t>Wang, </a:t>
            </a:r>
            <a:r>
              <a:rPr lang="en-IN" sz="2000" dirty="0"/>
              <a:t>A </a:t>
            </a:r>
            <a:r>
              <a:rPr lang="en-IN" sz="2000" b="1" dirty="0" smtClean="0"/>
              <a:t>John </a:t>
            </a:r>
            <a:r>
              <a:rPr lang="en-IN" sz="2000" b="1" dirty="0"/>
              <a:t>Wiley &amp; Sons Publication year 2013</a:t>
            </a:r>
            <a:r>
              <a:rPr lang="en-IN" sz="2000" b="1" dirty="0" smtClean="0"/>
              <a:t>.</a:t>
            </a:r>
            <a:endParaRPr lang="en-IN" sz="2000" b="1" dirty="0"/>
          </a:p>
          <a:p>
            <a:pPr algn="just"/>
            <a:r>
              <a:rPr lang="en-IN" sz="2000" dirty="0" smtClean="0"/>
              <a:t>		This book describes the  multidisciplinary area of battery system 			engineering by providing the background, models, solution techniques 		and system theory that are necessary for development of the 			advanced battery management system. Anyone who is interested in 		learning more about advanced battery system will benefit from this 		book.</a:t>
            </a:r>
          </a:p>
          <a:p>
            <a:pPr algn="just"/>
            <a:r>
              <a:rPr lang="en-IN" sz="2000" dirty="0" smtClean="0"/>
              <a:t>	</a:t>
            </a:r>
            <a:endParaRPr lang="en-IN" sz="2000" dirty="0"/>
          </a:p>
        </p:txBody>
      </p:sp>
    </p:spTree>
    <p:extLst>
      <p:ext uri="{BB962C8B-B14F-4D97-AF65-F5344CB8AC3E}">
        <p14:creationId xmlns:p14="http://schemas.microsoft.com/office/powerpoint/2010/main" val="168859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Literature survey</a:t>
            </a:r>
            <a:endParaRPr lang="en-US" dirty="0"/>
          </a:p>
        </p:txBody>
      </p:sp>
      <p:sp>
        <p:nvSpPr>
          <p:cNvPr id="4" name="Text Placeholder 3"/>
          <p:cNvSpPr>
            <a:spLocks noGrp="1"/>
          </p:cNvSpPr>
          <p:nvPr>
            <p:ph type="body" sz="half" idx="2"/>
          </p:nvPr>
        </p:nvSpPr>
        <p:spPr>
          <a:xfrm>
            <a:off x="1104900" y="1600200"/>
            <a:ext cx="9980682" cy="4572000"/>
          </a:xfrm>
        </p:spPr>
        <p:txBody>
          <a:bodyPr/>
          <a:lstStyle/>
          <a:p>
            <a:r>
              <a:rPr lang="en-IN" dirty="0"/>
              <a:t>By referring this book we got an tremendous amount of knowledge about battery management system. This book contents the designing of battery management system in consideration with the various battery pack parameters. </a:t>
            </a:r>
            <a:endParaRPr lang="en-US" dirty="0" smtClean="0"/>
          </a:p>
          <a:p>
            <a:pPr marL="342900" indent="-342900">
              <a:buFont typeface="+mj-lt"/>
              <a:buAutoNum type="arabicPeriod" startAt="2"/>
            </a:pPr>
            <a:r>
              <a:rPr lang="en-IN" b="1" dirty="0"/>
              <a:t>“SOLAR POWER ENGINEERING: PROCESSES AND SYSTEM” </a:t>
            </a:r>
            <a:r>
              <a:rPr lang="en-IN" b="1" dirty="0" smtClean="0"/>
              <a:t>(</a:t>
            </a:r>
            <a:r>
              <a:rPr lang="en-IN" b="1" dirty="0"/>
              <a:t>2</a:t>
            </a:r>
            <a:r>
              <a:rPr lang="en-IN" b="1" baseline="30000" dirty="0"/>
              <a:t>nd</a:t>
            </a:r>
            <a:r>
              <a:rPr lang="en-IN" b="1" dirty="0"/>
              <a:t> edition) </a:t>
            </a:r>
            <a:r>
              <a:rPr lang="en-IN" b="1" dirty="0" smtClean="0"/>
              <a:t>by </a:t>
            </a:r>
            <a:r>
              <a:rPr lang="en-IN" i="1" dirty="0" smtClean="0"/>
              <a:t>Soteris</a:t>
            </a:r>
            <a:r>
              <a:rPr lang="en-IN" i="1" dirty="0" smtClean="0"/>
              <a:t> A. </a:t>
            </a:r>
            <a:r>
              <a:rPr lang="en-IN" i="1" dirty="0" smtClean="0"/>
              <a:t>Kalogirou</a:t>
            </a:r>
            <a:r>
              <a:rPr lang="en-IN" dirty="0"/>
              <a:t>, </a:t>
            </a:r>
            <a:r>
              <a:rPr lang="en-IN" b="1" dirty="0"/>
              <a:t>Elsevier </a:t>
            </a:r>
            <a:r>
              <a:rPr lang="en-IN" b="1" dirty="0" smtClean="0"/>
              <a:t>publication.</a:t>
            </a:r>
          </a:p>
          <a:p>
            <a:endParaRPr lang="en-US" dirty="0"/>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white">
          <a:xfrm>
            <a:off x="1104900" y="3177862"/>
            <a:ext cx="2305640" cy="2994338"/>
          </a:xfrm>
          <a:prstGeom prst="rect">
            <a:avLst/>
          </a:prstGeom>
        </p:spPr>
      </p:pic>
      <p:sp>
        <p:nvSpPr>
          <p:cNvPr id="6" name="TextBox 5"/>
          <p:cNvSpPr txBox="1"/>
          <p:nvPr/>
        </p:nvSpPr>
        <p:spPr>
          <a:xfrm>
            <a:off x="3654855" y="3243870"/>
            <a:ext cx="7186412" cy="2862322"/>
          </a:xfrm>
          <a:prstGeom prst="rect">
            <a:avLst/>
          </a:prstGeom>
          <a:noFill/>
        </p:spPr>
        <p:txBody>
          <a:bodyPr wrap="square" rtlCol="0">
            <a:spAutoFit/>
          </a:bodyPr>
          <a:lstStyle/>
          <a:p>
            <a:pPr algn="just"/>
            <a:r>
              <a:rPr lang="en-IN" sz="2000" dirty="0" smtClean="0"/>
              <a:t>This book gives an introduction to an solar energy , its operation and how to design it. The material presented in this book covers a large variety of technologies for the conversion of solar energy to provide hot water, heating, cooling, drying, desalination  and electricity.</a:t>
            </a:r>
          </a:p>
          <a:p>
            <a:pPr algn="just"/>
            <a:r>
              <a:rPr lang="en-IN" sz="2000" dirty="0"/>
              <a:t> </a:t>
            </a:r>
            <a:r>
              <a:rPr lang="en-IN" sz="2000" dirty="0" smtClean="0"/>
              <a:t>	from this book we got an information about solar panel system. How the solar panel works, its construction, operation. In addition to that we got an knowledge about different type of solar panel.</a:t>
            </a:r>
            <a:endParaRPr lang="en-IN" sz="2000" dirty="0"/>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System Overview</a:t>
            </a:r>
            <a:endParaRPr lang="en-US" sz="3200" b="1"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44850" y="1313645"/>
            <a:ext cx="9940732" cy="5344733"/>
          </a:xfrm>
        </p:spPr>
      </p:pic>
    </p:spTree>
    <p:extLst>
      <p:ext uri="{BB962C8B-B14F-4D97-AF65-F5344CB8AC3E}">
        <p14:creationId xmlns:p14="http://schemas.microsoft.com/office/powerpoint/2010/main" val="129479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System Features</a:t>
            </a:r>
            <a:endParaRPr lang="en-US" sz="3200" b="1" dirty="0"/>
          </a:p>
        </p:txBody>
      </p:sp>
      <p:sp>
        <p:nvSpPr>
          <p:cNvPr id="4" name="Content Placeholder 3"/>
          <p:cNvSpPr>
            <a:spLocks noGrp="1"/>
          </p:cNvSpPr>
          <p:nvPr>
            <p:ph sz="half" idx="2"/>
          </p:nvPr>
        </p:nvSpPr>
        <p:spPr>
          <a:xfrm>
            <a:off x="1104899" y="1442434"/>
            <a:ext cx="9980683" cy="4729766"/>
          </a:xfrm>
        </p:spPr>
        <p:txBody>
          <a:bodyPr>
            <a:normAutofit fontScale="92500" lnSpcReduction="20000"/>
          </a:bodyPr>
          <a:lstStyle/>
          <a:p>
            <a:pPr marL="457200" indent="-457200">
              <a:buFont typeface="+mj-lt"/>
              <a:buAutoNum type="arabicPeriod"/>
            </a:pPr>
            <a:r>
              <a:rPr lang="en-US" b="1" dirty="0" smtClean="0"/>
              <a:t>BMS</a:t>
            </a:r>
            <a:endParaRPr lang="en-US" b="1" dirty="0"/>
          </a:p>
          <a:p>
            <a:pPr lvl="1"/>
            <a:r>
              <a:rPr lang="en-IN" sz="2000" dirty="0"/>
              <a:t>Robust and small design.</a:t>
            </a:r>
          </a:p>
          <a:p>
            <a:pPr lvl="1"/>
            <a:r>
              <a:rPr lang="en-IN" sz="2000" dirty="0"/>
              <a:t>Single cell voltage measurement (0.1 – 5.0 V, resolution 1 mv) .</a:t>
            </a:r>
          </a:p>
          <a:p>
            <a:pPr lvl="1"/>
            <a:r>
              <a:rPr lang="en-IN" sz="2000" dirty="0"/>
              <a:t>Single cell - under/over voltage protection.</a:t>
            </a:r>
          </a:p>
          <a:p>
            <a:pPr lvl="1"/>
            <a:r>
              <a:rPr lang="en-IN" sz="2000" dirty="0"/>
              <a:t>Single cell internal resistance measurement.</a:t>
            </a:r>
          </a:p>
          <a:p>
            <a:pPr lvl="1"/>
            <a:r>
              <a:rPr lang="en-IN" sz="2000" dirty="0"/>
              <a:t>SOC and SOH calculation.</a:t>
            </a:r>
          </a:p>
          <a:p>
            <a:pPr lvl="1"/>
            <a:r>
              <a:rPr lang="en-IN" sz="2000" dirty="0"/>
              <a:t>Over temperature protection (up to 8 temperature sensors).</a:t>
            </a:r>
          </a:p>
          <a:p>
            <a:pPr lvl="1"/>
            <a:r>
              <a:rPr lang="en-IN" sz="2000" dirty="0"/>
              <a:t>Under temperature charging protection.</a:t>
            </a:r>
          </a:p>
          <a:p>
            <a:pPr lvl="1"/>
            <a:r>
              <a:rPr lang="en-IN" sz="2000" dirty="0"/>
              <a:t>Passive cell balancing up to 1.3 A per cell .</a:t>
            </a:r>
          </a:p>
          <a:p>
            <a:pPr lvl="1"/>
            <a:r>
              <a:rPr lang="en-IN" sz="2000" dirty="0"/>
              <a:t>Shunt current measurement</a:t>
            </a:r>
            <a:r>
              <a:rPr lang="en-IN" sz="2400" dirty="0" smtClean="0"/>
              <a:t>.</a:t>
            </a:r>
            <a:endParaRPr lang="en-US" dirty="0"/>
          </a:p>
          <a:p>
            <a:pPr lvl="1"/>
            <a:r>
              <a:rPr lang="en-IN" sz="2400" dirty="0"/>
              <a:t>Galvanically</a:t>
            </a:r>
            <a:r>
              <a:rPr lang="en-IN" sz="2400" dirty="0"/>
              <a:t> isolated user defined multi-purpose digital input/output .</a:t>
            </a:r>
          </a:p>
          <a:p>
            <a:pPr lvl="1"/>
            <a:r>
              <a:rPr lang="en-IN" sz="2400" dirty="0"/>
              <a:t>Programmable relay (normally open).</a:t>
            </a:r>
          </a:p>
          <a:p>
            <a:pPr lvl="1"/>
            <a:r>
              <a:rPr lang="en-IN" sz="2400" dirty="0"/>
              <a:t>Galvanically</a:t>
            </a:r>
            <a:r>
              <a:rPr lang="en-IN" sz="2400" dirty="0"/>
              <a:t> isolated rs-485  communication protocol.</a:t>
            </a:r>
          </a:p>
          <a:p>
            <a:pPr lvl="1"/>
            <a:r>
              <a:rPr lang="en-IN" sz="2400" dirty="0"/>
              <a:t>CAN communication .</a:t>
            </a:r>
          </a:p>
          <a:p>
            <a:pPr lvl="1"/>
            <a:r>
              <a:rPr lang="en-IN" sz="2400" dirty="0"/>
              <a:t>PC user interface for changing the settings and data-logging.</a:t>
            </a:r>
          </a:p>
          <a:p>
            <a:pPr lvl="1"/>
            <a:r>
              <a:rPr lang="en-IN" sz="2400" dirty="0"/>
              <a:t>Hibernate switch.</a:t>
            </a:r>
          </a:p>
          <a:p>
            <a:pPr marL="457200" lvl="1" indent="0">
              <a:buNone/>
            </a:pPr>
            <a:endParaRPr lang="en-IN" sz="2400" dirty="0"/>
          </a:p>
        </p:txBody>
      </p:sp>
    </p:spTree>
    <p:extLst>
      <p:ext uri="{BB962C8B-B14F-4D97-AF65-F5344CB8AC3E}">
        <p14:creationId xmlns:p14="http://schemas.microsoft.com/office/powerpoint/2010/main" val="1645321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System Features</a:t>
            </a:r>
            <a:endParaRPr lang="en-US" sz="3200" b="1" dirty="0"/>
          </a:p>
        </p:txBody>
      </p:sp>
      <p:sp>
        <p:nvSpPr>
          <p:cNvPr id="4" name="Content Placeholder 3"/>
          <p:cNvSpPr>
            <a:spLocks noGrp="1"/>
          </p:cNvSpPr>
          <p:nvPr>
            <p:ph sz="half" idx="2"/>
          </p:nvPr>
        </p:nvSpPr>
        <p:spPr>
          <a:xfrm>
            <a:off x="1104899" y="1442434"/>
            <a:ext cx="9980683" cy="4729766"/>
          </a:xfrm>
        </p:spPr>
        <p:txBody>
          <a:bodyPr>
            <a:normAutofit fontScale="92500" lnSpcReduction="10000"/>
          </a:bodyPr>
          <a:lstStyle/>
          <a:p>
            <a:pPr marL="457200" indent="-457200">
              <a:buFont typeface="+mj-lt"/>
              <a:buAutoNum type="arabicPeriod" startAt="2"/>
            </a:pPr>
            <a:r>
              <a:rPr lang="en-IN" b="1" dirty="0"/>
              <a:t>SOLAR PANELS </a:t>
            </a:r>
            <a:endParaRPr lang="en-IN" b="1" dirty="0" smtClean="0"/>
          </a:p>
          <a:p>
            <a:pPr lvl="1"/>
            <a:r>
              <a:rPr lang="en-IN" sz="2400" dirty="0"/>
              <a:t>Panasonic Module HIT - </a:t>
            </a:r>
            <a:r>
              <a:rPr lang="en-IN" sz="2400" dirty="0">
                <a:latin typeface="Arial Narrow" panose="020B0606020202030204" pitchFamily="34" charset="0"/>
              </a:rPr>
              <a:t>VBHN325SA16</a:t>
            </a:r>
          </a:p>
          <a:p>
            <a:pPr lvl="1"/>
            <a:r>
              <a:rPr lang="en-IN" sz="2400" dirty="0"/>
              <a:t>Efficiency – </a:t>
            </a:r>
            <a:r>
              <a:rPr lang="en-IN" sz="2400" dirty="0">
                <a:latin typeface="Arial Narrow" panose="020B0606020202030204" pitchFamily="34" charset="0"/>
              </a:rPr>
              <a:t>19.7%</a:t>
            </a:r>
          </a:p>
          <a:p>
            <a:pPr lvl="1"/>
            <a:r>
              <a:rPr lang="en-IN" sz="2400" dirty="0"/>
              <a:t>Temperature Independent.</a:t>
            </a:r>
          </a:p>
          <a:p>
            <a:pPr lvl="1"/>
            <a:r>
              <a:rPr lang="en-IN" sz="2400" dirty="0"/>
              <a:t>Having Water Drainage.</a:t>
            </a:r>
          </a:p>
          <a:p>
            <a:pPr marL="457200" indent="-457200">
              <a:buFont typeface="+mj-lt"/>
              <a:buAutoNum type="arabicPeriod" startAt="3"/>
            </a:pPr>
            <a:r>
              <a:rPr lang="en-IN" b="1" dirty="0"/>
              <a:t>SOLAR CHARGE </a:t>
            </a:r>
            <a:r>
              <a:rPr lang="en-IN" b="1" dirty="0" smtClean="0"/>
              <a:t>CONTROLLER</a:t>
            </a:r>
          </a:p>
          <a:p>
            <a:pPr lvl="1"/>
            <a:r>
              <a:rPr lang="en-IN" sz="2200" dirty="0"/>
              <a:t>NavSemi</a:t>
            </a:r>
            <a:r>
              <a:rPr lang="en-IN" sz="2200" dirty="0"/>
              <a:t> Energy IMAX</a:t>
            </a:r>
            <a:r>
              <a:rPr lang="en-IN" sz="2200" dirty="0">
                <a:latin typeface="Arial Narrow" panose="020B0606020202030204" pitchFamily="34" charset="0"/>
              </a:rPr>
              <a:t>40 </a:t>
            </a:r>
            <a:r>
              <a:rPr lang="en-IN" sz="2200" dirty="0"/>
              <a:t>(</a:t>
            </a:r>
            <a:r>
              <a:rPr lang="en-IN" sz="2200" dirty="0">
                <a:latin typeface="Arial Narrow" panose="020B0606020202030204" pitchFamily="34" charset="0"/>
              </a:rPr>
              <a:t>48</a:t>
            </a:r>
            <a:r>
              <a:rPr lang="en-IN" sz="2200" dirty="0"/>
              <a:t>v) MPPT Solar Charge Controller.</a:t>
            </a:r>
          </a:p>
          <a:p>
            <a:pPr lvl="1"/>
            <a:r>
              <a:rPr lang="en-IN" sz="2200" dirty="0"/>
              <a:t> Maximization of Solar Energy Harvest.</a:t>
            </a:r>
          </a:p>
          <a:p>
            <a:pPr lvl="1"/>
            <a:r>
              <a:rPr lang="en-IN" sz="2200" dirty="0"/>
              <a:t>Higher Power Conversion Efficiency.</a:t>
            </a:r>
          </a:p>
          <a:p>
            <a:pPr lvl="1"/>
            <a:r>
              <a:rPr lang="en-IN" sz="2200" dirty="0"/>
              <a:t>Remote Monitoring.</a:t>
            </a:r>
          </a:p>
          <a:p>
            <a:pPr lvl="1"/>
            <a:r>
              <a:rPr lang="en-IN" sz="2200" dirty="0"/>
              <a:t>Dual Voltage Operation (12/24V). </a:t>
            </a:r>
          </a:p>
          <a:p>
            <a:pPr lvl="1"/>
            <a:r>
              <a:rPr lang="en-IN" sz="2200" dirty="0"/>
              <a:t>Integrated LCD Display. </a:t>
            </a:r>
          </a:p>
          <a:p>
            <a:pPr lvl="1"/>
            <a:r>
              <a:rPr lang="en-IN" sz="2200" dirty="0"/>
              <a:t>LED Visual Indications. </a:t>
            </a:r>
          </a:p>
          <a:p>
            <a:pPr lvl="1"/>
            <a:r>
              <a:rPr lang="en-IN" sz="2200" dirty="0"/>
              <a:t>High Voltage Protection. </a:t>
            </a:r>
          </a:p>
        </p:txBody>
      </p:sp>
    </p:spTree>
    <p:extLst>
      <p:ext uri="{BB962C8B-B14F-4D97-AF65-F5344CB8AC3E}">
        <p14:creationId xmlns:p14="http://schemas.microsoft.com/office/powerpoint/2010/main" val="305376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124</TotalTime>
  <Words>1084</Words>
  <Application>Microsoft Office PowerPoint</Application>
  <PresentationFormat>Widescreen</PresentationFormat>
  <Paragraphs>158</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Narrow</vt:lpstr>
      <vt:lpstr>Euphemia</vt:lpstr>
      <vt:lpstr>Euphemia (Body)</vt:lpstr>
      <vt:lpstr>Plantagenet Cherokee</vt:lpstr>
      <vt:lpstr>Times New Roman</vt:lpstr>
      <vt:lpstr>Wingdings</vt:lpstr>
      <vt:lpstr>Academic Literature 16x9</vt:lpstr>
      <vt:lpstr>SRES’ SANJIVANI COLLEGE OF ENGINEERING, KOPARGAON 423 603(M.S.)</vt:lpstr>
      <vt:lpstr>Content</vt:lpstr>
      <vt:lpstr>Project Definition</vt:lpstr>
      <vt:lpstr>Project objectives</vt:lpstr>
      <vt:lpstr>Literature survey</vt:lpstr>
      <vt:lpstr>Literature survey</vt:lpstr>
      <vt:lpstr>System Overview</vt:lpstr>
      <vt:lpstr>System Features</vt:lpstr>
      <vt:lpstr>System Features</vt:lpstr>
      <vt:lpstr>System Features</vt:lpstr>
      <vt:lpstr>Project Hardware Specifications</vt:lpstr>
      <vt:lpstr>Project Hardware Specifications</vt:lpstr>
      <vt:lpstr>Project Hardware Specifications</vt:lpstr>
      <vt:lpstr>Project Hardware Specifications</vt:lpstr>
      <vt:lpstr>Project Hardware Specifications</vt:lpstr>
      <vt:lpstr>Add a Slide Title - 3</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SRES’ SANJIVANI COLLEGE OF ENGINEERING, KOPARGAON 423 603(M.S.)</dc:title>
  <dc:creator>Akib Maniyar</dc:creator>
  <cp:lastModifiedBy>Akib Maniyar</cp:lastModifiedBy>
  <cp:revision>16</cp:revision>
  <dcterms:created xsi:type="dcterms:W3CDTF">2018-12-16T04:19:39Z</dcterms:created>
  <dcterms:modified xsi:type="dcterms:W3CDTF">2018-12-16T06:24:01Z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